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6" r:id="rId3"/>
    <p:sldId id="267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EB0"/>
    <a:srgbClr val="FF66CC"/>
    <a:srgbClr val="294D1B"/>
    <a:srgbClr val="009900"/>
    <a:srgbClr val="9966FF"/>
    <a:srgbClr val="3399FF"/>
    <a:srgbClr val="E52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78" autoAdjust="0"/>
  </p:normalViewPr>
  <p:slideViewPr>
    <p:cSldViewPr snapToGrid="0">
      <p:cViewPr varScale="1">
        <p:scale>
          <a:sx n="108" d="100"/>
          <a:sy n="108" d="100"/>
        </p:scale>
        <p:origin x="-13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F3747E-A946-4AE1-B3A2-E7C14B343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98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685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D938-58B4-4556-AF8E-746235B65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76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6562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6562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F63E6-19BC-48E9-A487-4680B4FAE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164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400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846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846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9E676-C5AF-4641-8F6C-047D12028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19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46170"/>
            <a:ext cx="2133600" cy="31183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82522-EDCE-42E7-8E5F-186195F720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51072" y="6389761"/>
            <a:ext cx="173315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02863" y="6286649"/>
            <a:ext cx="2091235" cy="496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012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CF42E-C0A2-4C7B-93A4-F7E2FC8BC7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154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84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84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15C4-661E-4961-8F78-107E399741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516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6250-D3C7-4E6E-91F4-1721FCCBCF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3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7DC81-58EF-4500-B901-B1E66B04D7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11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5005E-C637-4F67-9648-68BDD253B6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26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FDE4D-F99D-41DF-B4CE-AD2798949F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40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JHU Workshop 2014 Prague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08BB5-B060-4CF5-9261-501E1B388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92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704668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8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23284" y="6398387"/>
            <a:ext cx="173315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/>
            </a:lvl1pPr>
          </a:lstStyle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88795" y="6303901"/>
            <a:ext cx="2590800" cy="496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 err="1" smtClean="0"/>
              <a:t>JHU</a:t>
            </a:r>
            <a:r>
              <a:rPr lang="en-US" dirty="0" smtClean="0"/>
              <a:t> Workshop 2014</a:t>
            </a:r>
          </a:p>
          <a:p>
            <a:pPr>
              <a:defRPr/>
            </a:pPr>
            <a:r>
              <a:rPr lang="en-US" dirty="0" smtClean="0"/>
              <a:t>Prague</a:t>
            </a: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18570"/>
            <a:ext cx="2133600" cy="30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EF051C7-EBB1-47CB-9A90-591CFFF3FE8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7" descr="Logo-Lindat-low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67" y="6303902"/>
            <a:ext cx="861129" cy="496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Logo-UK-va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85" y="6303903"/>
            <a:ext cx="524251" cy="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 descr="logo_ufal_14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662" y="181610"/>
            <a:ext cx="974163" cy="78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6" descr="graphics-official-colors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6162218"/>
            <a:ext cx="8966200" cy="4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271" y="6303903"/>
            <a:ext cx="520130" cy="554097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" y="166685"/>
            <a:ext cx="847805" cy="9031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49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fal.mff.cuni.cz/JHU-PIRE-workshop-2014" TargetMode="External"/><Relationship Id="rId2" Type="http://schemas.openxmlformats.org/officeDocument/2006/relationships/hyperlink" Target="http://www.clsp.jhu.edu/workshops/archive/ws14-summer-worksho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tuparicova@ufal.mff.cuni.cz" TargetMode="External"/><Relationship Id="rId2" Type="http://schemas.openxmlformats.org/officeDocument/2006/relationships/hyperlink" Target="mailto:uresova@ufal.mff.cuni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ajic@ufal.mff.cuni.cz" TargetMode="External"/><Relationship Id="rId4" Type="http://schemas.openxmlformats.org/officeDocument/2006/relationships/hyperlink" Target="mailto:khudanpur@jh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101" y="1086926"/>
            <a:ext cx="7099514" cy="2760416"/>
          </a:xfrm>
        </p:spPr>
        <p:txBody>
          <a:bodyPr/>
          <a:lstStyle/>
          <a:p>
            <a:r>
              <a:rPr lang="en-US" sz="3200" b="1" dirty="0"/>
              <a:t>2014 Frederick Jelinek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Memorial Workshop</a:t>
            </a:r>
            <a:r>
              <a:rPr lang="en-US" sz="3200" dirty="0"/>
              <a:t> </a:t>
            </a:r>
            <a:r>
              <a:rPr lang="en-US" sz="3200" b="1" dirty="0" smtClean="0"/>
              <a:t>on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Meaning Representations in Language and Speech Processing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384" y="3249613"/>
            <a:ext cx="8951628" cy="2705315"/>
          </a:xfrm>
        </p:spPr>
        <p:txBody>
          <a:bodyPr/>
          <a:lstStyle/>
          <a:p>
            <a:pPr eaLnBrk="1" hangingPunct="1"/>
            <a:r>
              <a:rPr lang="en-US" sz="1600" dirty="0" smtClean="0"/>
              <a:t>                                Prague, July 7 – August 1, 2014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1600" dirty="0" smtClean="0"/>
              <a:t>Charles University in Prague</a:t>
            </a:r>
          </a:p>
          <a:p>
            <a:pPr eaLnBrk="1" hangingPunct="1"/>
            <a:r>
              <a:rPr lang="en-US" sz="1600" dirty="0" smtClean="0"/>
              <a:t>Faculty of Mathematics and Physics</a:t>
            </a:r>
          </a:p>
          <a:p>
            <a:pPr eaLnBrk="1" hangingPunct="1"/>
            <a:r>
              <a:rPr lang="en-US" sz="1600" dirty="0" smtClean="0"/>
              <a:t>Computer Science School</a:t>
            </a:r>
          </a:p>
          <a:p>
            <a:pPr eaLnBrk="1" hangingPunct="1"/>
            <a:r>
              <a:rPr lang="en-US" sz="1600" i="1" dirty="0" smtClean="0"/>
              <a:t>Local organization by: Institute of Formal and Applied Linguistics</a:t>
            </a:r>
          </a:p>
          <a:p>
            <a:pPr eaLnBrk="1" hangingPunct="1"/>
            <a:r>
              <a:rPr lang="en-US" sz="1600" dirty="0" err="1" smtClean="0"/>
              <a:t>Malostranske</a:t>
            </a:r>
            <a:r>
              <a:rPr lang="en-US" sz="1600" dirty="0" smtClean="0"/>
              <a:t> </a:t>
            </a:r>
            <a:r>
              <a:rPr lang="en-US" sz="1600" dirty="0" err="1" smtClean="0"/>
              <a:t>nam</a:t>
            </a:r>
            <a:r>
              <a:rPr lang="en-US" sz="1600" dirty="0" smtClean="0"/>
              <a:t>. 25. 118 00 Prague 1, Czech Republic</a:t>
            </a:r>
          </a:p>
          <a:p>
            <a:pPr eaLnBrk="1" hangingPunct="1"/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www.clsp.jhu.edu/workshops/archive/ws14-summer-workshop</a:t>
            </a:r>
            <a:r>
              <a:rPr lang="en-US" sz="1600" dirty="0" smtClean="0"/>
              <a:t> </a:t>
            </a:r>
          </a:p>
          <a:p>
            <a:pPr eaLnBrk="1" hangingPunct="1"/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ufal.mff.cuni.cz/JHU-PIRE-workshop-2014</a:t>
            </a:r>
            <a:r>
              <a:rPr lang="en-US" sz="1600" dirty="0" smtClean="0"/>
              <a:t>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16" y="1183248"/>
            <a:ext cx="1641206" cy="2336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12" y="149472"/>
            <a:ext cx="8853854" cy="1740877"/>
          </a:xfrm>
        </p:spPr>
        <p:txBody>
          <a:bodyPr/>
          <a:lstStyle/>
          <a:p>
            <a:r>
              <a:rPr lang="en-US" sz="2400" b="1" dirty="0"/>
              <a:t>2014 Frederick Jelinek Memorial Workshop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on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Meaning Representations in Language and Speech </a:t>
            </a:r>
            <a:r>
              <a:rPr lang="en-US" sz="2400" b="1" dirty="0" smtClean="0"/>
              <a:t>Processing</a:t>
            </a:r>
            <a:endParaRPr lang="en-US" sz="24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703230"/>
              </p:ext>
            </p:extLst>
          </p:nvPr>
        </p:nvGraphicFramePr>
        <p:xfrm>
          <a:off x="509952" y="1916111"/>
          <a:ext cx="7930662" cy="4043670"/>
        </p:xfrm>
        <a:graphic>
          <a:graphicData uri="http://schemas.openxmlformats.org/drawingml/2006/table">
            <a:tbl>
              <a:tblPr/>
              <a:tblGrid>
                <a:gridCol w="1565032"/>
                <a:gridCol w="1749669"/>
                <a:gridCol w="1960685"/>
                <a:gridCol w="2655276"/>
              </a:tblGrid>
              <a:tr h="1110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9:00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9:05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Workshop Inauguration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Jan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Hajic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9:05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9:10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Welcome to Charles University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Professor Tomas Zima, Rector of Charles University in Prague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</a:tr>
              <a:tr h="257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9:10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9:15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Welcome to the Faculty of Mathematics and Physics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Professor Jan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Kratochvil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, Dean of Faculty of Mathematics and Physics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9:15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9:35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Workshop History and 2014 Goals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Sanjeev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Khudanpur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 and John Godfrey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</a:tr>
              <a:tr h="1598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9:35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9:45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Housekeeping Information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Jan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Hajic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,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Zdenka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Uresova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 and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Ondrej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Bojar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0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9:45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10:15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Coffee Break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Outside the Refectory, 1st Floor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</a:tr>
              <a:tr h="1110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10:15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11:00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>
                          <a:effectLst/>
                          <a:latin typeface="inherit"/>
                        </a:rPr>
                        <a:t>ASR Team Goals and Preparations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err="1">
                          <a:effectLst/>
                          <a:latin typeface="inherit"/>
                        </a:rPr>
                        <a:t>Hynek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Hermansky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8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11:00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11:45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PRELIM Team Goals and Preparations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Jason Eisner and Benjamin Van </a:t>
                      </a:r>
                      <a:r>
                        <a:rPr lang="en-US" sz="1050" b="0" dirty="0" err="1">
                          <a:effectLst/>
                          <a:latin typeface="inherit"/>
                        </a:rPr>
                        <a:t>Durme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E2"/>
                    </a:solidFill>
                  </a:tcPr>
                </a:tc>
              </a:tr>
              <a:tr h="1598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11:45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12:30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err="1">
                          <a:effectLst/>
                          <a:latin typeface="inherit"/>
                        </a:rPr>
                        <a:t>CLAMR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 Team Goals and Preparations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>
                          <a:effectLst/>
                          <a:latin typeface="inherit"/>
                        </a:rPr>
                        <a:t>Daniel </a:t>
                      </a:r>
                      <a:r>
                        <a:rPr lang="en-US" sz="1050" b="0" dirty="0" err="1" smtClean="0">
                          <a:effectLst/>
                          <a:latin typeface="inherit"/>
                        </a:rPr>
                        <a:t>Gildea</a:t>
                      </a:r>
                      <a:r>
                        <a:rPr lang="en-US" sz="1050" b="0" dirty="0" smtClean="0">
                          <a:effectLst/>
                          <a:latin typeface="inherit"/>
                        </a:rPr>
                        <a:t> / </a:t>
                      </a:r>
                      <a:r>
                        <a:rPr lang="en-US" sz="1050" b="0" dirty="0" err="1" smtClean="0">
                          <a:effectLst/>
                          <a:latin typeface="inherit"/>
                        </a:rPr>
                        <a:t>Ondrej</a:t>
                      </a:r>
                      <a:r>
                        <a:rPr lang="en-US" sz="1050" b="0" dirty="0" smtClean="0">
                          <a:effectLst/>
                          <a:latin typeface="inherit"/>
                        </a:rPr>
                        <a:t> </a:t>
                      </a:r>
                      <a:r>
                        <a:rPr lang="en-US" sz="1050" b="0" dirty="0" err="1" smtClean="0">
                          <a:effectLst/>
                          <a:latin typeface="inherit"/>
                        </a:rPr>
                        <a:t>Bojar</a:t>
                      </a:r>
                      <a:r>
                        <a:rPr lang="en-US" sz="1050" b="0" dirty="0" smtClean="0">
                          <a:effectLst/>
                          <a:latin typeface="inherit"/>
                        </a:rPr>
                        <a:t>  </a:t>
                      </a:r>
                      <a:r>
                        <a:rPr lang="en-US" sz="1050" b="0" dirty="0">
                          <a:effectLst/>
                          <a:latin typeface="inherit"/>
                        </a:rPr>
                        <a:t>(in lieu of Martha Palmer)</a:t>
                      </a: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83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                                                                                   </a:t>
                      </a:r>
                    </a:p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                                                                                    </a:t>
                      </a:r>
                      <a:r>
                        <a:rPr lang="en-US" sz="1050" b="0" baseline="0" dirty="0" smtClean="0">
                          <a:effectLst/>
                          <a:latin typeface="inherit"/>
                        </a:rPr>
                        <a:t> </a:t>
                      </a:r>
                      <a:r>
                        <a:rPr lang="en-US" sz="1050" b="0" dirty="0" smtClean="0">
                          <a:effectLst/>
                          <a:latin typeface="inherit"/>
                        </a:rPr>
                        <a:t> End</a:t>
                      </a:r>
                      <a:r>
                        <a:rPr lang="en-US" sz="1050" b="0" baseline="0" dirty="0" smtClean="0">
                          <a:effectLst/>
                          <a:latin typeface="inherit"/>
                        </a:rPr>
                        <a:t> of Workshop opening </a:t>
                      </a:r>
                    </a:p>
                    <a:p>
                      <a:pPr algn="l" fontAlgn="ctr"/>
                      <a:r>
                        <a:rPr lang="en-US" sz="1050" b="0" baseline="0" dirty="0" smtClean="0">
                          <a:effectLst/>
                          <a:latin typeface="inherit"/>
                        </a:rPr>
                        <a:t> 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8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12:30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14:00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Lunch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Cafeteria, Floor -1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</a:tr>
              <a:tr h="1598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14:00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15:00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Team meetings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S10&amp;S11,</a:t>
                      </a:r>
                      <a:r>
                        <a:rPr lang="en-US" sz="1050" b="0" baseline="0" dirty="0" smtClean="0">
                          <a:effectLst/>
                          <a:latin typeface="inherit"/>
                        </a:rPr>
                        <a:t> S8, S7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</a:tr>
              <a:tr h="1598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15:00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15:30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First “Town Hall” meeting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S1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</a:tr>
              <a:tr h="1598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15:30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16:30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Plenary lecture (public)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James </a:t>
                      </a:r>
                      <a:r>
                        <a:rPr lang="en-US" sz="1050" b="0" dirty="0" err="1" smtClean="0">
                          <a:effectLst/>
                          <a:latin typeface="inherit"/>
                        </a:rPr>
                        <a:t>Pustejovsky</a:t>
                      </a:r>
                      <a:r>
                        <a:rPr lang="en-US" sz="1050" b="0" dirty="0" smtClean="0">
                          <a:effectLst/>
                          <a:latin typeface="inherit"/>
                        </a:rPr>
                        <a:t>, S9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98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18:00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20:00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smtClean="0">
                          <a:effectLst/>
                          <a:latin typeface="inherit"/>
                        </a:rPr>
                        <a:t>Welcome dinner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dirty="0" err="1" smtClean="0">
                          <a:effectLst/>
                          <a:latin typeface="inherit"/>
                        </a:rPr>
                        <a:t>Pivo</a:t>
                      </a:r>
                      <a:r>
                        <a:rPr lang="en-US" sz="1050" b="0" dirty="0" smtClean="0">
                          <a:effectLst/>
                          <a:latin typeface="inherit"/>
                        </a:rPr>
                        <a:t> &amp; </a:t>
                      </a:r>
                      <a:r>
                        <a:rPr lang="en-US" sz="1050" b="0" dirty="0" err="1" smtClean="0">
                          <a:effectLst/>
                          <a:latin typeface="inherit"/>
                        </a:rPr>
                        <a:t>Basilico</a:t>
                      </a:r>
                      <a:r>
                        <a:rPr lang="en-US" sz="1050" b="0" dirty="0" smtClean="0">
                          <a:effectLst/>
                          <a:latin typeface="inherit"/>
                        </a:rPr>
                        <a:t>, </a:t>
                      </a:r>
                      <a:r>
                        <a:rPr lang="en-US" sz="1050" b="0" dirty="0" err="1" smtClean="0">
                          <a:effectLst/>
                          <a:latin typeface="inherit"/>
                        </a:rPr>
                        <a:t>Malostranske</a:t>
                      </a:r>
                      <a:r>
                        <a:rPr lang="en-US" sz="1050" b="0" baseline="0" dirty="0" smtClean="0">
                          <a:effectLst/>
                          <a:latin typeface="inherit"/>
                        </a:rPr>
                        <a:t> </a:t>
                      </a:r>
                      <a:r>
                        <a:rPr lang="en-US" sz="1050" b="0" baseline="0" dirty="0" err="1" smtClean="0">
                          <a:effectLst/>
                          <a:latin typeface="inherit"/>
                        </a:rPr>
                        <a:t>nam</a:t>
                      </a:r>
                      <a:r>
                        <a:rPr lang="en-US" sz="1050" b="0" baseline="0" dirty="0" smtClean="0">
                          <a:effectLst/>
                          <a:latin typeface="inherit"/>
                        </a:rPr>
                        <a:t>. </a:t>
                      </a:r>
                      <a:endParaRPr lang="en-US" sz="1050" b="0" dirty="0">
                        <a:effectLst/>
                        <a:latin typeface="inherit"/>
                      </a:endParaRPr>
                    </a:p>
                  </a:txBody>
                  <a:tcPr marL="8466" marR="16932" marT="6773" marB="677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B0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82522-EDCE-42E7-8E5F-186195F7209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JHU Workshop 2014 Prague</a:t>
            </a:r>
            <a:endParaRPr lang="cs-CZ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03650" y="191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5256" y="52760"/>
            <a:ext cx="7046686" cy="1143000"/>
          </a:xfrm>
        </p:spPr>
        <p:txBody>
          <a:bodyPr/>
          <a:lstStyle/>
          <a:p>
            <a:r>
              <a:rPr lang="en-US" dirty="0" smtClean="0"/>
              <a:t>Logistics and contacts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7736" y="1380400"/>
            <a:ext cx="8686800" cy="4284663"/>
          </a:xfrm>
        </p:spPr>
        <p:txBody>
          <a:bodyPr/>
          <a:lstStyle/>
          <a:p>
            <a:r>
              <a:rPr lang="en-US" sz="2400" dirty="0" smtClean="0"/>
              <a:t>Websites</a:t>
            </a:r>
          </a:p>
          <a:p>
            <a:pPr lvl="1"/>
            <a:r>
              <a:rPr lang="en-US" sz="2000" dirty="0" smtClean="0"/>
              <a:t>Google “</a:t>
            </a:r>
            <a:r>
              <a:rPr lang="en-US" sz="2000" dirty="0" err="1" smtClean="0"/>
              <a:t>JHU</a:t>
            </a:r>
            <a:r>
              <a:rPr lang="en-US" sz="2000" dirty="0" smtClean="0"/>
              <a:t> </a:t>
            </a:r>
            <a:r>
              <a:rPr lang="en-US" sz="2000" dirty="0" err="1" smtClean="0"/>
              <a:t>CLSP</a:t>
            </a:r>
            <a:r>
              <a:rPr lang="en-US" sz="2000" dirty="0" smtClean="0"/>
              <a:t> Workshop” for program &amp; people</a:t>
            </a:r>
          </a:p>
          <a:p>
            <a:pPr lvl="1"/>
            <a:r>
              <a:rPr lang="en-US" sz="2000" dirty="0" smtClean="0"/>
              <a:t>Google “</a:t>
            </a:r>
            <a:r>
              <a:rPr lang="en-US" sz="2000" dirty="0" err="1" smtClean="0"/>
              <a:t>JHU</a:t>
            </a:r>
            <a:r>
              <a:rPr lang="en-US" sz="2000" dirty="0" smtClean="0"/>
              <a:t> UFAL Workshop” for logistics</a:t>
            </a:r>
          </a:p>
          <a:p>
            <a:r>
              <a:rPr lang="en-US" sz="2400" dirty="0" smtClean="0"/>
              <a:t>Main contacts (housing, administration, </a:t>
            </a:r>
            <a:r>
              <a:rPr lang="en-US" sz="2400" smtClean="0"/>
              <a:t>local advice/problem </a:t>
            </a:r>
            <a:r>
              <a:rPr lang="en-US" sz="2400" dirty="0" smtClean="0"/>
              <a:t>solving)</a:t>
            </a:r>
          </a:p>
          <a:p>
            <a:pPr lvl="1"/>
            <a:r>
              <a:rPr lang="en-US" sz="2000" dirty="0" err="1" smtClean="0"/>
              <a:t>Zdenka</a:t>
            </a:r>
            <a:r>
              <a:rPr lang="en-US" sz="2000" dirty="0" smtClean="0"/>
              <a:t> </a:t>
            </a:r>
            <a:r>
              <a:rPr lang="en-US" sz="2000" dirty="0" err="1" smtClean="0"/>
              <a:t>Uresova</a:t>
            </a:r>
            <a:r>
              <a:rPr lang="en-US" sz="2000" dirty="0" smtClean="0"/>
              <a:t> (</a:t>
            </a:r>
            <a:r>
              <a:rPr lang="en-US" sz="2000" dirty="0" smtClean="0">
                <a:hlinkClick r:id="rId2"/>
              </a:rPr>
              <a:t>uresova@ufal.mff.cuni.cz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Katerina </a:t>
            </a:r>
            <a:r>
              <a:rPr lang="en-US" sz="2000" dirty="0" err="1" smtClean="0"/>
              <a:t>Stuparicova</a:t>
            </a:r>
            <a:r>
              <a:rPr lang="en-US" sz="2000" dirty="0" smtClean="0"/>
              <a:t> (</a:t>
            </a:r>
            <a:r>
              <a:rPr lang="en-US" sz="2000" dirty="0" smtClean="0">
                <a:hlinkClick r:id="rId3"/>
              </a:rPr>
              <a:t>stuparicova@ufal.mff.cuni.cz</a:t>
            </a:r>
            <a:r>
              <a:rPr lang="en-US" sz="2000" dirty="0" smtClean="0"/>
              <a:t>)</a:t>
            </a:r>
          </a:p>
          <a:p>
            <a:r>
              <a:rPr lang="en-US" sz="2400" dirty="0" smtClean="0"/>
              <a:t>Program, technical</a:t>
            </a:r>
          </a:p>
          <a:p>
            <a:pPr lvl="1"/>
            <a:r>
              <a:rPr lang="en-US" sz="2000" dirty="0" smtClean="0"/>
              <a:t>Sanjeev </a:t>
            </a:r>
            <a:r>
              <a:rPr lang="en-US" sz="2000" dirty="0" err="1" smtClean="0"/>
              <a:t>Khudanpur</a:t>
            </a:r>
            <a:r>
              <a:rPr lang="en-US" sz="2000" dirty="0" smtClean="0"/>
              <a:t> (</a:t>
            </a:r>
            <a:r>
              <a:rPr lang="en-US" sz="2000" dirty="0" smtClean="0">
                <a:hlinkClick r:id="rId4"/>
              </a:rPr>
              <a:t>khudanpur@jhu.edu</a:t>
            </a:r>
            <a:r>
              <a:rPr lang="en-US" sz="2000" dirty="0"/>
              <a:t>)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Jan </a:t>
            </a:r>
            <a:r>
              <a:rPr lang="en-US" sz="2000" dirty="0" err="1" smtClean="0"/>
              <a:t>Hajic</a:t>
            </a:r>
            <a:r>
              <a:rPr lang="en-US" sz="2000" dirty="0" smtClean="0"/>
              <a:t> (</a:t>
            </a:r>
            <a:r>
              <a:rPr lang="en-US" sz="2000" dirty="0" smtClean="0">
                <a:hlinkClick r:id="rId5"/>
              </a:rPr>
              <a:t>hajic@ufal.mff.cuni.cz</a:t>
            </a:r>
            <a:r>
              <a:rPr lang="en-US" sz="2000" dirty="0" smtClean="0"/>
              <a:t>)</a:t>
            </a:r>
          </a:p>
          <a:p>
            <a:r>
              <a:rPr lang="en-US" sz="2400" dirty="0" smtClean="0"/>
              <a:t>Main “home” for the Workshop</a:t>
            </a:r>
          </a:p>
          <a:p>
            <a:pPr lvl="1"/>
            <a:r>
              <a:rPr lang="en-US" sz="2000" dirty="0" smtClean="0"/>
              <a:t>Office 412,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floor (turn left at top of staircase/elevator)</a:t>
            </a:r>
          </a:p>
          <a:p>
            <a:pPr lvl="1"/>
            <a:endParaRPr lang="en-US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82522-EDCE-42E7-8E5F-186195F72097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7, 2014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JHU Workshop 2014 Prague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380857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>
              <a:lumMod val="25000"/>
            </a:schemeClr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25400">
          <a:noFill/>
        </a:ln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3621</TotalTime>
  <Words>325</Words>
  <Application>Microsoft Office PowerPoint</Application>
  <PresentationFormat>Předvádění na obrazovce (4:3)</PresentationFormat>
  <Paragraphs>89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Výchozí návrh</vt:lpstr>
      <vt:lpstr>2014 Frederick Jelinek  Memorial Workshop on Meaning Representations in Language and Speech Processing </vt:lpstr>
      <vt:lpstr>2014 Frederick Jelinek Memorial Workshop on Meaning Representations in Language and Speech Processing</vt:lpstr>
      <vt:lpstr>Logistics and contacts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</dc:creator>
  <cp:lastModifiedBy>Jan Hajic</cp:lastModifiedBy>
  <cp:revision>467</cp:revision>
  <cp:lastPrinted>1601-01-01T00:00:00Z</cp:lastPrinted>
  <dcterms:created xsi:type="dcterms:W3CDTF">2011-03-20T15:29:35Z</dcterms:created>
  <dcterms:modified xsi:type="dcterms:W3CDTF">2014-07-07T06:38:10Z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