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44.png" ContentType="image/png"/>
  <Override PartName="/ppt/media/image16.png" ContentType="image/png"/>
  <Override PartName="/ppt/media/image47.png" ContentType="image/png"/>
  <Override PartName="/ppt/media/image4.wmf" ContentType="image/x-wmf"/>
  <Override PartName="/ppt/media/image19.png" ContentType="image/png"/>
  <Override PartName="/ppt/media/image20.png" ContentType="image/png"/>
  <Override PartName="/ppt/media/image51.png" ContentType="image/png"/>
  <Override PartName="/ppt/media/image11.wmf" ContentType="image/x-wmf"/>
  <Override PartName="/ppt/media/image7.wmf" ContentType="image/x-wmf"/>
  <Override PartName="/ppt/media/image23.png" ContentType="image/png"/>
  <Override PartName="/ppt/media/image54.png" ContentType="image/png"/>
  <Override PartName="/ppt/media/image14.wmf" ContentType="image/x-wmf"/>
  <Override PartName="/ppt/media/image26.png" ContentType="image/png"/>
  <Override PartName="/ppt/media/image57.png" ContentType="image/png"/>
  <Override PartName="/ppt/media/image29.png" ContentType="image/png"/>
  <Override PartName="/ppt/media/image30.png" ContentType="image/png"/>
  <Override PartName="/ppt/media/image61.png" ContentType="image/png"/>
  <Override PartName="/ppt/media/image33.png" ContentType="image/png"/>
  <Override PartName="/ppt/media/image64.png" ContentType="image/png"/>
  <Override PartName="/ppt/media/image2.png" ContentType="image/png"/>
  <Override PartName="/ppt/media/image36.png" ContentType="image/png"/>
  <Override PartName="/ppt/media/image67.png" ContentType="image/png"/>
  <Override PartName="/ppt/media/image5.png" ContentType="image/png"/>
  <Override PartName="/ppt/media/image39.png" ContentType="image/png"/>
  <Override PartName="/ppt/media/image40.png" ContentType="image/png"/>
  <Override PartName="/ppt/media/image71.png" ContentType="image/png"/>
  <Override PartName="/ppt/media/image43.png" ContentType="image/png"/>
  <Override PartName="/ppt/media/image74.png" ContentType="image/png"/>
  <Override PartName="/ppt/media/image46.png" ContentType="image/png"/>
  <Override PartName="/ppt/media/image18.png" ContentType="image/png"/>
  <Override PartName="/ppt/media/image49.png" ContentType="image/png"/>
  <Override PartName="/ppt/media/image50.png" ContentType="image/png"/>
  <Override PartName="/ppt/media/image10.wmf" ContentType="image/x-wmf"/>
  <Override PartName="/ppt/media/image22.png" ContentType="image/png"/>
  <Override PartName="/ppt/media/image53.png" ContentType="image/png"/>
  <Override PartName="/ppt/media/image13.wmf" ContentType="image/x-wmf"/>
  <Override PartName="/ppt/media/image9.wmf" ContentType="image/x-wmf"/>
  <Override PartName="/ppt/media/image25.png" ContentType="image/png"/>
  <Override PartName="/ppt/media/image56.png" ContentType="image/png"/>
  <Override PartName="/ppt/media/image28.png" ContentType="image/png"/>
  <Override PartName="/ppt/media/image59.png" ContentType="image/png"/>
  <Override PartName="/ppt/media/image60.png" ContentType="image/png"/>
  <Override PartName="/ppt/media/image32.png" ContentType="image/png"/>
  <Override PartName="/ppt/media/image63.png" ContentType="image/png"/>
  <Override PartName="/ppt/media/image1.png" ContentType="image/png"/>
  <Override PartName="/ppt/media/image35.png" ContentType="image/png"/>
  <Override PartName="/ppt/media/image66.png" ContentType="image/png"/>
  <Override PartName="/ppt/media/image38.png" ContentType="image/png"/>
  <Override PartName="/ppt/media/image69.png" ContentType="image/png"/>
  <Override PartName="/ppt/media/image70.png" ContentType="image/png"/>
  <Override PartName="/ppt/media/image42.png" ContentType="image/png"/>
  <Override PartName="/ppt/media/image73.png" ContentType="image/png"/>
  <Override PartName="/ppt/media/image45.png" ContentType="image/png"/>
  <Override PartName="/ppt/media/image17.png" ContentType="image/png"/>
  <Override PartName="/ppt/media/image48.png" ContentType="image/png"/>
  <Override PartName="/ppt/media/image21.png" ContentType="image/png"/>
  <Override PartName="/ppt/media/image52.png" ContentType="image/png"/>
  <Override PartName="/ppt/media/image12.wmf" ContentType="image/x-wmf"/>
  <Override PartName="/ppt/media/image8.wmf" ContentType="image/x-wmf"/>
  <Override PartName="/ppt/media/image24.png" ContentType="image/png"/>
  <Override PartName="/ppt/media/image55.png" ContentType="image/png"/>
  <Override PartName="/ppt/media/image15.wmf" ContentType="image/x-wmf"/>
  <Override PartName="/ppt/media/image27.png" ContentType="image/png"/>
  <Override PartName="/ppt/media/image58.png" ContentType="image/png"/>
  <Override PartName="/ppt/media/image31.png" ContentType="image/png"/>
  <Override PartName="/ppt/media/image62.png" ContentType="image/png"/>
  <Override PartName="/ppt/media/image34.png" ContentType="image/png"/>
  <Override PartName="/ppt/media/image65.png" ContentType="image/png"/>
  <Override PartName="/ppt/media/image3.png" ContentType="image/png"/>
  <Override PartName="/ppt/media/image37.png" ContentType="image/png"/>
  <Override PartName="/ppt/media/image68.png" ContentType="image/png"/>
  <Override PartName="/ppt/media/image6.png" ContentType="image/png"/>
  <Override PartName="/ppt/media/image41.png" ContentType="image/png"/>
  <Override PartName="/ppt/media/image7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43.xml" ContentType="application/vnd.openxmlformats-officedocument.presentationml.slide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46.xml.rels" ContentType="application/vnd.openxmlformats-package.relationships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18.xml" ContentType="application/vnd.openxmlformats-officedocument.presentationml.slide+xml"/>
  <Override PartName="/ppt/slides/slide49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14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44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1019181-51C1-41D1-8181-E191A161319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360" cy="360"/>
          </a:xfrm>
          <a:prstGeom prst="rect">
            <a:avLst/>
          </a:prstGeom>
        </p:spPr>
      </p:sp>
      <p:sp>
        <p:nvSpPr>
          <p:cNvPr id="233" name="TextShape 2"/>
          <p:cNvSpPr txBox="1"/>
          <p:nvPr/>
        </p:nvSpPr>
        <p:spPr>
          <a:xfrm>
            <a:off x="64800" y="108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21B1F1-4171-4121-8191-81D171E1319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fld id="{B11151B1-D1C1-4111-B181-11A17101F12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360" cy="360"/>
          </a:xfrm>
          <a:prstGeom prst="rect">
            <a:avLst/>
          </a:prstGeom>
        </p:spPr>
      </p:sp>
      <p:sp>
        <p:nvSpPr>
          <p:cNvPr id="235" name="TextShape 2"/>
          <p:cNvSpPr txBox="1"/>
          <p:nvPr/>
        </p:nvSpPr>
        <p:spPr>
          <a:xfrm>
            <a:off x="64800" y="108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013151-8131-4141-9111-3171F1E1D1B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fld id="{E1A1B181-B111-4101-8111-F1E18101A1C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88920" y="-848232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Now we have added the labels and numbers because we have reduced the candidate edges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64800" y="108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D1F1C1-C181-4111-A1B1-F1E1D1F1416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fld id="{81D19161-5101-41A1-A1A1-5191A1F12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81720" y="36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Arial"/>
                <a:ea typeface="+mn-ea"/>
              </a:rPr>
              <a:t>These side-by-side graphs are from the paper, but are quite hard to read.  The next few slides explain the important differences more clearly.</a:t>
            </a:r>
            <a:endParaRPr/>
          </a:p>
          <a:p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73800" y="720"/>
            <a:ext cx="360" cy="720"/>
          </a:xfrm>
          <a:prstGeom prst="rect">
            <a:avLst/>
          </a:prstGeom>
        </p:spPr>
        <p:txBody>
          <a:bodyPr bIns="45000" lIns="90000" rIns="90000" tIns="45000"/>
          <a:p>
            <a:fld id="{21E17121-2171-4101-81C1-C1C141A19171}" type="slidenum">
              <a:rPr lang="en-US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fld id="{C141E151-6171-4141-8141-2111D1D1D131}" type="slidenum">
              <a:rPr lang="en-US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61313101-A1F1-4141-8171-E111B1C1B13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3994200" cy="3725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/>
              <a:t>Click to edit the outline text format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692240" y="1200240"/>
            <a:ext cx="3994200" cy="3725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/>
              <a:t>Click to edit the outline text format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4" r:id="rId2"/>
    <p:sldLayoutId id="214748365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6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6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6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6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slideLayout" Target="../slideLayouts/slideLayout6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slideLayout" Target="../slideLayouts/slideLayout6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slideLayout" Target="../slideLayouts/slideLayout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slideLayout" Target="../slideLayouts/slideLayout6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Shape 1"/>
          <p:cNvSpPr txBox="1"/>
          <p:nvPr/>
        </p:nvSpPr>
        <p:spPr>
          <a:xfrm>
            <a:off x="3517920" y="1596960"/>
            <a:ext cx="180720" cy="354600"/>
          </a:xfrm>
          <a:prstGeom prst="rect">
            <a:avLst/>
          </a:prstGeom>
        </p:spPr>
      </p:sp>
      <p:sp>
        <p:nvSpPr>
          <p:cNvPr id="14" name="Line 2"/>
          <p:cNvSpPr/>
          <p:nvPr/>
        </p:nvSpPr>
        <p:spPr>
          <a:xfrm flipH="1">
            <a:off x="2971800" y="1600200"/>
            <a:ext cx="914400" cy="1371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5" name="Line 3"/>
          <p:cNvSpPr/>
          <p:nvPr/>
        </p:nvSpPr>
        <p:spPr>
          <a:xfrm>
            <a:off x="3886200" y="1600200"/>
            <a:ext cx="1600200" cy="1371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6" name="Line 4"/>
          <p:cNvSpPr/>
          <p:nvPr/>
        </p:nvSpPr>
        <p:spPr>
          <a:xfrm>
            <a:off x="3886200" y="1600200"/>
            <a:ext cx="228600" cy="2057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7" name="Line 5"/>
          <p:cNvSpPr/>
          <p:nvPr/>
        </p:nvSpPr>
        <p:spPr>
          <a:xfrm flipH="1">
            <a:off x="4114800" y="2971800"/>
            <a:ext cx="1371600" cy="685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8" name="Line 6"/>
          <p:cNvSpPr/>
          <p:nvPr/>
        </p:nvSpPr>
        <p:spPr>
          <a:xfrm flipH="1">
            <a:off x="3657600" y="3657600"/>
            <a:ext cx="457200" cy="1143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9" name="Line 7"/>
          <p:cNvSpPr/>
          <p:nvPr/>
        </p:nvSpPr>
        <p:spPr>
          <a:xfrm flipH="1">
            <a:off x="5029200" y="2971800"/>
            <a:ext cx="457200" cy="1600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0" name="TextShape 8"/>
          <p:cNvSpPr txBox="1"/>
          <p:nvPr/>
        </p:nvSpPr>
        <p:spPr>
          <a:xfrm>
            <a:off x="4800600" y="2057400"/>
            <a:ext cx="80316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ARG1</a:t>
            </a:r>
            <a:endParaRPr/>
          </a:p>
        </p:txBody>
      </p:sp>
      <p:sp>
        <p:nvSpPr>
          <p:cNvPr id="21" name="TextShape 9"/>
          <p:cNvSpPr txBox="1"/>
          <p:nvPr/>
        </p:nvSpPr>
        <p:spPr>
          <a:xfrm>
            <a:off x="3997440" y="2617560"/>
            <a:ext cx="80316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ARG0</a:t>
            </a:r>
            <a:endParaRPr/>
          </a:p>
        </p:txBody>
      </p:sp>
      <p:sp>
        <p:nvSpPr>
          <p:cNvPr id="22" name="TextShape 10"/>
          <p:cNvSpPr txBox="1"/>
          <p:nvPr/>
        </p:nvSpPr>
        <p:spPr>
          <a:xfrm>
            <a:off x="4343400" y="3429000"/>
            <a:ext cx="80316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ARG0</a:t>
            </a:r>
            <a:endParaRPr/>
          </a:p>
        </p:txBody>
      </p:sp>
      <p:sp>
        <p:nvSpPr>
          <p:cNvPr id="23" name="TextShape 11"/>
          <p:cNvSpPr txBox="1"/>
          <p:nvPr/>
        </p:nvSpPr>
        <p:spPr>
          <a:xfrm>
            <a:off x="2396880" y="2057400"/>
            <a:ext cx="103212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instance</a:t>
            </a:r>
            <a:endParaRPr/>
          </a:p>
        </p:txBody>
      </p:sp>
      <p:sp>
        <p:nvSpPr>
          <p:cNvPr id="24" name="TextShape 12"/>
          <p:cNvSpPr txBox="1"/>
          <p:nvPr/>
        </p:nvSpPr>
        <p:spPr>
          <a:xfrm>
            <a:off x="5140080" y="3989160"/>
            <a:ext cx="103212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instance</a:t>
            </a:r>
            <a:endParaRPr/>
          </a:p>
        </p:txBody>
      </p:sp>
      <p:sp>
        <p:nvSpPr>
          <p:cNvPr id="25" name="TextShape 13"/>
          <p:cNvSpPr txBox="1"/>
          <p:nvPr/>
        </p:nvSpPr>
        <p:spPr>
          <a:xfrm>
            <a:off x="2854080" y="3989160"/>
            <a:ext cx="103212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instance</a:t>
            </a:r>
            <a:endParaRPr/>
          </a:p>
        </p:txBody>
      </p:sp>
      <p:sp>
        <p:nvSpPr>
          <p:cNvPr id="26" name="TextShape 14"/>
          <p:cNvSpPr txBox="1"/>
          <p:nvPr/>
        </p:nvSpPr>
        <p:spPr>
          <a:xfrm>
            <a:off x="2286000" y="3074760"/>
            <a:ext cx="99396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want-01</a:t>
            </a:r>
            <a:endParaRPr/>
          </a:p>
        </p:txBody>
      </p:sp>
      <p:sp>
        <p:nvSpPr>
          <p:cNvPr id="27" name="TextShape 15"/>
          <p:cNvSpPr txBox="1"/>
          <p:nvPr/>
        </p:nvSpPr>
        <p:spPr>
          <a:xfrm>
            <a:off x="3337200" y="4800600"/>
            <a:ext cx="549000" cy="457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boy</a:t>
            </a:r>
            <a:endParaRPr/>
          </a:p>
        </p:txBody>
      </p:sp>
      <p:sp>
        <p:nvSpPr>
          <p:cNvPr id="28" name="TextShape 16"/>
          <p:cNvSpPr txBox="1"/>
          <p:nvPr/>
        </p:nvSpPr>
        <p:spPr>
          <a:xfrm>
            <a:off x="4800600" y="4674960"/>
            <a:ext cx="76536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go-01</a:t>
            </a:r>
            <a:endParaRPr/>
          </a:p>
        </p:txBody>
      </p:sp>
      <p:sp>
        <p:nvSpPr>
          <p:cNvPr id="29" name="TextShape 17"/>
          <p:cNvSpPr txBox="1"/>
          <p:nvPr/>
        </p:nvSpPr>
        <p:spPr>
          <a:xfrm>
            <a:off x="3886200" y="1245960"/>
            <a:ext cx="34560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w</a:t>
            </a:r>
            <a:endParaRPr/>
          </a:p>
        </p:txBody>
      </p:sp>
      <p:sp>
        <p:nvSpPr>
          <p:cNvPr id="30" name="TextShape 18"/>
          <p:cNvSpPr txBox="1"/>
          <p:nvPr/>
        </p:nvSpPr>
        <p:spPr>
          <a:xfrm>
            <a:off x="5486400" y="2743200"/>
            <a:ext cx="536400" cy="773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g</a:t>
            </a:r>
            <a:endParaRPr/>
          </a:p>
        </p:txBody>
      </p:sp>
      <p:sp>
        <p:nvSpPr>
          <p:cNvPr id="31" name="TextShape 19"/>
          <p:cNvSpPr txBox="1"/>
          <p:nvPr/>
        </p:nvSpPr>
        <p:spPr>
          <a:xfrm>
            <a:off x="3657600" y="3429000"/>
            <a:ext cx="536400" cy="582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b</a:t>
            </a:r>
            <a:endParaRPr/>
          </a:p>
        </p:txBody>
      </p:sp>
      <p:sp>
        <p:nvSpPr>
          <p:cNvPr id="32" name="TextShape 20"/>
          <p:cNvSpPr txBox="1"/>
          <p:nvPr/>
        </p:nvSpPr>
        <p:spPr>
          <a:xfrm>
            <a:off x="275400" y="1474560"/>
            <a:ext cx="223920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The boy wants to go</a:t>
            </a:r>
            <a:endParaRPr/>
          </a:p>
        </p:txBody>
      </p:sp>
      <p:sp>
        <p:nvSpPr>
          <p:cNvPr id="33" name="TextShape 21"/>
          <p:cNvSpPr txBox="1"/>
          <p:nvPr/>
        </p:nvSpPr>
        <p:spPr>
          <a:xfrm>
            <a:off x="685800" y="5715000"/>
            <a:ext cx="2543040" cy="1145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(w / want-01</a:t>
            </a:r>
            <a:endParaRPr/>
          </a:p>
          <a:p>
            <a:r>
              <a:rPr lang="en-US"/>
              <a:t>     </a:t>
            </a:r>
            <a:r>
              <a:rPr lang="en-US"/>
              <a:t>:ARG0 (b / boy)</a:t>
            </a:r>
            <a:endParaRPr/>
          </a:p>
          <a:p>
            <a:r>
              <a:rPr lang="en-US"/>
              <a:t>     </a:t>
            </a:r>
            <a:r>
              <a:rPr lang="en-US"/>
              <a:t>:ARG1 (g / go-01</a:t>
            </a:r>
            <a:endParaRPr/>
          </a:p>
          <a:p>
            <a:r>
              <a:rPr lang="en-US"/>
              <a:t>                     </a:t>
            </a:r>
            <a:r>
              <a:rPr lang="en-US"/>
              <a:t>:ARG0 b))</a:t>
            </a:r>
            <a:endParaRPr/>
          </a:p>
        </p:txBody>
      </p:sp>
      <p:sp>
        <p:nvSpPr>
          <p:cNvPr id="34" name="TextShape 22"/>
          <p:cNvSpPr txBox="1"/>
          <p:nvPr/>
        </p:nvSpPr>
        <p:spPr>
          <a:xfrm>
            <a:off x="0" y="302760"/>
            <a:ext cx="9575640" cy="1352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000">
                <a:solidFill>
                  <a:srgbClr val="000000"/>
                </a:solidFill>
                <a:latin typeface="Calibri"/>
              </a:rPr>
              <a:t>Abstract Meaning Representation (AMR)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3640" y="302400"/>
            <a:ext cx="9071640" cy="14922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800">
                <a:solidFill>
                  <a:srgbClr val="000000"/>
                </a:solidFill>
                <a:latin typeface="Calibri"/>
              </a:rPr>
              <a:t>Alternatives Annotation Choices for English</a:t>
            </a:r>
            <a:endParaRPr/>
          </a:p>
        </p:txBody>
      </p:sp>
      <p:sp>
        <p:nvSpPr>
          <p:cNvPr id="66" name="TextShape 2"/>
          <p:cNvSpPr txBox="1"/>
          <p:nvPr/>
        </p:nvSpPr>
        <p:spPr>
          <a:xfrm>
            <a:off x="503640" y="1764000"/>
            <a:ext cx="9071640" cy="4988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English could just as easily reify “is moment” as </a:t>
            </a:r>
            <a:r>
              <a:rPr b="1" i="1" lang="en-US">
                <a:solidFill>
                  <a:srgbClr val="006633"/>
                </a:solidFill>
              </a:rPr>
              <a:t>temporal_location.01</a:t>
            </a:r>
            <a:endParaRPr/>
          </a:p>
          <a:p>
            <a:r>
              <a:rPr lang="en-US">
                <a:solidFill>
                  <a:srgbClr val="006633"/>
                </a:solidFill>
              </a:rPr>
              <a:t> </a:t>
            </a:r>
            <a:r>
              <a:rPr lang="en-US" sz="3200">
                <a:solidFill>
                  <a:srgbClr val="006633"/>
                </a:solidFill>
              </a:rPr>
              <a:t>(t / temporal_location.01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800">
                <a:solidFill>
                  <a:srgbClr val="006633"/>
                </a:solidFill>
              </a:rPr>
              <a:t>:</a:t>
            </a:r>
            <a:r>
              <a:rPr lang="en-US" sz="2800">
                <a:solidFill>
                  <a:srgbClr val="1f497d"/>
                </a:solidFill>
              </a:rPr>
              <a:t>Arg1 (t2 / this)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700">
                <a:solidFill>
                  <a:srgbClr val="1f497d"/>
                </a:solidFill>
              </a:rPr>
              <a:t> </a:t>
            </a:r>
            <a:r>
              <a:rPr lang="en-US" sz="2700">
                <a:solidFill>
                  <a:srgbClr val="1f497d"/>
                </a:solidFill>
              </a:rPr>
              <a:t>:mod (m / major)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100">
                <a:solidFill>
                  <a:srgbClr val="1f497d"/>
                </a:solidFill>
              </a:rPr>
              <a:t> </a:t>
            </a:r>
            <a:r>
              <a:rPr lang="en-US" sz="2800">
                <a:solidFill>
                  <a:srgbClr val="1f497d"/>
                </a:solidFill>
              </a:rPr>
              <a:t>:mod (d / d'oh :mode expressive))</a:t>
            </a:r>
            <a:r>
              <a:rPr lang="en-US" sz="3100">
                <a:solidFill>
                  <a:srgbClr val="1f497d"/>
                </a:solidFill>
              </a:rPr>
              <a:t>	</a:t>
            </a:r>
            <a:endParaRPr/>
          </a:p>
          <a:p>
            <a:r>
              <a:rPr lang="en-US" sz="3100">
                <a:solidFill>
                  <a:srgbClr val="1f497d"/>
                </a:solidFill>
              </a:rPr>
              <a:t>English and Chinese would match more closely</a:t>
            </a:r>
            <a:endParaRPr/>
          </a:p>
          <a:p>
            <a:r>
              <a:rPr lang="en-US" sz="3100">
                <a:solidFill>
                  <a:srgbClr val="1f497d"/>
                </a:solidFill>
              </a:rPr>
              <a:t>How often is this the case?</a:t>
            </a:r>
            <a:endParaRPr/>
          </a:p>
        </p:txBody>
      </p:sp>
      <p:sp>
        <p:nvSpPr>
          <p:cNvPr id="67" name="TextShape 3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41B121-81F1-4151-8151-81E1E1416161}" type="slidenum">
              <a:rPr lang="en-US"/>
              <a:t>&lt;number&gt;</a:t>
            </a:fld>
            <a:fld id="{01714131-81F1-4141-8121-81219161D1A1}" type="slidenum">
              <a:rPr lang="en-US"/>
              <a:t>&lt;number&gt;</a:t>
            </a:fld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3640" y="302400"/>
            <a:ext cx="9071640" cy="1259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800">
                <a:solidFill>
                  <a:srgbClr val="000000"/>
                </a:solidFill>
                <a:latin typeface="Calibri"/>
              </a:rPr>
              <a:t>Lexicalization differences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528480" y="1143000"/>
            <a:ext cx="9072720" cy="7893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r>
              <a:rPr lang="en-US"/>
              <a:t>Language specific lexicalization differences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/>
              <a:t>Simply different word choices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/>
              <a:t>“</a:t>
            </a:r>
            <a:r>
              <a:rPr lang="en-US"/>
              <a:t>major” vs. </a:t>
            </a:r>
            <a:r>
              <a:rPr b="1" lang="en-US">
                <a:solidFill>
                  <a:srgbClr val="ff0000"/>
                </a:solidFill>
              </a:rPr>
              <a:t>叫</a:t>
            </a:r>
            <a:r>
              <a:rPr b="1" lang="en-US">
                <a:solidFill>
                  <a:srgbClr val="ff0000"/>
                </a:solidFill>
              </a:rPr>
              <a:t>/ </a:t>
            </a:r>
            <a:r>
              <a:rPr lang="en-US">
                <a:solidFill>
                  <a:srgbClr val="ff0000"/>
                </a:solidFill>
              </a:rPr>
              <a:t>cry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Often a single lexical item in one language is a multi-word expression elsewhere, w/ structure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“</a:t>
            </a:r>
            <a:r>
              <a:rPr lang="en-US">
                <a:solidFill>
                  <a:srgbClr val="ff0000"/>
                </a:solidFill>
              </a:rPr>
              <a:t>tells the tale”  vs. </a:t>
            </a:r>
            <a:r>
              <a:rPr lang="en-US">
                <a:solidFill>
                  <a:srgbClr val="0000ff"/>
                </a:solidFill>
              </a:rPr>
              <a:t>popsány..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>
                <a:solidFill>
                  <a:srgbClr val="0000ff"/>
                </a:solidFill>
              </a:rPr>
              <a:t>(t / tell.01              (p / popsat.1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:Arg1 (t2 / tale</a:t>
            </a:r>
            <a:r>
              <a:rPr lang="en-US">
                <a:solidFill>
                  <a:srgbClr val="f5f4ed"/>
                </a:solidFill>
              </a:rPr>
              <a:t>)       (no :Arg1)</a:t>
            </a:r>
            <a:endParaRPr/>
          </a:p>
          <a:p>
            <a:r>
              <a:rPr lang="en-US">
                <a:solidFill>
                  <a:srgbClr val="f5f4ed"/>
                </a:solidFill>
              </a:rPr>
              <a:t>“</a:t>
            </a:r>
            <a:r>
              <a:rPr i="1" lang="en-US">
                <a:solidFill>
                  <a:srgbClr val="0000ff"/>
                </a:solidFill>
              </a:rPr>
              <a:t>p</a:t>
            </a:r>
            <a:r>
              <a:rPr lang="en-US">
                <a:solidFill>
                  <a:srgbClr val="0000ff"/>
                </a:solidFill>
              </a:rPr>
              <a:t>ř</a:t>
            </a:r>
            <a:r>
              <a:rPr i="1" lang="en-US">
                <a:solidFill>
                  <a:srgbClr val="0000ff"/>
                </a:solidFill>
              </a:rPr>
              <a:t>ekra</a:t>
            </a:r>
            <a:r>
              <a:rPr lang="en-US">
                <a:solidFill>
                  <a:srgbClr val="0000ff"/>
                </a:solidFill>
              </a:rPr>
              <a:t>č</a:t>
            </a:r>
            <a:r>
              <a:rPr i="1" lang="en-US">
                <a:solidFill>
                  <a:srgbClr val="0000ff"/>
                </a:solidFill>
              </a:rPr>
              <a:t>ovat  povolenou  rychlost</a:t>
            </a:r>
            <a:r>
              <a:rPr lang="en-US">
                <a:solidFill>
                  <a:srgbClr val="0000ff"/>
                </a:solidFill>
              </a:rPr>
              <a:t>” vs. “speeding”</a:t>
            </a:r>
            <a:endParaRPr/>
          </a:p>
          <a:p>
            <a:r>
              <a:rPr lang="en-US">
                <a:solidFill>
                  <a:srgbClr val="0000ff"/>
                </a:solidFill>
              </a:rPr>
              <a:t>Should AMR make more of an effort to treat MWE’s as single lexical items?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0" name="TextShape 3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D1A19131-3191-41E1-A191-41218151B1C1}" type="slidenum">
              <a:rPr lang="en-US"/>
              <a:t>&lt;number&gt;</a:t>
            </a:fld>
            <a:fld id="{11B12131-D171-4131-9141-C13191C16101}" type="slidenum">
              <a:rPr lang="en-US"/>
              <a:t>&lt;number&gt;</a:t>
            </a:fld>
            <a:endParaRPr/>
          </a:p>
        </p:txBody>
      </p:sp>
      <p:sp>
        <p:nvSpPr>
          <p:cNvPr id="71" name="CustomShape 4"/>
          <p:cNvSpPr/>
          <p:nvPr/>
        </p:nvSpPr>
        <p:spPr>
          <a:xfrm>
            <a:off x="2983680" y="6532920"/>
            <a:ext cx="6599520" cy="1026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Zácpa kolem čeho“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Localized congestion around what”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3640" y="302400"/>
            <a:ext cx="9071640" cy="1259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800">
                <a:solidFill>
                  <a:srgbClr val="000000"/>
                </a:solidFill>
                <a:latin typeface="Calibri"/>
              </a:rPr>
              <a:t>Questions to investigate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503640" y="1642680"/>
            <a:ext cx="9071640" cy="5916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If there are alternative annotation choices, can we deterministically produce them, resulting in better matches?</a:t>
            </a:r>
            <a:endParaRPr/>
          </a:p>
          <a:p>
            <a:r>
              <a:rPr lang="en-US"/>
              <a:t>Where there are language-specific different lexicalizations, are there resources that could provide bi-lingual mappings?</a:t>
            </a:r>
            <a:endParaRPr/>
          </a:p>
          <a:p>
            <a:r>
              <a:rPr lang="en-US"/>
              <a:t>How much should AMR abstract away from Multi-word expressions?</a:t>
            </a:r>
            <a:endParaRPr/>
          </a:p>
          <a:p>
            <a:r>
              <a:rPr lang="en-US"/>
              <a:t>When to reify?  And when not?</a:t>
            </a:r>
            <a:endParaRPr/>
          </a:p>
          <a:p>
            <a:r>
              <a:rPr lang="en-US"/>
              <a:t>Etc., </a:t>
            </a:r>
            <a:endParaRPr/>
          </a:p>
        </p:txBody>
      </p:sp>
      <p:sp>
        <p:nvSpPr>
          <p:cNvPr id="74" name="TextShape 3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31917171-F191-4181-9141-51B1B1511181}" type="slidenum">
              <a:rPr lang="en-US"/>
              <a:t>&lt;number&gt;</a:t>
            </a:fld>
            <a:fld id="{A1312121-C1C1-4151-81C1-F141D191B1F1}" type="slidenum">
              <a:rPr lang="en-US"/>
              <a:t>&lt;number&gt;</a:t>
            </a:fld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685800" y="231732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Graph-Based Parser for the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Abstract Meaning Representation (JAMR)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686160" y="4016880"/>
            <a:ext cx="7772040" cy="3298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Jeff Flanigan (CMU)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Flanigan, Thomson, Carbonell, Dyer, Smith (ACL 2014)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descr="" id="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859000" y="6172200"/>
            <a:ext cx="1828800" cy="165708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3502080"/>
            <a:ext cx="1875960" cy="198432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JAMR Overview</a:t>
            </a:r>
            <a:endParaRPr/>
          </a:p>
        </p:txBody>
      </p:sp>
      <p:pic>
        <p:nvPicPr>
          <p:cNvPr descr="" id="80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3231360" y="1350720"/>
            <a:ext cx="4161600" cy="4497840"/>
          </a:xfrm>
          <a:prstGeom prst="rect">
            <a:avLst/>
          </a:prstGeom>
        </p:spPr>
      </p:pic>
      <p:sp>
        <p:nvSpPr>
          <p:cNvPr id="81" name="CustomShape 2"/>
          <p:cNvSpPr/>
          <p:nvPr/>
        </p:nvSpPr>
        <p:spPr>
          <a:xfrm>
            <a:off x="833400" y="1347840"/>
            <a:ext cx="68904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Calibri"/>
              </a:rPr>
              <a:t>Input</a:t>
            </a: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636840" y="4444560"/>
            <a:ext cx="2309040" cy="171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0000"/>
                </a:solidFill>
                <a:latin typeface="Calibri"/>
              </a:rPr>
              <a:t>Relation Identification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Connect fragments by adding relations</a:t>
            </a:r>
            <a:endParaRPr/>
          </a:p>
          <a:p>
            <a:endParaRPr/>
          </a:p>
        </p:txBody>
      </p:sp>
      <p:sp>
        <p:nvSpPr>
          <p:cNvPr id="83" name="CustomShape 4"/>
          <p:cNvSpPr/>
          <p:nvPr/>
        </p:nvSpPr>
        <p:spPr>
          <a:xfrm>
            <a:off x="635040" y="2489040"/>
            <a:ext cx="2596320" cy="1188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0000"/>
                </a:solidFill>
                <a:latin typeface="Calibri"/>
              </a:rPr>
              <a:t>Concept Identification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Label sentence with concept fragments</a:t>
            </a:r>
            <a:endParaRPr/>
          </a:p>
        </p:txBody>
      </p:sp>
      <p:sp>
        <p:nvSpPr>
          <p:cNvPr id="84" name="CustomShape 5"/>
          <p:cNvSpPr/>
          <p:nvPr/>
        </p:nvSpPr>
        <p:spPr>
          <a:xfrm>
            <a:off x="635040" y="1890720"/>
            <a:ext cx="6886080" cy="3957840"/>
          </a:xfrm>
          <a:prstGeom prst="rect">
            <a:avLst/>
          </a:prstGeom>
          <a:solidFill>
            <a:srgbClr val="ffffff"/>
          </a:solidFill>
        </p:spPr>
        <p:txBody>
          <a:bodyPr anchor="ctr" bIns="45000" lIns="90000" rIns="90000" tIns="45000"/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JAMR Overview</a:t>
            </a:r>
            <a:endParaRPr/>
          </a:p>
        </p:txBody>
      </p:sp>
      <p:pic>
        <p:nvPicPr>
          <p:cNvPr descr="" id="86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3231360" y="1350720"/>
            <a:ext cx="4161600" cy="4497840"/>
          </a:xfrm>
          <a:prstGeom prst="rect">
            <a:avLst/>
          </a:prstGeom>
        </p:spPr>
      </p:pic>
      <p:sp>
        <p:nvSpPr>
          <p:cNvPr id="87" name="CustomShape 2"/>
          <p:cNvSpPr/>
          <p:nvPr/>
        </p:nvSpPr>
        <p:spPr>
          <a:xfrm>
            <a:off x="833400" y="1347840"/>
            <a:ext cx="68904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Calibri"/>
              </a:rPr>
              <a:t>Input</a:t>
            </a:r>
            <a:endParaRPr/>
          </a:p>
        </p:txBody>
      </p:sp>
      <p:sp>
        <p:nvSpPr>
          <p:cNvPr id="88" name="CustomShape 3"/>
          <p:cNvSpPr/>
          <p:nvPr/>
        </p:nvSpPr>
        <p:spPr>
          <a:xfrm>
            <a:off x="636840" y="4444560"/>
            <a:ext cx="2309040" cy="171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0000"/>
                </a:solidFill>
                <a:latin typeface="Calibri"/>
              </a:rPr>
              <a:t>Relation Identification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Connect fragments by adding relations</a:t>
            </a:r>
            <a:endParaRPr/>
          </a:p>
          <a:p>
            <a:endParaRPr/>
          </a:p>
        </p:txBody>
      </p:sp>
      <p:sp>
        <p:nvSpPr>
          <p:cNvPr id="89" name="CustomShape 4"/>
          <p:cNvSpPr/>
          <p:nvPr/>
        </p:nvSpPr>
        <p:spPr>
          <a:xfrm>
            <a:off x="635040" y="2489040"/>
            <a:ext cx="2596320" cy="1188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0000"/>
                </a:solidFill>
                <a:latin typeface="Calibri"/>
              </a:rPr>
              <a:t>Concept Identification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Label sentence with concept fragments</a:t>
            </a:r>
            <a:endParaRPr/>
          </a:p>
        </p:txBody>
      </p:sp>
      <p:sp>
        <p:nvSpPr>
          <p:cNvPr id="90" name="CustomShape 5"/>
          <p:cNvSpPr/>
          <p:nvPr/>
        </p:nvSpPr>
        <p:spPr>
          <a:xfrm>
            <a:off x="310320" y="3626640"/>
            <a:ext cx="7549200" cy="2334960"/>
          </a:xfrm>
          <a:prstGeom prst="rect">
            <a:avLst/>
          </a:prstGeom>
          <a:solidFill>
            <a:srgbClr val="ffffff"/>
          </a:solidFill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JAMR Overview</a:t>
            </a:r>
            <a:endParaRPr/>
          </a:p>
        </p:txBody>
      </p:sp>
      <p:pic>
        <p:nvPicPr>
          <p:cNvPr descr="" id="92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3231360" y="1350720"/>
            <a:ext cx="4161600" cy="4497840"/>
          </a:xfrm>
          <a:prstGeom prst="rect">
            <a:avLst/>
          </a:prstGeom>
        </p:spPr>
      </p:pic>
      <p:sp>
        <p:nvSpPr>
          <p:cNvPr id="93" name="CustomShape 2"/>
          <p:cNvSpPr/>
          <p:nvPr/>
        </p:nvSpPr>
        <p:spPr>
          <a:xfrm>
            <a:off x="833400" y="1347840"/>
            <a:ext cx="689040" cy="354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Calibri"/>
              </a:rPr>
              <a:t>Input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636840" y="4349160"/>
            <a:ext cx="2309040" cy="2507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0000"/>
                </a:solidFill>
                <a:latin typeface="Calibri"/>
              </a:rPr>
              <a:t>Relation Identification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Connect fragments by adding relations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Relations = labeled directed edges</a:t>
            </a:r>
            <a:endParaRPr/>
          </a:p>
          <a:p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635040" y="2489040"/>
            <a:ext cx="2596320" cy="1188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0000"/>
                </a:solidFill>
                <a:latin typeface="Calibri"/>
              </a:rPr>
              <a:t>Concept Identification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Label sentence with concept fragments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Concept Identification</a:t>
            </a:r>
            <a:endParaRPr/>
          </a:p>
        </p:txBody>
      </p:sp>
      <p:pic>
        <p:nvPicPr>
          <p:cNvPr descr="" id="97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136520"/>
            <a:ext cx="8051400" cy="5536800"/>
          </a:xfrm>
          <a:prstGeom prst="rect">
            <a:avLst/>
          </a:prstGeom>
        </p:spPr>
      </p:pic>
      <p:sp>
        <p:nvSpPr>
          <p:cNvPr id="98" name="CustomShape 2"/>
          <p:cNvSpPr/>
          <p:nvPr/>
        </p:nvSpPr>
        <p:spPr>
          <a:xfrm>
            <a:off x="3654720" y="4586040"/>
            <a:ext cx="5031720" cy="14929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Identify possible invoked concept fragments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Spans of words labeled with possible concept fragments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Concept Identification</a:t>
            </a:r>
            <a:endParaRPr/>
          </a:p>
        </p:txBody>
      </p:sp>
      <p:pic>
        <p:nvPicPr>
          <p:cNvPr descr="" id="100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136520"/>
            <a:ext cx="8051400" cy="5536800"/>
          </a:xfrm>
          <a:prstGeom prst="rect">
            <a:avLst/>
          </a:prstGeom>
        </p:spPr>
      </p:pic>
      <p:sp>
        <p:nvSpPr>
          <p:cNvPr id="101" name="CustomShape 2"/>
          <p:cNvSpPr/>
          <p:nvPr/>
        </p:nvSpPr>
        <p:spPr>
          <a:xfrm>
            <a:off x="3654720" y="4586040"/>
            <a:ext cx="5031720" cy="1142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Find best concept fragments labeling using dynamic programming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Relation Identification</a:t>
            </a:r>
            <a:endParaRPr/>
          </a:p>
        </p:txBody>
      </p:sp>
      <p:pic>
        <p:nvPicPr>
          <p:cNvPr descr="" id="10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102640" y="1737720"/>
            <a:ext cx="3583800" cy="3706200"/>
          </a:xfrm>
          <a:prstGeom prst="rect">
            <a:avLst/>
          </a:prstGeom>
        </p:spPr>
      </p:pic>
      <p:sp>
        <p:nvSpPr>
          <p:cNvPr id="104" name="CustomShape 2"/>
          <p:cNvSpPr/>
          <p:nvPr/>
        </p:nvSpPr>
        <p:spPr>
          <a:xfrm>
            <a:off x="747720" y="1890720"/>
            <a:ext cx="4354200" cy="39474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Relation identification adds edges between nodes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Edge factored discriminatively trained model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Uses maximum spanning, connected, sub-graph algorithm (MSCG) with additional constraints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Shape 1"/>
          <p:cNvSpPr txBox="1"/>
          <p:nvPr/>
        </p:nvSpPr>
        <p:spPr>
          <a:xfrm>
            <a:off x="503640" y="302400"/>
            <a:ext cx="9071640" cy="1352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000">
                <a:solidFill>
                  <a:srgbClr val="000000"/>
                </a:solidFill>
                <a:latin typeface="Calibri"/>
              </a:rPr>
              <a:t>Abstract Meaning Representation (AMR)</a:t>
            </a:r>
            <a:endParaRPr/>
          </a:p>
        </p:txBody>
      </p:sp>
      <p:sp>
        <p:nvSpPr>
          <p:cNvPr id="36" name="TextShape 2"/>
          <p:cNvSpPr txBox="1"/>
          <p:nvPr/>
        </p:nvSpPr>
        <p:spPr>
          <a:xfrm>
            <a:off x="503640" y="1764000"/>
            <a:ext cx="9071640" cy="5079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Basic “who-is-doing-what-to-whom”</a:t>
            </a:r>
            <a:endParaRPr/>
          </a:p>
          <a:p>
            <a:r>
              <a:rPr lang="en-US"/>
              <a:t>Cover all sentence content in single, rooted structure, DAG</a:t>
            </a:r>
            <a:endParaRPr/>
          </a:p>
          <a:p>
            <a:r>
              <a:rPr lang="en-US"/>
              <a:t>Builds upon PropBank</a:t>
            </a:r>
            <a:endParaRPr/>
          </a:p>
          <a:p>
            <a:r>
              <a:rPr lang="en-US"/>
              <a:t>Uses PB rolesets: e.g. describe.01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Arg0: describer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Arg1: thing described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Arg2: secondary attribute, described-as</a:t>
            </a:r>
            <a:endParaRPr/>
          </a:p>
          <a:p>
            <a:r>
              <a:rPr lang="en-US"/>
              <a:t>Adds more noun phrase structure, coreference and discourse structure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5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76360" y="1199160"/>
            <a:ext cx="7889760" cy="4696920"/>
          </a:xfrm>
          <a:prstGeom prst="rect">
            <a:avLst/>
          </a:prstGeom>
        </p:spPr>
      </p:pic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Maximum Spanning Connected Sub-Graph Algorithm (MSCG)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76360" y="1199160"/>
            <a:ext cx="7889760" cy="4696920"/>
          </a:xfrm>
          <a:prstGeom prst="rect">
            <a:avLst/>
          </a:prstGeom>
        </p:spPr>
      </p:pic>
      <p:sp>
        <p:nvSpPr>
          <p:cNvPr id="108" name="CustomShape 1"/>
          <p:cNvSpPr/>
          <p:nvPr/>
        </p:nvSpPr>
        <p:spPr>
          <a:xfrm>
            <a:off x="457200" y="6003000"/>
            <a:ext cx="8229240" cy="55836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3200">
                <a:solidFill>
                  <a:srgbClr val="000000"/>
                </a:solidFill>
                <a:latin typeface="Calibri"/>
              </a:rPr>
              <a:t>Graph must be deterministic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Maximum Spanning Connected Sub-Graph Algorithm (MSCG)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Enforce Constraint Using Lagrangian Relaxation</a:t>
            </a:r>
            <a:endParaRPr/>
          </a:p>
        </p:txBody>
      </p:sp>
      <p:pic>
        <p:nvPicPr>
          <p:cNvPr descr="" id="111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76360" y="1199160"/>
            <a:ext cx="7889760" cy="469692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Results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1157040" y="5323680"/>
            <a:ext cx="6730560" cy="791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2400">
                <a:solidFill>
                  <a:srgbClr val="000000"/>
                </a:solidFill>
                <a:latin typeface="Calibri"/>
              </a:rPr>
              <a:t>JAMR available at http://github.com/jflanigan/jamr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</a:rPr>
              <a:t>Chinese AMR parsing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457200" y="4800600"/>
            <a:ext cx="8229240" cy="37252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800"/>
              <a:t>Chuan Wang (Brandeis)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800"/>
              <a:t>Yuchen Zhang (Brandeis)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800"/>
              <a:t>Wei-Te (Colorado)</a:t>
            </a:r>
            <a:endParaRPr/>
          </a:p>
        </p:txBody>
      </p:sp>
      <p:pic>
        <p:nvPicPr>
          <p:cNvPr descr="" id="11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78920" y="987480"/>
            <a:ext cx="2578680" cy="2898720"/>
          </a:xfrm>
          <a:prstGeom prst="rect">
            <a:avLst/>
          </a:prstGeom>
        </p:spPr>
      </p:pic>
      <p:sp>
        <p:nvSpPr>
          <p:cNvPr id="117" name="TextShape 3"/>
          <p:cNvSpPr txBox="1"/>
          <p:nvPr/>
        </p:nvSpPr>
        <p:spPr>
          <a:xfrm>
            <a:off x="914400" y="4072680"/>
            <a:ext cx="4031640" cy="4993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2800"/>
              <a:t>Nianwen Xue (Brandeis)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Chinese AMR parsing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57200" y="1200240"/>
            <a:ext cx="8229240" cy="3725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2800"/>
              <a:t>Data availability: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800"/>
              <a:t>Only have AMR annotation for 100 sentences. Specifications still under development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800"/>
              <a:t>But there is treebank and propbank annotation for over 1.5M words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800"/>
              <a:t>So during the workshop we will be working on: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800"/>
              <a:t>Producing pseudo AMRs based on the Chinese TreeBank and PropBank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800"/>
              <a:t>Developing annotation specifications for Chinese AMRs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800"/>
              <a:t>Developing a dependency tree to graph transition system, initially trained on English AMRs 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136800"/>
            <a:ext cx="8229240" cy="10630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Ubuntu"/>
                <a:ea typeface="Ubuntu"/>
              </a:rPr>
              <a:t>Dependency Tree to Graph Transition System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200240"/>
            <a:ext cx="8229240" cy="372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/>
              <a:t>A transition system is a quadruples S = (C, T, Cs,Ct), where </a:t>
            </a:r>
            <a:endParaRPr/>
          </a:p>
          <a:p>
            <a:pPr>
              <a:buFont typeface="Arial"/>
              <a:buAutoNum type="arabicPeriod"/>
            </a:pPr>
            <a:r>
              <a:rPr lang="en-US" sz="2400"/>
              <a:t>C is a set of parsing states (configurations)</a:t>
            </a:r>
            <a:endParaRPr/>
          </a:p>
          <a:p>
            <a:pPr>
              <a:buFont typeface="Arial"/>
              <a:buAutoNum type="arabicPeriod"/>
            </a:pPr>
            <a:r>
              <a:rPr lang="en-US" sz="2400"/>
              <a:t>T is a set of parsing actions (transitions), each of which is a function t: CiCj</a:t>
            </a:r>
            <a:endParaRPr/>
          </a:p>
          <a:p>
            <a:pPr>
              <a:buFont typeface="Arial"/>
              <a:buAutoNum type="arabicPeriod"/>
            </a:pPr>
            <a:r>
              <a:rPr lang="en-US" sz="2400"/>
              <a:t>Cs is an initialization function, mapping a sentence and its dependency tree to an initial parsing state</a:t>
            </a:r>
            <a:endParaRPr/>
          </a:p>
          <a:p>
            <a:pPr>
              <a:buFont typeface="Arial"/>
              <a:buAutoNum type="arabicPeriod"/>
            </a:pPr>
            <a:r>
              <a:rPr lang="en-US" sz="2400"/>
              <a:t>Ct is a set of terminal parsing state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Ubuntu"/>
                <a:ea typeface="Ubuntu"/>
              </a:rPr>
              <a:t>Parsing State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200240"/>
            <a:ext cx="8229240" cy="372528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Arial"/>
              <a:buChar char="●"/>
            </a:pPr>
            <a:r>
              <a:rPr lang="en-US" sz="2400"/>
              <a:t>each parsing state is a triple c = (σ,β,Α), where</a:t>
            </a:r>
            <a:endParaRPr/>
          </a:p>
          <a:p>
            <a:pPr lvl="1">
              <a:buSzPct val="80000"/>
              <a:buFont typeface="Arial"/>
              <a:buAutoNum type="alphaLcPeriod"/>
            </a:pPr>
            <a:r>
              <a:rPr lang="en-US" sz="2400"/>
              <a:t>σ is a buffer of nodes initialized by bottom-up traversal of current sentence’s dependency tree dT, with buffer top i</a:t>
            </a:r>
            <a:endParaRPr/>
          </a:p>
          <a:p>
            <a:pPr lvl="1">
              <a:buSzPct val="80000"/>
              <a:buFont typeface="Arial"/>
              <a:buAutoNum type="alphaLcPeriod"/>
            </a:pPr>
            <a:r>
              <a:rPr lang="en-US" sz="2400"/>
              <a:t>β is a buffer of nodes which are children of current σ top i, with buffer top j</a:t>
            </a:r>
            <a:endParaRPr/>
          </a:p>
          <a:p>
            <a:pPr lvl="1">
              <a:buSzPct val="80000"/>
              <a:buFont typeface="Arial"/>
              <a:buAutoNum type="alphaLcPeriod"/>
            </a:pPr>
            <a:r>
              <a:rPr lang="en-US" sz="2400"/>
              <a:t>A is a partially parsed graph initialized with dependency tree dT</a:t>
            </a:r>
            <a:endParaRPr/>
          </a:p>
          <a:p>
            <a:pPr>
              <a:buFont typeface="Arial"/>
              <a:buChar char="●"/>
            </a:pPr>
            <a:r>
              <a:rPr lang="en-US" sz="2400"/>
              <a:t>terminal state is ([],[],A)</a:t>
            </a:r>
            <a:endParaRPr/>
          </a:p>
          <a:p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41200"/>
            <a:ext cx="8229240" cy="5475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3000">
                <a:solidFill>
                  <a:srgbClr val="000000"/>
                </a:solidFill>
                <a:latin typeface="Ubuntu"/>
                <a:ea typeface="Ubuntu"/>
              </a:rPr>
              <a:t>Parsing Action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457200" y="789120"/>
            <a:ext cx="8229240" cy="435384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Arial"/>
              <a:buChar char="➔"/>
            </a:pPr>
            <a:r>
              <a:rPr lang="en-US" sz="2400"/>
              <a:t>if β is not empty:</a:t>
            </a:r>
            <a:endParaRPr/>
          </a:p>
          <a:p>
            <a:pPr lvl="1">
              <a:buSzPct val="80000"/>
              <a:buFont typeface="Arial"/>
              <a:buChar char="◆"/>
            </a:pPr>
            <a:r>
              <a:rPr lang="en-US" sz="2400"/>
              <a:t>delete edge: </a:t>
            </a:r>
            <a:r>
              <a:rPr lang="en-US"/>
              <a:t>(i|σ,j|β,Α) =&gt; (i|σ,β,Α.remove_edge(i,j))</a:t>
            </a:r>
            <a:endParaRPr/>
          </a:p>
          <a:p>
            <a:pPr lvl="1">
              <a:buSzPct val="80000"/>
              <a:buFont typeface="Arial"/>
              <a:buChar char="◆"/>
            </a:pPr>
            <a:r>
              <a:rPr lang="en-US"/>
              <a:t>swap: (i|σ,j|β,A) =&gt; (i|j|σ,β,A.swap(i,j))</a:t>
            </a:r>
            <a:endParaRPr/>
          </a:p>
          <a:p>
            <a:pPr lvl="1">
              <a:buSzPct val="80000"/>
              <a:buFont typeface="Arial"/>
              <a:buChar char="◆"/>
            </a:pPr>
            <a:r>
              <a:rPr lang="en-US"/>
              <a:t>replace head: (i|σ,j|β,A) =&gt; (j|σ,β=[i’s children except j],A.replace_head(i,j))</a:t>
            </a:r>
            <a:endParaRPr/>
          </a:p>
          <a:p>
            <a:pPr lvl="1">
              <a:buSzPct val="80000"/>
              <a:buFont typeface="Arial"/>
              <a:buChar char="◆"/>
            </a:pPr>
            <a:r>
              <a:rPr lang="en-US"/>
              <a:t>merge: (i|σ,j|β,A) =&gt; ((i&lt;j)?i:j|σ,(i&lt;j)?j:i|β,A.merge(i,j))</a:t>
            </a:r>
            <a:endParaRPr/>
          </a:p>
          <a:p>
            <a:pPr lvl="1">
              <a:buSzPct val="80000"/>
              <a:buFont typeface="Arial"/>
              <a:buChar char="◆"/>
            </a:pPr>
            <a:r>
              <a:rPr lang="en-US"/>
              <a:t>next: (i|σ,j|β,A) =&gt; (i|σ,β,A)  # correct edge</a:t>
            </a:r>
            <a:endParaRPr/>
          </a:p>
          <a:p>
            <a:pPr>
              <a:buFont typeface="Arial"/>
              <a:buChar char="➔"/>
            </a:pPr>
            <a:r>
              <a:rPr lang="en-US" sz="2400"/>
              <a:t>β is empty:</a:t>
            </a:r>
            <a:endParaRPr/>
          </a:p>
          <a:p>
            <a:pPr lvl="1">
              <a:buSzPct val="80000"/>
              <a:buFont typeface="Arial"/>
              <a:buChar char="◆"/>
            </a:pPr>
            <a:r>
              <a:rPr lang="en-US" sz="2400"/>
              <a:t>add child k: </a:t>
            </a:r>
            <a:r>
              <a:rPr lang="en-US"/>
              <a:t>(i|σ,[],A) =&gt; (i|σ,[],A.add_edge(i,k))</a:t>
            </a:r>
            <a:endParaRPr/>
          </a:p>
          <a:p>
            <a:pPr lvl="1">
              <a:buSzPct val="80000"/>
              <a:buFont typeface="Arial"/>
              <a:buChar char="◆"/>
            </a:pPr>
            <a:r>
              <a:rPr lang="en-US"/>
              <a:t>finish: (i|σ,[],A) =&gt; (t|σ,βt,A) # done with current node</a:t>
            </a:r>
            <a:endParaRPr/>
          </a:p>
          <a:p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27" name="Shape 85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28" name="Shap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sp>
        <p:nvSpPr>
          <p:cNvPr id="129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σ:[The-1|σ]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03640" y="302400"/>
            <a:ext cx="9071640" cy="1352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000">
                <a:solidFill>
                  <a:srgbClr val="000000"/>
                </a:solidFill>
                <a:latin typeface="Calibri"/>
              </a:rPr>
              <a:t>Abstract Meaning Representation (AMR)</a:t>
            </a:r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03640" y="1595880"/>
            <a:ext cx="9071640" cy="4988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AMR composed of concepts and relations, not nouns and verbs</a:t>
            </a:r>
            <a:endParaRPr/>
          </a:p>
          <a:p>
            <a:r>
              <a:rPr lang="en-US"/>
              <a:t>Currently ~100 relations, plus inverses</a:t>
            </a:r>
            <a:endParaRPr/>
          </a:p>
          <a:p>
            <a:r>
              <a:rPr lang="en-US"/>
              <a:t>AMR is not enslaved to syntax, or even mildly indentured:</a:t>
            </a:r>
            <a:endParaRPr/>
          </a:p>
        </p:txBody>
      </p:sp>
      <p:sp>
        <p:nvSpPr>
          <p:cNvPr id="39" name="CustomShape 3"/>
          <p:cNvSpPr/>
          <p:nvPr/>
        </p:nvSpPr>
        <p:spPr>
          <a:xfrm>
            <a:off x="228600" y="5134320"/>
            <a:ext cx="9604800" cy="149220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"/>
              </a:rPr>
              <a:t>He described her as a genius.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(d / describe-01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</a:rPr>
              <a:t>As he described her, she is a genius.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 :ARG0 (h / he)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</a:rPr>
              <a:t>His description of her: a genius.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 :ARG1 (s / she)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        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	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</a:rPr>
              <a:t>:ARG2 (g / genius))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31" name="Shape 93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32" name="Shape 94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33" name="Shape 95"/>
          <p:cNvPicPr/>
          <p:nvPr/>
        </p:nvPicPr>
        <p:blipFill>
          <a:blip r:embed="rId3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sp>
        <p:nvSpPr>
          <p:cNvPr id="134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σ:[boy-2|σ]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β:[The-1]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Delete child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36" name="Shape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37" name="Shap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38" name="Shape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20" y="63360"/>
            <a:ext cx="2781000" cy="4905000"/>
          </a:xfrm>
          <a:prstGeom prst="rect">
            <a:avLst/>
          </a:prstGeom>
        </p:spPr>
      </p:pic>
      <p:sp>
        <p:nvSpPr>
          <p:cNvPr id="139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σ:[boy-2|σ]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41" name="Shape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42" name="Shap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43" name="Shape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20" y="63360"/>
            <a:ext cx="2781000" cy="4905000"/>
          </a:xfrm>
          <a:prstGeom prst="rect">
            <a:avLst/>
          </a:prstGeom>
        </p:spPr>
      </p:pic>
      <p:sp>
        <p:nvSpPr>
          <p:cNvPr id="144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σ:[to-4|σ]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46" name="Shape 120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47" name="Shape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48" name="Shape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20" y="63360"/>
            <a:ext cx="2781000" cy="4905000"/>
          </a:xfrm>
          <a:prstGeom prst="rect">
            <a:avLst/>
          </a:prstGeom>
        </p:spPr>
      </p:pic>
      <p:sp>
        <p:nvSpPr>
          <p:cNvPr id="149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σ:[New-6|σ]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51" name="Shape 129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52" name="Shape 130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53" name="Shape 131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20" y="63360"/>
            <a:ext cx="2781000" cy="4905000"/>
          </a:xfrm>
          <a:prstGeom prst="rect">
            <a:avLst/>
          </a:prstGeom>
        </p:spPr>
      </p:pic>
      <p:sp>
        <p:nvSpPr>
          <p:cNvPr id="154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σ:[York-7|σ]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56" name="Shape 138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57" name="Shape 139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58" name="Shape 140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20" y="63360"/>
            <a:ext cx="2781000" cy="4905000"/>
          </a:xfrm>
          <a:prstGeom prst="rect">
            <a:avLst/>
          </a:prstGeom>
        </p:spPr>
      </p:pic>
      <p:sp>
        <p:nvSpPr>
          <p:cNvPr id="159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σ:[City-8|σ]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β:[New-6|β]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Merge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61" name="Shape 147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62" name="Shape 148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400" y="0"/>
            <a:ext cx="2553120" cy="5143320"/>
          </a:xfrm>
          <a:prstGeom prst="rect">
            <a:avLst/>
          </a:prstGeom>
        </p:spPr>
      </p:pic>
      <p:sp>
        <p:nvSpPr>
          <p:cNvPr id="163" name="CustomShape 2"/>
          <p:cNvSpPr/>
          <p:nvPr/>
        </p:nvSpPr>
        <p:spPr>
          <a:xfrm>
            <a:off x="351000" y="3202560"/>
            <a:ext cx="25531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σ:[New,City-6|σ]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β:[York-7]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Merge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65" name="Shape 155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66" name="Shape 156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67" name="Shape 157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20" y="63360"/>
            <a:ext cx="2781000" cy="4905000"/>
          </a:xfrm>
          <a:prstGeom prst="rect">
            <a:avLst/>
          </a:prstGeom>
        </p:spPr>
      </p:pic>
      <p:pic>
        <p:nvPicPr>
          <p:cNvPr descr="" id="168" name="Shape 158"/>
          <p:cNvPicPr/>
          <p:nvPr/>
        </p:nvPicPr>
        <p:blipFill>
          <a:blip r:embed="rId4"/>
          <a:stretch>
            <a:fillRect/>
          </a:stretch>
        </p:blipFill>
        <p:spPr>
          <a:xfrm>
            <a:off x="2680200" y="82440"/>
            <a:ext cx="2962080" cy="4866840"/>
          </a:xfrm>
          <a:prstGeom prst="rect">
            <a:avLst/>
          </a:prstGeom>
        </p:spPr>
      </p:pic>
      <p:sp>
        <p:nvSpPr>
          <p:cNvPr id="169" name="CustomShape 2"/>
          <p:cNvSpPr/>
          <p:nvPr/>
        </p:nvSpPr>
        <p:spPr>
          <a:xfrm>
            <a:off x="351000" y="3202560"/>
            <a:ext cx="209268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σ:[New,York,City-6|σ]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71" name="Shape 165"/>
          <p:cNvPicPr/>
          <p:nvPr/>
        </p:nvPicPr>
        <p:blipFill>
          <a:blip r:embed="rId1"/>
          <a:stretch>
            <a:fillRect/>
          </a:stretch>
        </p:blipFill>
        <p:spPr>
          <a:xfrm>
            <a:off x="2599200" y="63360"/>
            <a:ext cx="3123720" cy="4905000"/>
          </a:xfrm>
          <a:prstGeom prst="rect">
            <a:avLst/>
          </a:prstGeom>
        </p:spPr>
      </p:pic>
      <p:pic>
        <p:nvPicPr>
          <p:cNvPr descr="" id="172" name="Shape 166"/>
          <p:cNvPicPr/>
          <p:nvPr/>
        </p:nvPicPr>
        <p:blipFill>
          <a:blip r:embed="rId2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73" name="Shape 167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920" y="63360"/>
            <a:ext cx="2781000" cy="4905000"/>
          </a:xfrm>
          <a:prstGeom prst="rect">
            <a:avLst/>
          </a:prstGeom>
        </p:spPr>
      </p:pic>
      <p:pic>
        <p:nvPicPr>
          <p:cNvPr descr="" id="174" name="Shape 168"/>
          <p:cNvPicPr/>
          <p:nvPr/>
        </p:nvPicPr>
        <p:blipFill>
          <a:blip r:embed="rId4"/>
          <a:stretch>
            <a:fillRect/>
          </a:stretch>
        </p:blipFill>
        <p:spPr>
          <a:xfrm>
            <a:off x="2680200" y="82440"/>
            <a:ext cx="2962080" cy="4866840"/>
          </a:xfrm>
          <a:prstGeom prst="rect">
            <a:avLst/>
          </a:prstGeom>
        </p:spPr>
      </p:pic>
      <p:pic>
        <p:nvPicPr>
          <p:cNvPr descr="" id="175" name="Shape 169"/>
          <p:cNvPicPr/>
          <p:nvPr/>
        </p:nvPicPr>
        <p:blipFill>
          <a:blip r:embed="rId5"/>
          <a:stretch>
            <a:fillRect/>
          </a:stretch>
        </p:blipFill>
        <p:spPr>
          <a:xfrm>
            <a:off x="2680200" y="82440"/>
            <a:ext cx="2962080" cy="4866840"/>
          </a:xfrm>
          <a:prstGeom prst="rect">
            <a:avLst/>
          </a:prstGeom>
        </p:spPr>
      </p:pic>
      <p:sp>
        <p:nvSpPr>
          <p:cNvPr id="176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σ:[visit-5|σ]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β:[to-4|β]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Delete child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78" name="Shape 176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79" name="Shape 177"/>
          <p:cNvPicPr/>
          <p:nvPr/>
        </p:nvPicPr>
        <p:blipFill>
          <a:blip r:embed="rId2"/>
          <a:stretch>
            <a:fillRect/>
          </a:stretch>
        </p:blipFill>
        <p:spPr>
          <a:xfrm>
            <a:off x="3390840" y="82440"/>
            <a:ext cx="2361960" cy="4866840"/>
          </a:xfrm>
          <a:prstGeom prst="rect">
            <a:avLst/>
          </a:prstGeom>
        </p:spPr>
      </p:pic>
      <p:sp>
        <p:nvSpPr>
          <p:cNvPr id="180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σ:[visit-5|σ]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β:[New,York,City-6]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Next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503640" y="302400"/>
            <a:ext cx="9071640" cy="1259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800">
                <a:solidFill>
                  <a:srgbClr val="000000"/>
                </a:solidFill>
                <a:latin typeface="Calibri"/>
              </a:rPr>
              <a:t>Aligning parallel corpora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228600" y="1370880"/>
            <a:ext cx="9604800" cy="5119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Subtrees of dependency parses of parallel English/Chinese corpora only have isomorphic matches about 30% of the time.  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Yuan Ding, Thesis, 2005</a:t>
            </a:r>
            <a:endParaRPr/>
          </a:p>
          <a:p>
            <a:r>
              <a:rPr lang="en-US"/>
              <a:t>Parallel PropBank structures match almost 60%. 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Wu &amp; Palmer, SSST, 2011</a:t>
            </a:r>
            <a:endParaRPr/>
          </a:p>
          <a:p>
            <a:r>
              <a:rPr lang="en-US"/>
              <a:t>What about AMR’s?  Will they align even more?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Xue, Bojar, Hajič, Palmer, Urešová, Zhang, LREC 2014</a:t>
            </a:r>
            <a:endParaRPr/>
          </a:p>
        </p:txBody>
      </p:sp>
      <p:sp>
        <p:nvSpPr>
          <p:cNvPr id="42" name="TextShape 3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615151-51B1-41A1-B111-C181F1215161}" type="slidenum">
              <a:rPr lang="en-US"/>
              <a:t>&lt;number&gt;</a:t>
            </a:fld>
            <a:fld id="{3191C1B1-21F1-41B1-81B1-61A1D1515101}" type="slidenum">
              <a:rPr lang="en-US"/>
              <a:t>&lt;number&gt;</a:t>
            </a:fld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82" name="Shape 184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83" name="Shape 185"/>
          <p:cNvPicPr/>
          <p:nvPr/>
        </p:nvPicPr>
        <p:blipFill>
          <a:blip r:embed="rId2"/>
          <a:stretch>
            <a:fillRect/>
          </a:stretch>
        </p:blipFill>
        <p:spPr>
          <a:xfrm>
            <a:off x="3390840" y="82440"/>
            <a:ext cx="2361960" cy="4866840"/>
          </a:xfrm>
          <a:prstGeom prst="rect">
            <a:avLst/>
          </a:prstGeom>
        </p:spPr>
      </p:pic>
      <p:sp>
        <p:nvSpPr>
          <p:cNvPr id="184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σ:[visit-5|σ]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Add child boy-2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86" name="Shape 192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87" name="Shape 193"/>
          <p:cNvPicPr/>
          <p:nvPr/>
        </p:nvPicPr>
        <p:blipFill>
          <a:blip r:embed="rId2"/>
          <a:stretch>
            <a:fillRect/>
          </a:stretch>
        </p:blipFill>
        <p:spPr>
          <a:xfrm>
            <a:off x="2986200" y="158760"/>
            <a:ext cx="3171600" cy="4866840"/>
          </a:xfrm>
          <a:prstGeom prst="rect">
            <a:avLst/>
          </a:prstGeom>
        </p:spPr>
      </p:pic>
      <p:sp>
        <p:nvSpPr>
          <p:cNvPr id="188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σ:[visit-5|σ]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90" name="Shape 200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91" name="Shape 201"/>
          <p:cNvPicPr/>
          <p:nvPr/>
        </p:nvPicPr>
        <p:blipFill>
          <a:blip r:embed="rId2"/>
          <a:stretch>
            <a:fillRect/>
          </a:stretch>
        </p:blipFill>
        <p:spPr>
          <a:xfrm>
            <a:off x="2986200" y="82440"/>
            <a:ext cx="3171600" cy="4866840"/>
          </a:xfrm>
          <a:prstGeom prst="rect">
            <a:avLst/>
          </a:prstGeom>
        </p:spPr>
      </p:pic>
      <p:pic>
        <p:nvPicPr>
          <p:cNvPr descr="" id="192" name="Shape 202"/>
          <p:cNvPicPr/>
          <p:nvPr/>
        </p:nvPicPr>
        <p:blipFill>
          <a:blip r:embed="rId3"/>
          <a:stretch>
            <a:fillRect/>
          </a:stretch>
        </p:blipFill>
        <p:spPr>
          <a:xfrm>
            <a:off x="2986200" y="138240"/>
            <a:ext cx="3171600" cy="4866840"/>
          </a:xfrm>
          <a:prstGeom prst="rect">
            <a:avLst/>
          </a:prstGeom>
        </p:spPr>
      </p:pic>
      <p:sp>
        <p:nvSpPr>
          <p:cNvPr id="193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σ:[wants-3|σ]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β:[boy-2|β]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Next</a:t>
            </a: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195" name="Shape 209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196" name="Shape 210"/>
          <p:cNvPicPr/>
          <p:nvPr/>
        </p:nvPicPr>
        <p:blipFill>
          <a:blip r:embed="rId2"/>
          <a:stretch>
            <a:fillRect/>
          </a:stretch>
        </p:blipFill>
        <p:spPr>
          <a:xfrm>
            <a:off x="2986200" y="82440"/>
            <a:ext cx="3171600" cy="4866840"/>
          </a:xfrm>
          <a:prstGeom prst="rect">
            <a:avLst/>
          </a:prstGeom>
        </p:spPr>
      </p:pic>
      <p:pic>
        <p:nvPicPr>
          <p:cNvPr descr="" id="197" name="Shape 211"/>
          <p:cNvPicPr/>
          <p:nvPr/>
        </p:nvPicPr>
        <p:blipFill>
          <a:blip r:embed="rId3"/>
          <a:stretch>
            <a:fillRect/>
          </a:stretch>
        </p:blipFill>
        <p:spPr>
          <a:xfrm>
            <a:off x="2986200" y="138240"/>
            <a:ext cx="3171600" cy="4866840"/>
          </a:xfrm>
          <a:prstGeom prst="rect">
            <a:avLst/>
          </a:prstGeom>
        </p:spPr>
      </p:pic>
      <p:sp>
        <p:nvSpPr>
          <p:cNvPr id="198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σ:[wants-3|σ]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β:[visit-5]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Next</a:t>
            </a:r>
            <a:endParaRPr/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200" name="Shape 218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201" name="Shape 219"/>
          <p:cNvPicPr/>
          <p:nvPr/>
        </p:nvPicPr>
        <p:blipFill>
          <a:blip r:embed="rId2"/>
          <a:stretch>
            <a:fillRect/>
          </a:stretch>
        </p:blipFill>
        <p:spPr>
          <a:xfrm>
            <a:off x="2986200" y="82440"/>
            <a:ext cx="3171600" cy="4866840"/>
          </a:xfrm>
          <a:prstGeom prst="rect">
            <a:avLst/>
          </a:prstGeom>
        </p:spPr>
      </p:pic>
      <p:pic>
        <p:nvPicPr>
          <p:cNvPr descr="" id="202" name="Shape 220"/>
          <p:cNvPicPr/>
          <p:nvPr/>
        </p:nvPicPr>
        <p:blipFill>
          <a:blip r:embed="rId3"/>
          <a:stretch>
            <a:fillRect/>
          </a:stretch>
        </p:blipFill>
        <p:spPr>
          <a:xfrm>
            <a:off x="2986200" y="138240"/>
            <a:ext cx="3171600" cy="4866840"/>
          </a:xfrm>
          <a:prstGeom prst="rect">
            <a:avLst/>
          </a:prstGeom>
        </p:spPr>
      </p:pic>
      <p:sp>
        <p:nvSpPr>
          <p:cNvPr id="203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σ:[wants-3|σ]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Finish</a:t>
            </a:r>
            <a:endParaRPr/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205" name="Shape 227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206" name="Shape 228"/>
          <p:cNvPicPr/>
          <p:nvPr/>
        </p:nvPicPr>
        <p:blipFill>
          <a:blip r:embed="rId2"/>
          <a:stretch>
            <a:fillRect/>
          </a:stretch>
        </p:blipFill>
        <p:spPr>
          <a:xfrm>
            <a:off x="2986200" y="82440"/>
            <a:ext cx="3171600" cy="4866840"/>
          </a:xfrm>
          <a:prstGeom prst="rect">
            <a:avLst/>
          </a:prstGeom>
        </p:spPr>
      </p:pic>
      <p:pic>
        <p:nvPicPr>
          <p:cNvPr descr="" id="207" name="Shape 229"/>
          <p:cNvPicPr/>
          <p:nvPr/>
        </p:nvPicPr>
        <p:blipFill>
          <a:blip r:embed="rId3"/>
          <a:stretch>
            <a:fillRect/>
          </a:stretch>
        </p:blipFill>
        <p:spPr>
          <a:xfrm>
            <a:off x="2986200" y="138240"/>
            <a:ext cx="3171600" cy="4866840"/>
          </a:xfrm>
          <a:prstGeom prst="rect">
            <a:avLst/>
          </a:prstGeom>
        </p:spPr>
      </p:pic>
      <p:pic>
        <p:nvPicPr>
          <p:cNvPr descr="" id="208" name="Shape 230"/>
          <p:cNvPicPr/>
          <p:nvPr/>
        </p:nvPicPr>
        <p:blipFill>
          <a:blip r:embed="rId4"/>
          <a:stretch>
            <a:fillRect/>
          </a:stretch>
        </p:blipFill>
        <p:spPr>
          <a:xfrm>
            <a:off x="2986200" y="138240"/>
            <a:ext cx="3171600" cy="4866840"/>
          </a:xfrm>
          <a:prstGeom prst="rect">
            <a:avLst/>
          </a:prstGeom>
        </p:spPr>
      </p:pic>
      <p:sp>
        <p:nvSpPr>
          <p:cNvPr id="209" name="CustomShape 2"/>
          <p:cNvSpPr/>
          <p:nvPr/>
        </p:nvSpPr>
        <p:spPr>
          <a:xfrm>
            <a:off x="351000" y="3202560"/>
            <a:ext cx="2126520" cy="176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σ:[Root-0|σ]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β:[wants-3|β]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Ubuntu"/>
                <a:ea typeface="Ubuntu"/>
              </a:rPr>
              <a:t>Next</a:t>
            </a:r>
            <a:endParaRPr/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63360"/>
            <a:ext cx="8229240" cy="857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Ubuntu"/>
                <a:ea typeface="Ubuntu"/>
              </a:rPr>
              <a:t>Example</a:t>
            </a:r>
            <a:endParaRPr/>
          </a:p>
        </p:txBody>
      </p:sp>
      <p:pic>
        <p:nvPicPr>
          <p:cNvPr descr="" id="211" name="Shape 237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187200"/>
            <a:ext cx="3190680" cy="4657320"/>
          </a:xfrm>
          <a:prstGeom prst="rect">
            <a:avLst/>
          </a:prstGeom>
        </p:spPr>
      </p:pic>
      <p:pic>
        <p:nvPicPr>
          <p:cNvPr descr="" id="212" name="Shape 238"/>
          <p:cNvPicPr/>
          <p:nvPr/>
        </p:nvPicPr>
        <p:blipFill>
          <a:blip r:embed="rId2"/>
          <a:stretch>
            <a:fillRect/>
          </a:stretch>
        </p:blipFill>
        <p:spPr>
          <a:xfrm>
            <a:off x="2986200" y="82440"/>
            <a:ext cx="3171600" cy="4866840"/>
          </a:xfrm>
          <a:prstGeom prst="rect">
            <a:avLst/>
          </a:prstGeom>
        </p:spPr>
      </p:pic>
      <p:pic>
        <p:nvPicPr>
          <p:cNvPr descr="" id="213" name="Shape 239"/>
          <p:cNvPicPr/>
          <p:nvPr/>
        </p:nvPicPr>
        <p:blipFill>
          <a:blip r:embed="rId3"/>
          <a:stretch>
            <a:fillRect/>
          </a:stretch>
        </p:blipFill>
        <p:spPr>
          <a:xfrm>
            <a:off x="2986200" y="138240"/>
            <a:ext cx="3171600" cy="4866840"/>
          </a:xfrm>
          <a:prstGeom prst="rect">
            <a:avLst/>
          </a:prstGeom>
        </p:spPr>
      </p:pic>
      <p:pic>
        <p:nvPicPr>
          <p:cNvPr descr="" id="214" name="Shape 240"/>
          <p:cNvPicPr/>
          <p:nvPr/>
        </p:nvPicPr>
        <p:blipFill>
          <a:blip r:embed="rId4"/>
          <a:stretch>
            <a:fillRect/>
          </a:stretch>
        </p:blipFill>
        <p:spPr>
          <a:xfrm>
            <a:off x="2986200" y="138240"/>
            <a:ext cx="3171600" cy="4866840"/>
          </a:xfrm>
          <a:prstGeom prst="rect">
            <a:avLst/>
          </a:prstGeom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50920"/>
            <a:ext cx="8229240" cy="766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2800"/>
              <a:t>Graph Learning for AMR (GLAMR)</a:t>
            </a:r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467280" y="4090680"/>
            <a:ext cx="4343400" cy="3725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000"/>
              <a:t>Xiaochang Peng (Rochester)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000"/>
              <a:t>Naomi Saphra (JHU)</a:t>
            </a:r>
            <a:endParaRPr/>
          </a:p>
        </p:txBody>
      </p:sp>
      <p:pic>
        <p:nvPicPr>
          <p:cNvPr descr="" id="21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1448280"/>
            <a:ext cx="1142640" cy="1523520"/>
          </a:xfrm>
          <a:prstGeom prst="rect">
            <a:avLst/>
          </a:prstGeom>
        </p:spPr>
      </p:pic>
      <p:sp>
        <p:nvSpPr>
          <p:cNvPr id="218" name="TextShape 3"/>
          <p:cNvSpPr txBox="1"/>
          <p:nvPr/>
        </p:nvSpPr>
        <p:spPr>
          <a:xfrm>
            <a:off x="6948000" y="1907640"/>
            <a:ext cx="180720" cy="235800"/>
          </a:xfrm>
          <a:prstGeom prst="rect">
            <a:avLst/>
          </a:prstGeom>
        </p:spPr>
      </p:sp>
      <p:pic>
        <p:nvPicPr>
          <p:cNvPr descr="" id="21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03080" y="1444680"/>
            <a:ext cx="1197720" cy="1527120"/>
          </a:xfrm>
          <a:prstGeom prst="rect">
            <a:avLst/>
          </a:prstGeom>
        </p:spPr>
      </p:pic>
      <p:pic>
        <p:nvPicPr>
          <p:cNvPr descr="" id="22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86600" y="1444680"/>
            <a:ext cx="1271160" cy="1527120"/>
          </a:xfrm>
          <a:prstGeom prst="rect">
            <a:avLst/>
          </a:prstGeom>
        </p:spPr>
      </p:pic>
      <p:sp>
        <p:nvSpPr>
          <p:cNvPr id="221" name="TextShape 4"/>
          <p:cNvSpPr txBox="1"/>
          <p:nvPr/>
        </p:nvSpPr>
        <p:spPr>
          <a:xfrm>
            <a:off x="719640" y="3132360"/>
            <a:ext cx="2480760" cy="7538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Dan Gildea (Rochester)</a:t>
            </a:r>
            <a:endParaRPr/>
          </a:p>
        </p:txBody>
      </p:sp>
      <p:sp>
        <p:nvSpPr>
          <p:cNvPr id="222" name="TextShape 5"/>
          <p:cNvSpPr txBox="1"/>
          <p:nvPr/>
        </p:nvSpPr>
        <p:spPr>
          <a:xfrm>
            <a:off x="2743200" y="3200400"/>
            <a:ext cx="2421360" cy="7538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2000"/>
              <a:t>Giorgio Satta (Padova)</a:t>
            </a:r>
            <a:endParaRPr/>
          </a:p>
        </p:txBody>
      </p:sp>
      <p:sp>
        <p:nvSpPr>
          <p:cNvPr id="223" name="TextShape 6"/>
          <p:cNvSpPr txBox="1"/>
          <p:nvPr/>
        </p:nvSpPr>
        <p:spPr>
          <a:xfrm>
            <a:off x="4800600" y="3132360"/>
            <a:ext cx="2490480" cy="9824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2000"/>
              <a:t>David Chiang (USC/ISI)</a:t>
            </a:r>
            <a:endParaRPr/>
          </a:p>
        </p:txBody>
      </p:sp>
      <p:sp>
        <p:nvSpPr>
          <p:cNvPr id="224" name="TextShape 7"/>
          <p:cNvSpPr txBox="1"/>
          <p:nvPr/>
        </p:nvSpPr>
        <p:spPr>
          <a:xfrm>
            <a:off x="7011000" y="3200400"/>
            <a:ext cx="2361600" cy="91440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2000"/>
              <a:t>Frank Drewes (Umea)</a:t>
            </a:r>
            <a:endParaRPr/>
          </a:p>
        </p:txBody>
      </p:sp>
      <p:pic>
        <p:nvPicPr>
          <p:cNvPr descr="" id="22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0" y="1371600"/>
            <a:ext cx="1828800" cy="1645920"/>
          </a:xfrm>
          <a:prstGeom prst="rect">
            <a:avLst/>
          </a:prstGeom>
        </p:spPr>
      </p:pic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250920"/>
            <a:ext cx="8229240" cy="766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2800"/>
              <a:t>Graph Learning for AMR (GLAMR)</a:t>
            </a:r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685800" y="1761120"/>
            <a:ext cx="9601200" cy="3725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  <a:p>
            <a:r>
              <a:rPr lang="en-US" sz="2200"/>
              <a:t>Syntax-Based MT:           </a:t>
            </a:r>
            <a:endParaRPr/>
          </a:p>
          <a:p>
            <a:r>
              <a:rPr lang="en-US" sz="2200"/>
              <a:t>string → tree → string</a:t>
            </a:r>
            <a:r>
              <a:rPr lang="en-US" sz="2200"/>
              <a:t>	</a:t>
            </a:r>
            <a:r>
              <a:rPr lang="en-US" sz="2200"/>
              <a:t>	</a:t>
            </a:r>
            <a:r>
              <a:rPr lang="en-US" sz="2200"/>
              <a:t>	</a:t>
            </a:r>
            <a:r>
              <a:rPr lang="en-US" sz="2200"/>
              <a:t>synchronous context-free grammar</a:t>
            </a:r>
            <a:endParaRPr/>
          </a:p>
          <a:p>
            <a:endParaRPr/>
          </a:p>
          <a:p>
            <a:endParaRPr/>
          </a:p>
          <a:p>
            <a:r>
              <a:rPr lang="en-US" sz="2200"/>
              <a:t>Semantics-Based MT:</a:t>
            </a:r>
            <a:r>
              <a:rPr lang="en-US" sz="2200"/>
              <a:t>	</a:t>
            </a:r>
            <a:r>
              <a:rPr lang="en-US" sz="2200"/>
              <a:t>	</a:t>
            </a:r>
            <a:endParaRPr/>
          </a:p>
          <a:p>
            <a:r>
              <a:rPr lang="en-US" sz="2200"/>
              <a:t>string → graph → string</a:t>
            </a:r>
            <a:r>
              <a:rPr lang="en-US" sz="2200"/>
              <a:t>	</a:t>
            </a:r>
            <a:r>
              <a:rPr lang="en-US" sz="2200"/>
              <a:t>	</a:t>
            </a:r>
            <a:r>
              <a:rPr lang="en-US" sz="2200"/>
              <a:t>?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50920"/>
            <a:ext cx="8229240" cy="766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2800"/>
              <a:t>Hyperedge Replacement Grammars (HRG)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457200" y="1761120"/>
            <a:ext cx="9144000" cy="5325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000"/>
              <a:t>Generalize Context-Free Grammars to generate graphs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000"/>
              <a:t>Terminal and Nonterminal Hyperedges       (Drewes et al., 1999)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000"/>
              <a:t>Parsing graph with HRG: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000"/>
              <a:t>O(((3^d)n)^(k+1)</a:t>
            </a:r>
            <a:r>
              <a:rPr lang="en-US" sz="2000"/>
              <a:t>)                                         (Chiang et al., ACL 2013)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000"/>
              <a:t>n: size of graph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000"/>
              <a:t>d: degree of graph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000"/>
              <a:t>k: treewidth of grammar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000"/>
              <a:t>Our goals this month: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000"/>
              <a:t>Restricted formalism for NLP that is polynomial-time parsable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000"/>
              <a:t>MCMC grammar learning</a:t>
            </a:r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28600" y="816840"/>
            <a:ext cx="9850320" cy="2383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i="1" lang="en-US"/>
              <a:t>M</a:t>
            </a:r>
            <a:r>
              <a:rPr i="1" lang="en-US"/>
              <a:t>eaning in </a:t>
            </a:r>
            <a:r>
              <a:rPr b="1" i="1" lang="en-US"/>
              <a:t>A</a:t>
            </a:r>
            <a:r>
              <a:rPr i="1" lang="en-US"/>
              <a:t>MR’s and </a:t>
            </a:r>
            <a:r>
              <a:rPr b="1" i="1" lang="en-US"/>
              <a:t>T</a:t>
            </a:r>
            <a:r>
              <a:rPr i="1" lang="en-US"/>
              <a:t>ectogrammatical </a:t>
            </a:r>
            <a:r>
              <a:rPr b="1" i="1" lang="en-US"/>
              <a:t>R</a:t>
            </a:r>
            <a:r>
              <a:rPr i="1" lang="en-US"/>
              <a:t>epresentation </a:t>
            </a:r>
            <a:r>
              <a:rPr b="1" i="1" lang="en-US"/>
              <a:t>Interchang</a:t>
            </a:r>
            <a:r>
              <a:rPr i="1" lang="en-US"/>
              <a:t>e (MATRIX)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21615111-0151-4131-B131-9121412121E1}" type="slidenum">
              <a:rPr lang="en-US"/>
              <a:t>&lt;number&gt;</a:t>
            </a:fld>
            <a:fld id="{61A1D1C1-E1B1-4131-A1D1-01119191C1D1}" type="slidenum">
              <a:rPr lang="en-US"/>
              <a:t>&lt;number&gt;</a:t>
            </a:fld>
            <a:endParaRPr/>
          </a:p>
        </p:txBody>
      </p:sp>
      <p:sp>
        <p:nvSpPr>
          <p:cNvPr id="45" name="TextShape 3"/>
          <p:cNvSpPr txBox="1"/>
          <p:nvPr/>
        </p:nvSpPr>
        <p:spPr>
          <a:xfrm>
            <a:off x="457200" y="2480400"/>
            <a:ext cx="9537120" cy="50796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</p:txBody>
      </p:sp>
      <p:sp>
        <p:nvSpPr>
          <p:cNvPr id="46" name="TextShape 4"/>
          <p:cNvSpPr txBox="1"/>
          <p:nvPr/>
        </p:nvSpPr>
        <p:spPr>
          <a:xfrm>
            <a:off x="852480" y="5715000"/>
            <a:ext cx="3860280" cy="2194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en-US"/>
              <a:t>Zdenka Uresova (Charles)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Ondrej Dusek (Charles)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Tim O'Gorman (Colorado)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Ondrej Bojar (Charles)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47" name="TextShape 5"/>
          <p:cNvSpPr txBox="1"/>
          <p:nvPr/>
        </p:nvSpPr>
        <p:spPr>
          <a:xfrm>
            <a:off x="4114800" y="4343400"/>
            <a:ext cx="1433160" cy="791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/>
              <a:t>Jan Hajic</a:t>
            </a:r>
            <a:endParaRPr/>
          </a:p>
          <a:p>
            <a:r>
              <a:rPr lang="en-US" sz="2400"/>
              <a:t>(Charles)</a:t>
            </a:r>
            <a:endParaRPr/>
          </a:p>
        </p:txBody>
      </p:sp>
      <p:sp>
        <p:nvSpPr>
          <p:cNvPr id="48" name="TextShape 6"/>
          <p:cNvSpPr txBox="1"/>
          <p:nvPr/>
        </p:nvSpPr>
        <p:spPr>
          <a:xfrm>
            <a:off x="685800" y="4343400"/>
            <a:ext cx="2177640" cy="791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/>
              <a:t>Martha Palmer</a:t>
            </a:r>
            <a:endParaRPr/>
          </a:p>
          <a:p>
            <a:r>
              <a:rPr lang="en-US" sz="2400"/>
              <a:t>(Colorado)</a:t>
            </a:r>
            <a:endParaRPr/>
          </a:p>
        </p:txBody>
      </p:sp>
      <p:sp>
        <p:nvSpPr>
          <p:cNvPr id="49" name="TextShape 7"/>
          <p:cNvSpPr txBox="1"/>
          <p:nvPr/>
        </p:nvSpPr>
        <p:spPr>
          <a:xfrm>
            <a:off x="6400800" y="4343400"/>
            <a:ext cx="1992240" cy="791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/>
              <a:t>Nianwen Xue</a:t>
            </a:r>
            <a:endParaRPr/>
          </a:p>
          <a:p>
            <a:r>
              <a:rPr lang="en-US" sz="2400"/>
              <a:t>(Brandeis)</a:t>
            </a:r>
            <a:endParaRPr/>
          </a:p>
        </p:txBody>
      </p:sp>
      <p:pic>
        <p:nvPicPr>
          <p:cNvPr descr="" id="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50720" y="2185560"/>
            <a:ext cx="1435680" cy="2157840"/>
          </a:xfrm>
          <a:prstGeom prst="rect">
            <a:avLst/>
          </a:prstGeom>
        </p:spPr>
      </p:pic>
      <p:pic>
        <p:nvPicPr>
          <p:cNvPr descr="" id="5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2095200" cy="1990440"/>
          </a:xfrm>
          <a:prstGeom prst="rect">
            <a:avLst/>
          </a:prstGeom>
        </p:spPr>
      </p:pic>
      <p:pic>
        <p:nvPicPr>
          <p:cNvPr descr="" id="5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2286000"/>
            <a:ext cx="1828800" cy="205740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3640" y="302400"/>
            <a:ext cx="9071640" cy="1259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800">
                <a:solidFill>
                  <a:srgbClr val="000000"/>
                </a:solidFill>
                <a:latin typeface="Calibri"/>
              </a:rPr>
              <a:t>MATRIX Questions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41800" y="1540440"/>
            <a:ext cx="9537120" cy="50796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i="1" lang="en-US"/>
              <a:t>M</a:t>
            </a:r>
            <a:r>
              <a:rPr i="1" lang="en-US"/>
              <a:t>eaning in </a:t>
            </a:r>
            <a:r>
              <a:rPr b="1" i="1" lang="en-US"/>
              <a:t>A</a:t>
            </a:r>
            <a:r>
              <a:rPr i="1" lang="en-US"/>
              <a:t>MR’s and </a:t>
            </a:r>
            <a:r>
              <a:rPr b="1" i="1" lang="en-US"/>
              <a:t>T</a:t>
            </a:r>
            <a:r>
              <a:rPr i="1" lang="en-US"/>
              <a:t>ectogrammatical </a:t>
            </a:r>
            <a:r>
              <a:rPr b="1" i="1" lang="en-US"/>
              <a:t>R</a:t>
            </a:r>
            <a:r>
              <a:rPr i="1" lang="en-US"/>
              <a:t>epresentation </a:t>
            </a:r>
            <a:r>
              <a:rPr b="1" i="1" lang="en-US"/>
              <a:t>Interchang</a:t>
            </a:r>
            <a:r>
              <a:rPr i="1" lang="en-US"/>
              <a:t>e</a:t>
            </a:r>
            <a:endParaRPr/>
          </a:p>
          <a:p>
            <a:endParaRPr/>
          </a:p>
          <a:p>
            <a:pPr algn="ctr"/>
            <a:r>
              <a:rPr lang="en-US"/>
              <a:t>How distant/similar are AMR’s and the Tectogrammatical Representation for English?  Can we port the TR MT system to AMR’s? </a:t>
            </a:r>
            <a:endParaRPr/>
          </a:p>
          <a:p>
            <a:pPr algn="ctr"/>
            <a:r>
              <a:rPr lang="en-US"/>
              <a:t>How distant/similar are English AMR’s,  Chinese, and Czech AMR’s?</a:t>
            </a:r>
            <a:endParaRPr/>
          </a:p>
          <a:p>
            <a:pPr algn="ctr"/>
            <a:r>
              <a:rPr lang="en-US"/>
              <a:t>Which differences have the most impact on the graph matching?</a:t>
            </a:r>
            <a:endParaRPr/>
          </a:p>
          <a:p>
            <a:pPr algn="ctr"/>
            <a:r>
              <a:rPr lang="en-US"/>
              <a:t>How much can deterministic reformatting of AMR’s bridge the distances?</a:t>
            </a:r>
            <a:endParaRPr/>
          </a:p>
          <a:p>
            <a:endParaRPr/>
          </a:p>
        </p:txBody>
      </p:sp>
      <p:sp>
        <p:nvSpPr>
          <p:cNvPr id="55" name="TextShape 3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016151-31F1-4161-8111-91B1D1D1E101}" type="slidenum">
              <a:rPr lang="en-US"/>
              <a:t>&lt;number&gt;</a:t>
            </a:fld>
            <a:fld id="{21918131-9111-4151-B101-81A181519121}" type="slidenum">
              <a:rPr lang="en-US"/>
              <a:t>&lt;number&gt;</a:t>
            </a:fld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3640" y="302400"/>
            <a:ext cx="9071640" cy="1259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800">
                <a:solidFill>
                  <a:srgbClr val="000000"/>
                </a:solidFill>
                <a:latin typeface="Calibri"/>
              </a:rPr>
              <a:t>Preparatory Efforts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03640" y="1764000"/>
            <a:ext cx="9071640" cy="4988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English, Chinese, and Czech AMR’s of the same 100 sentences and their translations.</a:t>
            </a:r>
            <a:endParaRPr/>
          </a:p>
          <a:p>
            <a:r>
              <a:rPr lang="en-US"/>
              <a:t>A preliminary mapping from TR to AMR.</a:t>
            </a:r>
            <a:endParaRPr/>
          </a:p>
          <a:p>
            <a:r>
              <a:rPr lang="en-US"/>
              <a:t>Given a 1M word WSJ English corpus with parallel Czech translations, both in TR</a:t>
            </a:r>
            <a:endParaRPr/>
          </a:p>
          <a:p>
            <a:r>
              <a:rPr lang="en-US"/>
              <a:t>And automatically produced AMR’s (from OntoNotes, thanks to Ulf Hermjakob) for the same data</a:t>
            </a:r>
            <a:endParaRPr/>
          </a:p>
        </p:txBody>
      </p:sp>
      <p:sp>
        <p:nvSpPr>
          <p:cNvPr id="58" name="TextShape 3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A171A1C1-D101-4171-A1C1-51219161D1F1}" type="slidenum">
              <a:rPr lang="en-US"/>
              <a:t>&lt;number&gt;</a:t>
            </a:fld>
            <a:fld id="{11B19101-F1E1-4111-8171-E151B1415191}" type="slidenum">
              <a:rPr lang="en-US"/>
              <a:t>&lt;number&gt;</a:t>
            </a:fld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17600" y="306000"/>
            <a:ext cx="9325080" cy="1902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3200">
                <a:solidFill>
                  <a:srgbClr val="000000"/>
                </a:solidFill>
                <a:latin typeface="Calibri"/>
              </a:rPr>
              <a:t>Differences in Lexicalization and Annotation Choice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这 是 一 个 大 叫 “ 噢哦 ！ ” 的 时刻 。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This is a major `` D'oh! '' moment .</a:t>
            </a:r>
            <a:endParaRPr/>
          </a:p>
        </p:txBody>
      </p:sp>
      <p:pic>
        <p:nvPicPr>
          <p:cNvPr descr="" id="60" name="Content Placeholder 4"/>
          <p:cNvPicPr/>
          <p:nvPr/>
        </p:nvPicPr>
        <p:blipFill>
          <a:blip r:embed="rId1"/>
          <a:stretch>
            <a:fillRect/>
          </a:stretch>
        </p:blipFill>
        <p:spPr>
          <a:xfrm>
            <a:off x="503640" y="1764000"/>
            <a:ext cx="9071640" cy="4988880"/>
          </a:xfrm>
          <a:prstGeom prst="rect">
            <a:avLst/>
          </a:prstGeom>
        </p:spPr>
      </p:pic>
      <p:sp>
        <p:nvSpPr>
          <p:cNvPr id="61" name="TextShape 2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C1B161-1171-41F1-A1A1-9161C111C131}" type="slidenum">
              <a:rPr lang="en-US"/>
              <a:t>&lt;number&gt;</a:t>
            </a:fld>
            <a:fld id="{6181C111-B101-4181-A101-B121C1C151F1}" type="slidenum">
              <a:rPr lang="en-US"/>
              <a:t>&lt;number&gt;</a:t>
            </a:fld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3640" y="302400"/>
            <a:ext cx="9071640" cy="1259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800">
                <a:solidFill>
                  <a:srgbClr val="000000"/>
                </a:solidFill>
                <a:latin typeface="Calibri"/>
              </a:rPr>
              <a:t>Annotation Choice Differences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542160" y="1376280"/>
            <a:ext cx="9072720" cy="5641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Annotation choice</a:t>
            </a:r>
            <a:endParaRPr/>
          </a:p>
          <a:p>
            <a:r>
              <a:rPr lang="en-US"/>
              <a:t>To reify or not to reify?</a:t>
            </a:r>
            <a:endParaRPr/>
          </a:p>
          <a:p>
            <a:r>
              <a:rPr lang="en-US"/>
              <a:t>Chinese: reifies “be_temporally_located_at”</a:t>
            </a:r>
            <a:endParaRPr/>
          </a:p>
          <a:p>
            <a:r>
              <a:rPr lang="en-US"/>
              <a:t>English drops “be” and puts “this” as the :domain of “moment”:</a:t>
            </a:r>
            <a:endParaRPr/>
          </a:p>
          <a:p>
            <a:r>
              <a:rPr lang="en-US"/>
              <a:t> </a:t>
            </a:r>
            <a:r>
              <a:rPr lang="en-US" sz="3200">
                <a:solidFill>
                  <a:srgbClr val="006633"/>
                </a:solidFill>
              </a:rPr>
              <a:t>(m / moment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700">
                <a:solidFill>
                  <a:srgbClr val="006633"/>
                </a:solidFill>
              </a:rPr>
              <a:t>     </a:t>
            </a:r>
            <a:r>
              <a:rPr lang="en-US" sz="2700">
                <a:solidFill>
                  <a:srgbClr val="006633"/>
                </a:solidFill>
              </a:rPr>
              <a:t>:mod (m2 / major)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100">
                <a:solidFill>
                  <a:srgbClr val="006633"/>
                </a:solidFill>
              </a:rPr>
              <a:t>    </a:t>
            </a:r>
            <a:r>
              <a:rPr lang="en-US" sz="3100">
                <a:solidFill>
                  <a:srgbClr val="006633"/>
                </a:solidFill>
              </a:rPr>
              <a:t>:</a:t>
            </a:r>
            <a:r>
              <a:rPr lang="en-US" sz="3100">
                <a:solidFill>
                  <a:srgbClr val="1f497d"/>
                </a:solidFill>
              </a:rPr>
              <a:t>domain (t / this)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100">
                <a:solidFill>
                  <a:srgbClr val="1f497d"/>
                </a:solidFill>
              </a:rPr>
              <a:t>    </a:t>
            </a:r>
            <a:r>
              <a:rPr lang="en-US" sz="3100">
                <a:solidFill>
                  <a:srgbClr val="1f497d"/>
                </a:solidFill>
              </a:rPr>
              <a:t>:mod (d / d'oh :mode expressive))</a:t>
            </a:r>
            <a:r>
              <a:rPr lang="en-US" sz="3100">
                <a:solidFill>
                  <a:srgbClr val="1f497d"/>
                </a:solidFill>
              </a:rPr>
              <a:t>	</a:t>
            </a:r>
            <a:endParaRPr/>
          </a:p>
        </p:txBody>
      </p:sp>
      <p:sp>
        <p:nvSpPr>
          <p:cNvPr id="64" name="TextShape 3"/>
          <p:cNvSpPr txBox="1"/>
          <p:nvPr/>
        </p:nvSpPr>
        <p:spPr>
          <a:xfrm>
            <a:off x="7223400" y="7006680"/>
            <a:ext cx="2351880" cy="402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211161D1-31C1-4191-A171-5101A1B17161}" type="slidenum">
              <a:rPr lang="en-US"/>
              <a:t>&lt;number&gt;</a:t>
            </a:fld>
            <a:fld id="{A121A1B1-F1A1-4121-91B1-5111918141D1}" type="slidenum">
              <a:rPr lang="en-US"/>
              <a:t>&lt;number&gt;</a:t>
            </a:fld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