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83" r:id="rId5"/>
    <p:sldId id="273" r:id="rId6"/>
    <p:sldId id="264" r:id="rId7"/>
    <p:sldId id="269" r:id="rId8"/>
    <p:sldId id="270" r:id="rId9"/>
    <p:sldId id="277" r:id="rId10"/>
    <p:sldId id="296" r:id="rId11"/>
    <p:sldId id="278" r:id="rId12"/>
    <p:sldId id="276" r:id="rId13"/>
    <p:sldId id="297" r:id="rId14"/>
    <p:sldId id="286" r:id="rId15"/>
    <p:sldId id="287" r:id="rId16"/>
    <p:sldId id="262" r:id="rId17"/>
    <p:sldId id="259" r:id="rId18"/>
    <p:sldId id="263" r:id="rId19"/>
    <p:sldId id="281"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3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5620"/>
    <p:restoredTop sz="94660"/>
  </p:normalViewPr>
  <p:slideViewPr>
    <p:cSldViewPr snapToGrid="0" snapToObjects="1">
      <p:cViewPr>
        <p:scale>
          <a:sx n="75" d="100"/>
          <a:sy n="75" d="100"/>
        </p:scale>
        <p:origin x="-1616"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C28B3-618F-A541-A292-E6F397E1C859}" type="datetimeFigureOut">
              <a:rPr lang="en-US" smtClean="0"/>
              <a:t>06/07/14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90659-71F3-364C-83E3-07FE8D6A394E}" type="slidenum">
              <a:rPr lang="en-US" smtClean="0"/>
              <a:t>‹#›</a:t>
            </a:fld>
            <a:endParaRPr lang="en-US"/>
          </a:p>
        </p:txBody>
      </p:sp>
    </p:spTree>
    <p:extLst>
      <p:ext uri="{BB962C8B-B14F-4D97-AF65-F5344CB8AC3E}">
        <p14:creationId xmlns:p14="http://schemas.microsoft.com/office/powerpoint/2010/main" val="39381120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90659-71F3-364C-83E3-07FE8D6A394E}" type="slidenum">
              <a:rPr lang="en-US" smtClean="0"/>
              <a:t>12</a:t>
            </a:fld>
            <a:endParaRPr lang="en-US"/>
          </a:p>
        </p:txBody>
      </p:sp>
    </p:spTree>
    <p:extLst>
      <p:ext uri="{BB962C8B-B14F-4D97-AF65-F5344CB8AC3E}">
        <p14:creationId xmlns:p14="http://schemas.microsoft.com/office/powerpoint/2010/main" val="157965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Just</a:t>
            </a:r>
            <a:r>
              <a:rPr lang="en-US" b="1" baseline="0" dirty="0" smtClean="0"/>
              <a:t> as animal knows when it is hit,</a:t>
            </a:r>
          </a:p>
          <a:p>
            <a:r>
              <a:rPr lang="en-US" b="1" baseline="0" dirty="0" smtClean="0"/>
              <a:t>humans know when they do not get the correct information.</a:t>
            </a:r>
          </a:p>
          <a:p>
            <a:r>
              <a:rPr lang="en-US" b="1" baseline="0" dirty="0" smtClean="0"/>
              <a:t>Speech is very redundant – create many different processing streams.</a:t>
            </a:r>
          </a:p>
          <a:p>
            <a:r>
              <a:rPr lang="en-US" b="1" baseline="0" dirty="0" smtClean="0"/>
              <a:t>Each stream gets some information.</a:t>
            </a:r>
          </a:p>
          <a:p>
            <a:r>
              <a:rPr lang="en-US" b="1" baseline="0" dirty="0" smtClean="0"/>
              <a:t>Machine – knows how it works on its training data</a:t>
            </a:r>
          </a:p>
          <a:p>
            <a:r>
              <a:rPr lang="en-US" b="1" baseline="0" dirty="0" smtClean="0"/>
              <a:t>How close it is when applied in test?</a:t>
            </a:r>
          </a:p>
          <a:p>
            <a:r>
              <a:rPr lang="en-US" b="1" baseline="0" dirty="0" smtClean="0"/>
              <a:t>Adaptation by leaving out corrupted processing streams.</a:t>
            </a:r>
          </a:p>
        </p:txBody>
      </p:sp>
      <p:sp>
        <p:nvSpPr>
          <p:cNvPr id="4" name="Slide Number Placeholder 3"/>
          <p:cNvSpPr>
            <a:spLocks noGrp="1"/>
          </p:cNvSpPr>
          <p:nvPr>
            <p:ph type="sldNum" sz="quarter" idx="10"/>
          </p:nvPr>
        </p:nvSpPr>
        <p:spPr/>
        <p:txBody>
          <a:bodyPr/>
          <a:lstStyle/>
          <a:p>
            <a:fld id="{02A2839C-9F9E-8E43-9B61-243511AF6687}" type="slidenum">
              <a:rPr lang="en-US" smtClean="0"/>
              <a:t>18</a:t>
            </a:fld>
            <a:endParaRPr lang="en-US" dirty="0"/>
          </a:p>
        </p:txBody>
      </p:sp>
    </p:spTree>
    <p:extLst>
      <p:ext uri="{BB962C8B-B14F-4D97-AF65-F5344CB8AC3E}">
        <p14:creationId xmlns:p14="http://schemas.microsoft.com/office/powerpoint/2010/main" val="165555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90659-71F3-364C-83E3-07FE8D6A394E}" type="slidenum">
              <a:rPr lang="en-US" smtClean="0"/>
              <a:t>19</a:t>
            </a:fld>
            <a:endParaRPr lang="en-US"/>
          </a:p>
        </p:txBody>
      </p:sp>
    </p:spTree>
    <p:extLst>
      <p:ext uri="{BB962C8B-B14F-4D97-AF65-F5344CB8AC3E}">
        <p14:creationId xmlns:p14="http://schemas.microsoft.com/office/powerpoint/2010/main" val="59284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21A13E-C8A9-3649-B5DA-080E4FC8E02F}" type="datetimeFigureOut">
              <a:rPr lang="en-US" smtClean="0"/>
              <a:t>06/07/14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7417-3068-8F4B-9227-F85D8C6B0BBC}" type="slidenum">
              <a:rPr lang="en-US" smtClean="0"/>
              <a:t>‹#›</a:t>
            </a:fld>
            <a:endParaRPr lang="en-US"/>
          </a:p>
        </p:txBody>
      </p:sp>
    </p:spTree>
    <p:extLst>
      <p:ext uri="{BB962C8B-B14F-4D97-AF65-F5344CB8AC3E}">
        <p14:creationId xmlns:p14="http://schemas.microsoft.com/office/powerpoint/2010/main" val="182552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1A13E-C8A9-3649-B5DA-080E4FC8E02F}" type="datetimeFigureOut">
              <a:rPr lang="en-US" smtClean="0"/>
              <a:t>06/07/14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7417-3068-8F4B-9227-F85D8C6B0BBC}" type="slidenum">
              <a:rPr lang="en-US" smtClean="0"/>
              <a:t>‹#›</a:t>
            </a:fld>
            <a:endParaRPr lang="en-US"/>
          </a:p>
        </p:txBody>
      </p:sp>
    </p:spTree>
    <p:extLst>
      <p:ext uri="{BB962C8B-B14F-4D97-AF65-F5344CB8AC3E}">
        <p14:creationId xmlns:p14="http://schemas.microsoft.com/office/powerpoint/2010/main" val="44641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1A13E-C8A9-3649-B5DA-080E4FC8E02F}" type="datetimeFigureOut">
              <a:rPr lang="en-US" smtClean="0"/>
              <a:t>06/07/14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7417-3068-8F4B-9227-F85D8C6B0BBC}" type="slidenum">
              <a:rPr lang="en-US" smtClean="0"/>
              <a:t>‹#›</a:t>
            </a:fld>
            <a:endParaRPr lang="en-US"/>
          </a:p>
        </p:txBody>
      </p:sp>
    </p:spTree>
    <p:extLst>
      <p:ext uri="{BB962C8B-B14F-4D97-AF65-F5344CB8AC3E}">
        <p14:creationId xmlns:p14="http://schemas.microsoft.com/office/powerpoint/2010/main" val="205616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1A13E-C8A9-3649-B5DA-080E4FC8E02F}" type="datetimeFigureOut">
              <a:rPr lang="en-US" smtClean="0"/>
              <a:t>06/07/14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7417-3068-8F4B-9227-F85D8C6B0BBC}" type="slidenum">
              <a:rPr lang="en-US" smtClean="0"/>
              <a:t>‹#›</a:t>
            </a:fld>
            <a:endParaRPr lang="en-US"/>
          </a:p>
        </p:txBody>
      </p:sp>
    </p:spTree>
    <p:extLst>
      <p:ext uri="{BB962C8B-B14F-4D97-AF65-F5344CB8AC3E}">
        <p14:creationId xmlns:p14="http://schemas.microsoft.com/office/powerpoint/2010/main" val="133026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21A13E-C8A9-3649-B5DA-080E4FC8E02F}" type="datetimeFigureOut">
              <a:rPr lang="en-US" smtClean="0"/>
              <a:t>06/07/14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7417-3068-8F4B-9227-F85D8C6B0BBC}" type="slidenum">
              <a:rPr lang="en-US" smtClean="0"/>
              <a:t>‹#›</a:t>
            </a:fld>
            <a:endParaRPr lang="en-US"/>
          </a:p>
        </p:txBody>
      </p:sp>
    </p:spTree>
    <p:extLst>
      <p:ext uri="{BB962C8B-B14F-4D97-AF65-F5344CB8AC3E}">
        <p14:creationId xmlns:p14="http://schemas.microsoft.com/office/powerpoint/2010/main" val="4065684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21A13E-C8A9-3649-B5DA-080E4FC8E02F}" type="datetimeFigureOut">
              <a:rPr lang="en-US" smtClean="0"/>
              <a:t>06/07/14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7417-3068-8F4B-9227-F85D8C6B0BBC}" type="slidenum">
              <a:rPr lang="en-US" smtClean="0"/>
              <a:t>‹#›</a:t>
            </a:fld>
            <a:endParaRPr lang="en-US"/>
          </a:p>
        </p:txBody>
      </p:sp>
    </p:spTree>
    <p:extLst>
      <p:ext uri="{BB962C8B-B14F-4D97-AF65-F5344CB8AC3E}">
        <p14:creationId xmlns:p14="http://schemas.microsoft.com/office/powerpoint/2010/main" val="120396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21A13E-C8A9-3649-B5DA-080E4FC8E02F}" type="datetimeFigureOut">
              <a:rPr lang="en-US" smtClean="0"/>
              <a:t>06/07/14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5F7417-3068-8F4B-9227-F85D8C6B0BBC}" type="slidenum">
              <a:rPr lang="en-US" smtClean="0"/>
              <a:t>‹#›</a:t>
            </a:fld>
            <a:endParaRPr lang="en-US"/>
          </a:p>
        </p:txBody>
      </p:sp>
    </p:spTree>
    <p:extLst>
      <p:ext uri="{BB962C8B-B14F-4D97-AF65-F5344CB8AC3E}">
        <p14:creationId xmlns:p14="http://schemas.microsoft.com/office/powerpoint/2010/main" val="207260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21A13E-C8A9-3649-B5DA-080E4FC8E02F}" type="datetimeFigureOut">
              <a:rPr lang="en-US" smtClean="0"/>
              <a:t>06/07/14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F7417-3068-8F4B-9227-F85D8C6B0BBC}" type="slidenum">
              <a:rPr lang="en-US" smtClean="0"/>
              <a:t>‹#›</a:t>
            </a:fld>
            <a:endParaRPr lang="en-US"/>
          </a:p>
        </p:txBody>
      </p:sp>
    </p:spTree>
    <p:extLst>
      <p:ext uri="{BB962C8B-B14F-4D97-AF65-F5344CB8AC3E}">
        <p14:creationId xmlns:p14="http://schemas.microsoft.com/office/powerpoint/2010/main" val="30203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1A13E-C8A9-3649-B5DA-080E4FC8E02F}" type="datetimeFigureOut">
              <a:rPr lang="en-US" smtClean="0"/>
              <a:t>06/07/14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F7417-3068-8F4B-9227-F85D8C6B0BBC}" type="slidenum">
              <a:rPr lang="en-US" smtClean="0"/>
              <a:t>‹#›</a:t>
            </a:fld>
            <a:endParaRPr lang="en-US"/>
          </a:p>
        </p:txBody>
      </p:sp>
    </p:spTree>
    <p:extLst>
      <p:ext uri="{BB962C8B-B14F-4D97-AF65-F5344CB8AC3E}">
        <p14:creationId xmlns:p14="http://schemas.microsoft.com/office/powerpoint/2010/main" val="183928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1A13E-C8A9-3649-B5DA-080E4FC8E02F}" type="datetimeFigureOut">
              <a:rPr lang="en-US" smtClean="0"/>
              <a:t>06/07/14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7417-3068-8F4B-9227-F85D8C6B0BBC}" type="slidenum">
              <a:rPr lang="en-US" smtClean="0"/>
              <a:t>‹#›</a:t>
            </a:fld>
            <a:endParaRPr lang="en-US"/>
          </a:p>
        </p:txBody>
      </p:sp>
    </p:spTree>
    <p:extLst>
      <p:ext uri="{BB962C8B-B14F-4D97-AF65-F5344CB8AC3E}">
        <p14:creationId xmlns:p14="http://schemas.microsoft.com/office/powerpoint/2010/main" val="131974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1A13E-C8A9-3649-B5DA-080E4FC8E02F}" type="datetimeFigureOut">
              <a:rPr lang="en-US" smtClean="0"/>
              <a:t>06/07/14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7417-3068-8F4B-9227-F85D8C6B0BBC}" type="slidenum">
              <a:rPr lang="en-US" smtClean="0"/>
              <a:t>‹#›</a:t>
            </a:fld>
            <a:endParaRPr lang="en-US"/>
          </a:p>
        </p:txBody>
      </p:sp>
    </p:spTree>
    <p:extLst>
      <p:ext uri="{BB962C8B-B14F-4D97-AF65-F5344CB8AC3E}">
        <p14:creationId xmlns:p14="http://schemas.microsoft.com/office/powerpoint/2010/main" val="30947358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1A13E-C8A9-3649-B5DA-080E4FC8E02F}" type="datetimeFigureOut">
              <a:rPr lang="en-US" smtClean="0"/>
              <a:t>06/07/14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F7417-3068-8F4B-9227-F85D8C6B0BBC}" type="slidenum">
              <a:rPr lang="en-US" smtClean="0"/>
              <a:t>‹#›</a:t>
            </a:fld>
            <a:endParaRPr lang="en-US"/>
          </a:p>
        </p:txBody>
      </p:sp>
    </p:spTree>
    <p:extLst>
      <p:ext uri="{BB962C8B-B14F-4D97-AF65-F5344CB8AC3E}">
        <p14:creationId xmlns:p14="http://schemas.microsoft.com/office/powerpoint/2010/main" val="1833049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emf"/><Relationship Id="rId5"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Towards Machines Which Know When They Do not Know</a:t>
            </a:r>
            <a:endParaRPr lang="en-US" dirty="0"/>
          </a:p>
        </p:txBody>
      </p:sp>
      <p:sp>
        <p:nvSpPr>
          <p:cNvPr id="3" name="Subtitle 2"/>
          <p:cNvSpPr>
            <a:spLocks noGrp="1"/>
          </p:cNvSpPr>
          <p:nvPr>
            <p:ph type="subTitle" idx="1"/>
          </p:nvPr>
        </p:nvSpPr>
        <p:spPr/>
        <p:txBody>
          <a:bodyPr/>
          <a:lstStyle/>
          <a:p>
            <a:r>
              <a:rPr lang="en-US" dirty="0" smtClean="0"/>
              <a:t>Hynek Hermansky</a:t>
            </a:r>
          </a:p>
          <a:p>
            <a:r>
              <a:rPr lang="en-US" dirty="0" smtClean="0"/>
              <a:t>The Johns Hopkins University</a:t>
            </a:r>
            <a:endParaRPr lang="en-US" dirty="0"/>
          </a:p>
        </p:txBody>
      </p:sp>
    </p:spTree>
    <p:extLst>
      <p:ext uri="{BB962C8B-B14F-4D97-AF65-F5344CB8AC3E}">
        <p14:creationId xmlns:p14="http://schemas.microsoft.com/office/powerpoint/2010/main" val="40158590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18 at 09.48.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05" y="728133"/>
            <a:ext cx="8078807" cy="5595567"/>
          </a:xfrm>
          <a:prstGeom prst="rect">
            <a:avLst/>
          </a:prstGeom>
        </p:spPr>
      </p:pic>
    </p:spTree>
    <p:extLst>
      <p:ext uri="{BB962C8B-B14F-4D97-AF65-F5344CB8AC3E}">
        <p14:creationId xmlns:p14="http://schemas.microsoft.com/office/powerpoint/2010/main" val="20970291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89" y="-17462"/>
            <a:ext cx="8229600" cy="1143000"/>
          </a:xfrm>
        </p:spPr>
        <p:txBody>
          <a:bodyPr>
            <a:normAutofit/>
          </a:bodyPr>
          <a:lstStyle/>
          <a:p>
            <a:r>
              <a:rPr lang="en-US" sz="2800" dirty="0" smtClean="0"/>
              <a:t>Evaluating Performance</a:t>
            </a:r>
            <a:endParaRPr lang="en-US" sz="2800" dirty="0"/>
          </a:p>
        </p:txBody>
      </p:sp>
      <p:sp>
        <p:nvSpPr>
          <p:cNvPr id="6" name="TextBox 5"/>
          <p:cNvSpPr txBox="1"/>
          <p:nvPr/>
        </p:nvSpPr>
        <p:spPr>
          <a:xfrm>
            <a:off x="1058222" y="1144781"/>
            <a:ext cx="7628579" cy="369332"/>
          </a:xfrm>
          <a:prstGeom prst="rect">
            <a:avLst/>
          </a:prstGeom>
          <a:noFill/>
        </p:spPr>
        <p:txBody>
          <a:bodyPr wrap="square" rtlCol="0">
            <a:spAutoFit/>
          </a:bodyPr>
          <a:lstStyle/>
          <a:p>
            <a:r>
              <a:rPr lang="en-US" b="1" dirty="0" smtClean="0"/>
              <a:t>How much sounds classes differ and how fast do they change?</a:t>
            </a:r>
            <a:endParaRPr lang="en-US" b="1" dirty="0"/>
          </a:p>
        </p:txBody>
      </p:sp>
      <p:graphicFrame>
        <p:nvGraphicFramePr>
          <p:cNvPr id="7" name="Object 6"/>
          <p:cNvGraphicFramePr>
            <a:graphicFrameLocks noChangeAspect="1"/>
          </p:cNvGraphicFramePr>
          <p:nvPr>
            <p:extLst>
              <p:ext uri="{D42A27DB-BD31-4B8C-83A1-F6EECF244321}">
                <p14:modId xmlns:p14="http://schemas.microsoft.com/office/powerpoint/2010/main" val="2848677437"/>
              </p:ext>
            </p:extLst>
          </p:nvPr>
        </p:nvGraphicFramePr>
        <p:xfrm>
          <a:off x="1220811" y="1763258"/>
          <a:ext cx="2495550" cy="859512"/>
        </p:xfrm>
        <a:graphic>
          <a:graphicData uri="http://schemas.openxmlformats.org/presentationml/2006/ole">
            <mc:AlternateContent xmlns:mc="http://schemas.openxmlformats.org/markup-compatibility/2006">
              <mc:Choice xmlns:v="urn:schemas-microsoft-com:vml" Requires="v">
                <p:oleObj spid="_x0000_s6170" name="Equation" r:id="rId3" imgW="5346700" imgH="1841500" progId="Equation.3">
                  <p:embed/>
                </p:oleObj>
              </mc:Choice>
              <mc:Fallback>
                <p:oleObj name="Equation" r:id="rId3" imgW="5346700" imgH="1841500" progId="Equation.3">
                  <p:embed/>
                  <p:pic>
                    <p:nvPicPr>
                      <p:cNvPr id="0" name=""/>
                      <p:cNvPicPr/>
                      <p:nvPr/>
                    </p:nvPicPr>
                    <p:blipFill>
                      <a:blip r:embed="rId4"/>
                      <a:stretch>
                        <a:fillRect/>
                      </a:stretch>
                    </p:blipFill>
                    <p:spPr>
                      <a:xfrm>
                        <a:off x="1220811" y="1763258"/>
                        <a:ext cx="2495550" cy="859512"/>
                      </a:xfrm>
                      <a:prstGeom prst="rect">
                        <a:avLst/>
                      </a:prstGeom>
                    </p:spPr>
                  </p:pic>
                </p:oleObj>
              </mc:Fallback>
            </mc:AlternateContent>
          </a:graphicData>
        </a:graphic>
      </p:graphicFrame>
      <p:sp>
        <p:nvSpPr>
          <p:cNvPr id="9" name="TextBox 8"/>
          <p:cNvSpPr txBox="1"/>
          <p:nvPr/>
        </p:nvSpPr>
        <p:spPr>
          <a:xfrm>
            <a:off x="4645602" y="1763258"/>
            <a:ext cx="2772401" cy="646331"/>
          </a:xfrm>
          <a:prstGeom prst="rect">
            <a:avLst/>
          </a:prstGeom>
          <a:noFill/>
        </p:spPr>
        <p:txBody>
          <a:bodyPr wrap="none" rtlCol="0">
            <a:spAutoFit/>
          </a:bodyPr>
          <a:lstStyle/>
          <a:p>
            <a:r>
              <a:rPr lang="en-US" dirty="0" err="1" smtClean="0"/>
              <a:t>Δi</a:t>
            </a:r>
            <a:r>
              <a:rPr lang="en-US" dirty="0" smtClean="0"/>
              <a:t> – time delay</a:t>
            </a:r>
          </a:p>
          <a:p>
            <a:r>
              <a:rPr lang="en-US" dirty="0"/>
              <a:t>D</a:t>
            </a:r>
            <a:r>
              <a:rPr lang="en-US" dirty="0" smtClean="0"/>
              <a:t>(.) – symmetric Kl divergence</a:t>
            </a:r>
            <a:endParaRPr lang="en-US" dirty="0"/>
          </a:p>
        </p:txBody>
      </p:sp>
      <p:pic>
        <p:nvPicPr>
          <p:cNvPr id="3" name="Picture 2" descr="Screen Shot 2014-07-05 at 11.57.3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032" y="3061140"/>
            <a:ext cx="8333139" cy="3085660"/>
          </a:xfrm>
          <a:prstGeom prst="rect">
            <a:avLst/>
          </a:prstGeom>
        </p:spPr>
      </p:pic>
    </p:spTree>
    <p:extLst>
      <p:ext uri="{BB962C8B-B14F-4D97-AF65-F5344CB8AC3E}">
        <p14:creationId xmlns:p14="http://schemas.microsoft.com/office/powerpoint/2010/main" val="539341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18 at 16.18.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38" y="408757"/>
            <a:ext cx="4656617" cy="2994843"/>
          </a:xfrm>
          <a:prstGeom prst="rect">
            <a:avLst/>
          </a:prstGeom>
        </p:spPr>
      </p:pic>
      <p:grpSp>
        <p:nvGrpSpPr>
          <p:cNvPr id="10" name="Group 9"/>
          <p:cNvGrpSpPr/>
          <p:nvPr/>
        </p:nvGrpSpPr>
        <p:grpSpPr>
          <a:xfrm>
            <a:off x="497241" y="3567341"/>
            <a:ext cx="4280570" cy="3155192"/>
            <a:chOff x="4754673" y="1817383"/>
            <a:chExt cx="4280570" cy="3155192"/>
          </a:xfrm>
        </p:grpSpPr>
        <p:pic>
          <p:nvPicPr>
            <p:cNvPr id="5" name="Picture 4" descr="Screen Shot 2014-04-18 at 16.20.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673" y="2186715"/>
              <a:ext cx="4280570" cy="2785860"/>
            </a:xfrm>
            <a:prstGeom prst="rect">
              <a:avLst/>
            </a:prstGeom>
          </p:spPr>
        </p:pic>
        <p:sp>
          <p:nvSpPr>
            <p:cNvPr id="6" name="TextBox 5"/>
            <p:cNvSpPr txBox="1"/>
            <p:nvPr/>
          </p:nvSpPr>
          <p:spPr>
            <a:xfrm>
              <a:off x="5314069" y="1817383"/>
              <a:ext cx="3535230" cy="369332"/>
            </a:xfrm>
            <a:prstGeom prst="rect">
              <a:avLst/>
            </a:prstGeom>
            <a:noFill/>
          </p:spPr>
          <p:txBody>
            <a:bodyPr wrap="none" rtlCol="0">
              <a:spAutoFit/>
            </a:bodyPr>
            <a:lstStyle/>
            <a:p>
              <a:r>
                <a:rPr lang="en-US" dirty="0" smtClean="0"/>
                <a:t>length of interval for the estimation</a:t>
              </a:r>
              <a:endParaRPr lang="en-US" dirty="0"/>
            </a:p>
          </p:txBody>
        </p:sp>
        <p:sp>
          <p:nvSpPr>
            <p:cNvPr id="2" name="Rectangle 1"/>
            <p:cNvSpPr/>
            <p:nvPr/>
          </p:nvSpPr>
          <p:spPr>
            <a:xfrm>
              <a:off x="5803900" y="3435350"/>
              <a:ext cx="495300" cy="11049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502400" y="3054350"/>
              <a:ext cx="495300" cy="14859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200900" y="2800350"/>
              <a:ext cx="495300" cy="173990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899400" y="2667000"/>
              <a:ext cx="495300" cy="1873250"/>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5359400" y="2343150"/>
              <a:ext cx="1276350" cy="666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1210184" y="224091"/>
            <a:ext cx="2708156" cy="369332"/>
          </a:xfrm>
          <a:prstGeom prst="rect">
            <a:avLst/>
          </a:prstGeom>
          <a:noFill/>
        </p:spPr>
        <p:txBody>
          <a:bodyPr wrap="none" rtlCol="0">
            <a:spAutoFit/>
          </a:bodyPr>
          <a:lstStyle/>
          <a:p>
            <a:r>
              <a:rPr lang="en-US" dirty="0" smtClean="0"/>
              <a:t>derived on all training data</a:t>
            </a:r>
            <a:endParaRPr lang="en-US" dirty="0"/>
          </a:p>
        </p:txBody>
      </p:sp>
      <p:pic>
        <p:nvPicPr>
          <p:cNvPr id="12" name="Picture 11"/>
          <p:cNvPicPr>
            <a:picLocks noChangeAspect="1"/>
          </p:cNvPicPr>
          <p:nvPr/>
        </p:nvPicPr>
        <p:blipFill>
          <a:blip r:embed="rId5"/>
          <a:stretch>
            <a:fillRect/>
          </a:stretch>
        </p:blipFill>
        <p:spPr>
          <a:xfrm>
            <a:off x="4963755" y="344504"/>
            <a:ext cx="3824645" cy="3010654"/>
          </a:xfrm>
          <a:prstGeom prst="rect">
            <a:avLst/>
          </a:prstGeom>
        </p:spPr>
      </p:pic>
      <p:sp>
        <p:nvSpPr>
          <p:cNvPr id="13" name="TextBox 12"/>
          <p:cNvSpPr txBox="1"/>
          <p:nvPr/>
        </p:nvSpPr>
        <p:spPr>
          <a:xfrm>
            <a:off x="5283201" y="138669"/>
            <a:ext cx="2504374" cy="369332"/>
          </a:xfrm>
          <a:prstGeom prst="rect">
            <a:avLst/>
          </a:prstGeom>
          <a:noFill/>
        </p:spPr>
        <p:txBody>
          <a:bodyPr wrap="none" rtlCol="0">
            <a:spAutoFit/>
          </a:bodyPr>
          <a:lstStyle/>
          <a:p>
            <a:r>
              <a:rPr lang="en-US" dirty="0" smtClean="0"/>
              <a:t>derived on one sentence </a:t>
            </a:r>
            <a:endParaRPr lang="en-US" dirty="0"/>
          </a:p>
        </p:txBody>
      </p:sp>
    </p:spTree>
    <p:extLst>
      <p:ext uri="{BB962C8B-B14F-4D97-AF65-F5344CB8AC3E}">
        <p14:creationId xmlns:p14="http://schemas.microsoft.com/office/powerpoint/2010/main" val="16041771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18 at 16.22.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30" y="1123323"/>
            <a:ext cx="6499301" cy="5734677"/>
          </a:xfrm>
          <a:prstGeom prst="rect">
            <a:avLst/>
          </a:prstGeom>
        </p:spPr>
      </p:pic>
      <p:sp>
        <p:nvSpPr>
          <p:cNvPr id="8" name="TextBox 7"/>
          <p:cNvSpPr txBox="1"/>
          <p:nvPr/>
        </p:nvSpPr>
        <p:spPr>
          <a:xfrm>
            <a:off x="1069498" y="429273"/>
            <a:ext cx="7439957" cy="461665"/>
          </a:xfrm>
          <a:prstGeom prst="rect">
            <a:avLst/>
          </a:prstGeom>
          <a:noFill/>
        </p:spPr>
        <p:txBody>
          <a:bodyPr wrap="none" rtlCol="0">
            <a:spAutoFit/>
          </a:bodyPr>
          <a:lstStyle/>
          <a:p>
            <a:r>
              <a:rPr lang="en-US" sz="2400" dirty="0" smtClean="0"/>
              <a:t>correlations between predictions of errors and true errors</a:t>
            </a:r>
            <a:endParaRPr lang="en-US" sz="2400" dirty="0"/>
          </a:p>
        </p:txBody>
      </p:sp>
    </p:spTree>
    <p:extLst>
      <p:ext uri="{BB962C8B-B14F-4D97-AF65-F5344CB8AC3E}">
        <p14:creationId xmlns:p14="http://schemas.microsoft.com/office/powerpoint/2010/main" val="40163636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54516" y="4487529"/>
            <a:ext cx="6372388" cy="400110"/>
          </a:xfrm>
          <a:prstGeom prst="rect">
            <a:avLst/>
          </a:prstGeom>
          <a:noFill/>
        </p:spPr>
        <p:txBody>
          <a:bodyPr wrap="square" rtlCol="0">
            <a:spAutoFit/>
          </a:bodyPr>
          <a:lstStyle/>
          <a:p>
            <a:r>
              <a:rPr lang="en-US" sz="2000" dirty="0" smtClean="0">
                <a:latin typeface="+mj-lt"/>
              </a:rPr>
              <a:t>estimate reliability from the output of the classifier</a:t>
            </a:r>
          </a:p>
        </p:txBody>
      </p:sp>
      <p:grpSp>
        <p:nvGrpSpPr>
          <p:cNvPr id="34" name="Group 33"/>
          <p:cNvGrpSpPr/>
          <p:nvPr/>
        </p:nvGrpSpPr>
        <p:grpSpPr>
          <a:xfrm>
            <a:off x="690878" y="527603"/>
            <a:ext cx="3640504" cy="2512407"/>
            <a:chOff x="690878" y="527603"/>
            <a:chExt cx="3640504" cy="2512407"/>
          </a:xfrm>
        </p:grpSpPr>
        <p:sp>
          <p:nvSpPr>
            <p:cNvPr id="5" name="Text Box 43"/>
            <p:cNvSpPr txBox="1">
              <a:spLocks noChangeArrowheads="1"/>
            </p:cNvSpPr>
            <p:nvPr/>
          </p:nvSpPr>
          <p:spPr bwMode="auto">
            <a:xfrm>
              <a:off x="1725594" y="527603"/>
              <a:ext cx="17876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charset="0"/>
                  <a:ea typeface="ＭＳ Ｐゴシック" charset="0"/>
                  <a:cs typeface="Arial" charset="0"/>
                </a:defRPr>
              </a:lvl1pPr>
              <a:lvl2pPr marL="37931725" indent="-37474525" eaLnBrk="0" hangingPunct="0">
                <a:defRPr sz="2000">
                  <a:solidFill>
                    <a:schemeClr val="tx1"/>
                  </a:solidFill>
                  <a:latin typeface="Arial Narrow" charset="0"/>
                  <a:ea typeface="Arial" charset="0"/>
                  <a:cs typeface="Arial" charset="0"/>
                </a:defRPr>
              </a:lvl2pPr>
              <a:lvl3pPr eaLnBrk="0" hangingPunct="0">
                <a:defRPr sz="2000">
                  <a:solidFill>
                    <a:schemeClr val="tx1"/>
                  </a:solidFill>
                  <a:latin typeface="Arial Narrow" charset="0"/>
                  <a:ea typeface="Arial" charset="0"/>
                  <a:cs typeface="Arial" charset="0"/>
                </a:defRPr>
              </a:lvl3pPr>
              <a:lvl4pPr eaLnBrk="0" hangingPunct="0">
                <a:defRPr sz="2000">
                  <a:solidFill>
                    <a:schemeClr val="tx1"/>
                  </a:solidFill>
                  <a:latin typeface="Arial Narrow" charset="0"/>
                  <a:ea typeface="Arial" charset="0"/>
                  <a:cs typeface="Arial" charset="0"/>
                </a:defRPr>
              </a:lvl4pPr>
              <a:lvl5pPr eaLnBrk="0" hangingPunct="0">
                <a:defRPr sz="2000">
                  <a:solidFill>
                    <a:schemeClr val="tx1"/>
                  </a:solidFill>
                  <a:latin typeface="Arial Narrow" charset="0"/>
                  <a:ea typeface="Arial" charset="0"/>
                  <a:cs typeface="Arial" charset="0"/>
                </a:defRPr>
              </a:lvl5pPr>
              <a:lvl6pPr marL="457200" eaLnBrk="0" fontAlgn="base" hangingPunct="0">
                <a:spcBef>
                  <a:spcPct val="0"/>
                </a:spcBef>
                <a:spcAft>
                  <a:spcPct val="0"/>
                </a:spcAft>
                <a:defRPr sz="2000">
                  <a:solidFill>
                    <a:schemeClr val="tx1"/>
                  </a:solidFill>
                  <a:latin typeface="Arial Narrow" charset="0"/>
                  <a:ea typeface="Arial" charset="0"/>
                  <a:cs typeface="Arial" charset="0"/>
                </a:defRPr>
              </a:lvl6pPr>
              <a:lvl7pPr marL="914400" eaLnBrk="0" fontAlgn="base" hangingPunct="0">
                <a:spcBef>
                  <a:spcPct val="0"/>
                </a:spcBef>
                <a:spcAft>
                  <a:spcPct val="0"/>
                </a:spcAft>
                <a:defRPr sz="2000">
                  <a:solidFill>
                    <a:schemeClr val="tx1"/>
                  </a:solidFill>
                  <a:latin typeface="Arial Narrow" charset="0"/>
                  <a:ea typeface="Arial" charset="0"/>
                  <a:cs typeface="Arial" charset="0"/>
                </a:defRPr>
              </a:lvl7pPr>
              <a:lvl8pPr marL="1371600" eaLnBrk="0" fontAlgn="base" hangingPunct="0">
                <a:spcBef>
                  <a:spcPct val="0"/>
                </a:spcBef>
                <a:spcAft>
                  <a:spcPct val="0"/>
                </a:spcAft>
                <a:defRPr sz="2000">
                  <a:solidFill>
                    <a:schemeClr val="tx1"/>
                  </a:solidFill>
                  <a:latin typeface="Arial Narrow" charset="0"/>
                  <a:ea typeface="Arial" charset="0"/>
                  <a:cs typeface="Arial" charset="0"/>
                </a:defRPr>
              </a:lvl8pPr>
              <a:lvl9pPr marL="1828800" eaLnBrk="0" fontAlgn="base" hangingPunct="0">
                <a:spcBef>
                  <a:spcPct val="0"/>
                </a:spcBef>
                <a:spcAft>
                  <a:spcPct val="0"/>
                </a:spcAft>
                <a:defRPr sz="2000">
                  <a:solidFill>
                    <a:schemeClr val="tx1"/>
                  </a:solidFill>
                  <a:latin typeface="Arial Narrow" charset="0"/>
                  <a:ea typeface="Arial" charset="0"/>
                  <a:cs typeface="Arial" charset="0"/>
                </a:defRPr>
              </a:lvl9pPr>
            </a:lstStyle>
            <a:p>
              <a:pPr algn="ctr" eaLnBrk="1" hangingPunct="1"/>
              <a:r>
                <a:rPr lang="en-US" dirty="0">
                  <a:latin typeface="+mj-lt"/>
                  <a:cs typeface="Arial"/>
                </a:rPr>
                <a:t>neural </a:t>
              </a:r>
              <a:r>
                <a:rPr lang="en-US" dirty="0" smtClean="0">
                  <a:latin typeface="+mj-lt"/>
                  <a:cs typeface="Arial"/>
                </a:rPr>
                <a:t>network</a:t>
              </a:r>
            </a:p>
            <a:p>
              <a:pPr algn="ctr" eaLnBrk="1" hangingPunct="1"/>
              <a:r>
                <a:rPr lang="en-US" dirty="0" smtClean="0">
                  <a:latin typeface="+mj-lt"/>
                  <a:cs typeface="Arial"/>
                </a:rPr>
                <a:t>estimating</a:t>
              </a:r>
            </a:p>
            <a:p>
              <a:pPr algn="ctr" eaLnBrk="1" hangingPunct="1"/>
              <a:r>
                <a:rPr lang="en-US" dirty="0" smtClean="0">
                  <a:latin typeface="+mj-lt"/>
                  <a:cs typeface="Arial"/>
                </a:rPr>
                <a:t>posteriors of</a:t>
              </a:r>
            </a:p>
            <a:p>
              <a:pPr algn="ctr" eaLnBrk="1" hangingPunct="1"/>
              <a:r>
                <a:rPr lang="en-US" dirty="0" smtClean="0">
                  <a:latin typeface="+mj-lt"/>
                  <a:cs typeface="Arial"/>
                </a:rPr>
                <a:t>speech sounds </a:t>
              </a:r>
              <a:endParaRPr lang="en-US" dirty="0">
                <a:latin typeface="+mj-lt"/>
                <a:cs typeface="Arial"/>
              </a:endParaRPr>
            </a:p>
          </p:txBody>
        </p:sp>
        <p:sp>
          <p:nvSpPr>
            <p:cNvPr id="6" name="Text Box 44"/>
            <p:cNvSpPr txBox="1">
              <a:spLocks noChangeArrowheads="1"/>
            </p:cNvSpPr>
            <p:nvPr/>
          </p:nvSpPr>
          <p:spPr bwMode="auto">
            <a:xfrm>
              <a:off x="690878" y="2355077"/>
              <a:ext cx="7810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charset="0"/>
                  <a:ea typeface="ＭＳ Ｐゴシック" charset="0"/>
                  <a:cs typeface="Arial" charset="0"/>
                </a:defRPr>
              </a:lvl1pPr>
              <a:lvl2pPr marL="37931725" indent="-37474525" eaLnBrk="0" hangingPunct="0">
                <a:defRPr sz="2000">
                  <a:solidFill>
                    <a:schemeClr val="tx1"/>
                  </a:solidFill>
                  <a:latin typeface="Arial Narrow" charset="0"/>
                  <a:ea typeface="Arial" charset="0"/>
                  <a:cs typeface="Arial" charset="0"/>
                </a:defRPr>
              </a:lvl2pPr>
              <a:lvl3pPr eaLnBrk="0" hangingPunct="0">
                <a:defRPr sz="2000">
                  <a:solidFill>
                    <a:schemeClr val="tx1"/>
                  </a:solidFill>
                  <a:latin typeface="Arial Narrow" charset="0"/>
                  <a:ea typeface="Arial" charset="0"/>
                  <a:cs typeface="Arial" charset="0"/>
                </a:defRPr>
              </a:lvl3pPr>
              <a:lvl4pPr eaLnBrk="0" hangingPunct="0">
                <a:defRPr sz="2000">
                  <a:solidFill>
                    <a:schemeClr val="tx1"/>
                  </a:solidFill>
                  <a:latin typeface="Arial Narrow" charset="0"/>
                  <a:ea typeface="Arial" charset="0"/>
                  <a:cs typeface="Arial" charset="0"/>
                </a:defRPr>
              </a:lvl4pPr>
              <a:lvl5pPr eaLnBrk="0" hangingPunct="0">
                <a:defRPr sz="2000">
                  <a:solidFill>
                    <a:schemeClr val="tx1"/>
                  </a:solidFill>
                  <a:latin typeface="Arial Narrow" charset="0"/>
                  <a:ea typeface="Arial" charset="0"/>
                  <a:cs typeface="Arial" charset="0"/>
                </a:defRPr>
              </a:lvl5pPr>
              <a:lvl6pPr marL="457200" eaLnBrk="0" fontAlgn="base" hangingPunct="0">
                <a:spcBef>
                  <a:spcPct val="0"/>
                </a:spcBef>
                <a:spcAft>
                  <a:spcPct val="0"/>
                </a:spcAft>
                <a:defRPr sz="2000">
                  <a:solidFill>
                    <a:schemeClr val="tx1"/>
                  </a:solidFill>
                  <a:latin typeface="Arial Narrow" charset="0"/>
                  <a:ea typeface="Arial" charset="0"/>
                  <a:cs typeface="Arial" charset="0"/>
                </a:defRPr>
              </a:lvl6pPr>
              <a:lvl7pPr marL="914400" eaLnBrk="0" fontAlgn="base" hangingPunct="0">
                <a:spcBef>
                  <a:spcPct val="0"/>
                </a:spcBef>
                <a:spcAft>
                  <a:spcPct val="0"/>
                </a:spcAft>
                <a:defRPr sz="2000">
                  <a:solidFill>
                    <a:schemeClr val="tx1"/>
                  </a:solidFill>
                  <a:latin typeface="Arial Narrow" charset="0"/>
                  <a:ea typeface="Arial" charset="0"/>
                  <a:cs typeface="Arial" charset="0"/>
                </a:defRPr>
              </a:lvl7pPr>
              <a:lvl8pPr marL="1371600" eaLnBrk="0" fontAlgn="base" hangingPunct="0">
                <a:spcBef>
                  <a:spcPct val="0"/>
                </a:spcBef>
                <a:spcAft>
                  <a:spcPct val="0"/>
                </a:spcAft>
                <a:defRPr sz="2000">
                  <a:solidFill>
                    <a:schemeClr val="tx1"/>
                  </a:solidFill>
                  <a:latin typeface="Arial Narrow" charset="0"/>
                  <a:ea typeface="Arial" charset="0"/>
                  <a:cs typeface="Arial" charset="0"/>
                </a:defRPr>
              </a:lvl8pPr>
              <a:lvl9pPr marL="1828800" eaLnBrk="0" fontAlgn="base" hangingPunct="0">
                <a:spcBef>
                  <a:spcPct val="0"/>
                </a:spcBef>
                <a:spcAft>
                  <a:spcPct val="0"/>
                </a:spcAft>
                <a:defRPr sz="2000">
                  <a:solidFill>
                    <a:schemeClr val="tx1"/>
                  </a:solidFill>
                  <a:latin typeface="Arial Narrow" charset="0"/>
                  <a:ea typeface="Arial" charset="0"/>
                  <a:cs typeface="Arial" charset="0"/>
                </a:defRPr>
              </a:lvl9pPr>
            </a:lstStyle>
            <a:p>
              <a:pPr algn="ctr" eaLnBrk="1" hangingPunct="1"/>
              <a:r>
                <a:rPr lang="en-US" dirty="0" smtClean="0">
                  <a:latin typeface="+mj-lt"/>
                  <a:cs typeface="Arial"/>
                </a:rPr>
                <a:t>signal</a:t>
              </a:r>
              <a:endParaRPr lang="en-US" dirty="0">
                <a:latin typeface="+mj-lt"/>
                <a:cs typeface="Arial"/>
              </a:endParaRPr>
            </a:p>
          </p:txBody>
        </p:sp>
        <p:grpSp>
          <p:nvGrpSpPr>
            <p:cNvPr id="3" name="Group 2"/>
            <p:cNvGrpSpPr/>
            <p:nvPr/>
          </p:nvGrpSpPr>
          <p:grpSpPr>
            <a:xfrm>
              <a:off x="4121212" y="1981396"/>
              <a:ext cx="210170" cy="1058614"/>
              <a:chOff x="4109796" y="1199382"/>
              <a:chExt cx="210170" cy="1058614"/>
            </a:xfrm>
          </p:grpSpPr>
          <p:sp>
            <p:nvSpPr>
              <p:cNvPr id="10" name="Line 13"/>
              <p:cNvSpPr>
                <a:spLocks noChangeShapeType="1"/>
              </p:cNvSpPr>
              <p:nvPr/>
            </p:nvSpPr>
            <p:spPr bwMode="auto">
              <a:xfrm>
                <a:off x="4109796" y="1199382"/>
                <a:ext cx="210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algn="ctr"/>
                <a:endParaRPr lang="en-US" sz="2000" dirty="0">
                  <a:latin typeface="+mj-lt"/>
                  <a:cs typeface="Arial"/>
                </a:endParaRPr>
              </a:p>
            </p:txBody>
          </p:sp>
          <p:sp>
            <p:nvSpPr>
              <p:cNvPr id="11" name="Line 14"/>
              <p:cNvSpPr>
                <a:spLocks noChangeShapeType="1"/>
              </p:cNvSpPr>
              <p:nvPr/>
            </p:nvSpPr>
            <p:spPr bwMode="auto">
              <a:xfrm>
                <a:off x="4109796" y="1411105"/>
                <a:ext cx="210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algn="ctr"/>
                <a:endParaRPr lang="en-US" sz="2000" dirty="0">
                  <a:latin typeface="+mj-lt"/>
                  <a:cs typeface="Arial"/>
                </a:endParaRPr>
              </a:p>
            </p:txBody>
          </p:sp>
          <p:sp>
            <p:nvSpPr>
              <p:cNvPr id="12" name="Line 15"/>
              <p:cNvSpPr>
                <a:spLocks noChangeShapeType="1"/>
              </p:cNvSpPr>
              <p:nvPr/>
            </p:nvSpPr>
            <p:spPr bwMode="auto">
              <a:xfrm>
                <a:off x="4109796" y="1622828"/>
                <a:ext cx="210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algn="ctr"/>
                <a:endParaRPr lang="en-US" sz="2000" dirty="0">
                  <a:latin typeface="+mj-lt"/>
                  <a:cs typeface="Arial"/>
                </a:endParaRPr>
              </a:p>
            </p:txBody>
          </p:sp>
          <p:sp>
            <p:nvSpPr>
              <p:cNvPr id="13" name="Line 16"/>
              <p:cNvSpPr>
                <a:spLocks noChangeShapeType="1"/>
              </p:cNvSpPr>
              <p:nvPr/>
            </p:nvSpPr>
            <p:spPr bwMode="auto">
              <a:xfrm>
                <a:off x="4109796" y="1834550"/>
                <a:ext cx="210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algn="ctr"/>
                <a:endParaRPr lang="en-US" sz="2000" dirty="0">
                  <a:latin typeface="+mj-lt"/>
                  <a:cs typeface="Arial"/>
                </a:endParaRPr>
              </a:p>
            </p:txBody>
          </p:sp>
          <p:sp>
            <p:nvSpPr>
              <p:cNvPr id="14" name="Line 17"/>
              <p:cNvSpPr>
                <a:spLocks noChangeShapeType="1"/>
              </p:cNvSpPr>
              <p:nvPr/>
            </p:nvSpPr>
            <p:spPr bwMode="auto">
              <a:xfrm>
                <a:off x="4109796" y="2046273"/>
                <a:ext cx="210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algn="ctr"/>
                <a:endParaRPr lang="en-US" sz="2000" dirty="0">
                  <a:latin typeface="+mj-lt"/>
                  <a:cs typeface="Arial"/>
                </a:endParaRPr>
              </a:p>
            </p:txBody>
          </p:sp>
          <p:sp>
            <p:nvSpPr>
              <p:cNvPr id="15" name="Line 18"/>
              <p:cNvSpPr>
                <a:spLocks noChangeShapeType="1"/>
              </p:cNvSpPr>
              <p:nvPr/>
            </p:nvSpPr>
            <p:spPr bwMode="auto">
              <a:xfrm>
                <a:off x="4109796" y="2257996"/>
                <a:ext cx="210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algn="ctr"/>
                <a:endParaRPr lang="en-US" sz="2000" dirty="0">
                  <a:latin typeface="+mj-lt"/>
                  <a:cs typeface="Arial"/>
                </a:endParaRPr>
              </a:p>
            </p:txBody>
          </p:sp>
        </p:grpSp>
        <p:grpSp>
          <p:nvGrpSpPr>
            <p:cNvPr id="20" name="Group 19"/>
            <p:cNvGrpSpPr/>
            <p:nvPr/>
          </p:nvGrpSpPr>
          <p:grpSpPr>
            <a:xfrm>
              <a:off x="2111212" y="2323910"/>
              <a:ext cx="1066800" cy="292654"/>
              <a:chOff x="3230539" y="1463276"/>
              <a:chExt cx="1066800" cy="986938"/>
            </a:xfrm>
          </p:grpSpPr>
          <p:cxnSp>
            <p:nvCxnSpPr>
              <p:cNvPr id="21" name="Straight Connector 20"/>
              <p:cNvCxnSpPr/>
              <p:nvPr/>
            </p:nvCxnSpPr>
            <p:spPr>
              <a:xfrm>
                <a:off x="32305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3829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5353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6877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8401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9925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1449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297339" y="1463276"/>
                <a:ext cx="0" cy="986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29" name="TextBox 28"/>
          <p:cNvSpPr txBox="1"/>
          <p:nvPr/>
        </p:nvSpPr>
        <p:spPr>
          <a:xfrm>
            <a:off x="1781984" y="2828287"/>
            <a:ext cx="1731279" cy="1323439"/>
          </a:xfrm>
          <a:prstGeom prst="rect">
            <a:avLst/>
          </a:prstGeom>
          <a:noFill/>
        </p:spPr>
        <p:txBody>
          <a:bodyPr wrap="square" rtlCol="0">
            <a:spAutoFit/>
          </a:bodyPr>
          <a:lstStyle/>
          <a:p>
            <a:pPr algn="ctr"/>
            <a:r>
              <a:rPr lang="en-US" sz="2000" dirty="0" smtClean="0">
                <a:latin typeface="+mj-lt"/>
              </a:rPr>
              <a:t>many nonlinear </a:t>
            </a:r>
          </a:p>
          <a:p>
            <a:pPr algn="ctr"/>
            <a:r>
              <a:rPr lang="en-US" sz="2000" dirty="0" smtClean="0">
                <a:latin typeface="+mj-lt"/>
              </a:rPr>
              <a:t>processing</a:t>
            </a:r>
          </a:p>
          <a:p>
            <a:pPr algn="ctr"/>
            <a:r>
              <a:rPr lang="en-US" sz="2000" dirty="0" smtClean="0">
                <a:latin typeface="+mj-lt"/>
              </a:rPr>
              <a:t>layers</a:t>
            </a:r>
            <a:endParaRPr lang="en-US" sz="2000" dirty="0">
              <a:latin typeface="+mj-lt"/>
            </a:endParaRPr>
          </a:p>
        </p:txBody>
      </p:sp>
      <p:sp>
        <p:nvSpPr>
          <p:cNvPr id="33" name="TextBox 32"/>
          <p:cNvSpPr txBox="1"/>
          <p:nvPr/>
        </p:nvSpPr>
        <p:spPr>
          <a:xfrm>
            <a:off x="735045" y="5323637"/>
            <a:ext cx="6224555" cy="707886"/>
          </a:xfrm>
          <a:prstGeom prst="rect">
            <a:avLst/>
          </a:prstGeom>
          <a:noFill/>
        </p:spPr>
        <p:txBody>
          <a:bodyPr wrap="square" rtlCol="0">
            <a:spAutoFit/>
          </a:bodyPr>
          <a:lstStyle/>
          <a:p>
            <a:r>
              <a:rPr lang="en-US" sz="2000" dirty="0" smtClean="0">
                <a:latin typeface="+mj-lt"/>
              </a:rPr>
              <a:t>estimate reliability by comparing of values on hidden layers of the network</a:t>
            </a:r>
            <a:endParaRPr lang="en-US" sz="2000" dirty="0">
              <a:latin typeface="+mj-lt"/>
            </a:endParaRPr>
          </a:p>
        </p:txBody>
      </p:sp>
    </p:spTree>
    <p:extLst>
      <p:ext uri="{BB962C8B-B14F-4D97-AF65-F5344CB8AC3E}">
        <p14:creationId xmlns:p14="http://schemas.microsoft.com/office/powerpoint/2010/main" val="574381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31 processing streams trained on band-limited data </a:t>
            </a:r>
          </a:p>
          <a:p>
            <a:pPr lvl="1"/>
            <a:r>
              <a:rPr lang="en-US" dirty="0" smtClean="0"/>
              <a:t>clean TIMIT</a:t>
            </a:r>
          </a:p>
          <a:p>
            <a:pPr lvl="1"/>
            <a:r>
              <a:rPr lang="en-US" dirty="0" smtClean="0"/>
              <a:t>TIMIT corrupted by random level subway noise</a:t>
            </a:r>
          </a:p>
          <a:p>
            <a:r>
              <a:rPr lang="en-US" dirty="0" smtClean="0"/>
              <a:t>test results (39 phoneme posterior estimates and sentence-level phoneme accuracies) for 8 different noisy conditions for each processing stream</a:t>
            </a:r>
            <a:endParaRPr lang="en-US" dirty="0"/>
          </a:p>
        </p:txBody>
      </p:sp>
    </p:spTree>
    <p:extLst>
      <p:ext uri="{BB962C8B-B14F-4D97-AF65-F5344CB8AC3E}">
        <p14:creationId xmlns:p14="http://schemas.microsoft.com/office/powerpoint/2010/main" val="5634548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6893" y="1142483"/>
            <a:ext cx="4456012" cy="4518939"/>
            <a:chOff x="5088188" y="1808808"/>
            <a:chExt cx="3378456" cy="3832662"/>
          </a:xfrm>
        </p:grpSpPr>
        <p:grpSp>
          <p:nvGrpSpPr>
            <p:cNvPr id="26" name="Group 25"/>
            <p:cNvGrpSpPr/>
            <p:nvPr/>
          </p:nvGrpSpPr>
          <p:grpSpPr>
            <a:xfrm>
              <a:off x="5088188" y="1808808"/>
              <a:ext cx="3378456" cy="3832662"/>
              <a:chOff x="5000519" y="1029801"/>
              <a:chExt cx="3378456" cy="4802001"/>
            </a:xfrm>
          </p:grpSpPr>
          <p:sp>
            <p:nvSpPr>
              <p:cNvPr id="2" name="TextBox 1"/>
              <p:cNvSpPr txBox="1"/>
              <p:nvPr/>
            </p:nvSpPr>
            <p:spPr>
              <a:xfrm>
                <a:off x="6702747" y="4712392"/>
                <a:ext cx="668021" cy="387998"/>
              </a:xfrm>
              <a:prstGeom prst="rect">
                <a:avLst/>
              </a:prstGeom>
              <a:noFill/>
            </p:spPr>
            <p:txBody>
              <a:bodyPr wrap="none" rtlCol="0">
                <a:spAutoFit/>
              </a:bodyPr>
              <a:lstStyle/>
              <a:p>
                <a:r>
                  <a:rPr lang="en-US" sz="2000" dirty="0" smtClean="0"/>
                  <a:t>analysis</a:t>
                </a:r>
                <a:endParaRPr lang="en-US" sz="2000" dirty="0"/>
              </a:p>
            </p:txBody>
          </p:sp>
          <p:sp>
            <p:nvSpPr>
              <p:cNvPr id="3" name="TextBox 2"/>
              <p:cNvSpPr txBox="1"/>
              <p:nvPr/>
            </p:nvSpPr>
            <p:spPr>
              <a:xfrm>
                <a:off x="6439940" y="4114813"/>
                <a:ext cx="1299939" cy="410633"/>
              </a:xfrm>
              <a:prstGeom prst="rect">
                <a:avLst/>
              </a:prstGeom>
              <a:noFill/>
            </p:spPr>
            <p:txBody>
              <a:bodyPr wrap="none" rtlCol="0">
                <a:spAutoFit/>
              </a:bodyPr>
              <a:lstStyle/>
              <a:p>
                <a:r>
                  <a:rPr lang="en-US" sz="2000" dirty="0" smtClean="0"/>
                  <a:t>stream forming</a:t>
                </a:r>
                <a:endParaRPr lang="en-US" sz="2000" dirty="0"/>
              </a:p>
            </p:txBody>
          </p:sp>
          <p:cxnSp>
            <p:nvCxnSpPr>
              <p:cNvPr id="7" name="Straight Arrow Connector 6"/>
              <p:cNvCxnSpPr/>
              <p:nvPr/>
            </p:nvCxnSpPr>
            <p:spPr>
              <a:xfrm flipV="1">
                <a:off x="7069965" y="5181606"/>
                <a:ext cx="0" cy="2256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extBox 23"/>
              <p:cNvSpPr txBox="1">
                <a:spLocks noChangeArrowheads="1"/>
              </p:cNvSpPr>
              <p:nvPr/>
            </p:nvSpPr>
            <p:spPr bwMode="auto">
              <a:xfrm>
                <a:off x="6355667" y="5421169"/>
                <a:ext cx="1622849" cy="41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t>SPEECH SIGNAL  </a:t>
                </a:r>
                <a:endParaRPr lang="en-US" sz="2000" dirty="0"/>
              </a:p>
            </p:txBody>
          </p:sp>
          <p:cxnSp>
            <p:nvCxnSpPr>
              <p:cNvPr id="35" name="Straight Arrow Connector 34"/>
              <p:cNvCxnSpPr/>
              <p:nvPr/>
            </p:nvCxnSpPr>
            <p:spPr>
              <a:xfrm flipV="1">
                <a:off x="7069965" y="4484144"/>
                <a:ext cx="0" cy="2256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386774" y="1583360"/>
                <a:ext cx="1113283" cy="726504"/>
              </a:xfrm>
              <a:prstGeom prst="rect">
                <a:avLst/>
              </a:prstGeom>
              <a:noFill/>
            </p:spPr>
            <p:txBody>
              <a:bodyPr wrap="none" rtlCol="0">
                <a:spAutoFit/>
              </a:bodyPr>
              <a:lstStyle/>
              <a:p>
                <a:r>
                  <a:rPr lang="en-US" sz="2000" dirty="0" smtClean="0"/>
                  <a:t>performance </a:t>
                </a:r>
              </a:p>
              <a:p>
                <a:r>
                  <a:rPr lang="en-US" sz="2000" dirty="0" smtClean="0"/>
                  <a:t>monitoring</a:t>
                </a:r>
                <a:endParaRPr lang="en-US" sz="2000" dirty="0"/>
              </a:p>
            </p:txBody>
          </p:sp>
          <p:grpSp>
            <p:nvGrpSpPr>
              <p:cNvPr id="12" name="Group 11"/>
              <p:cNvGrpSpPr/>
              <p:nvPr/>
            </p:nvGrpSpPr>
            <p:grpSpPr>
              <a:xfrm>
                <a:off x="6117619" y="2382736"/>
                <a:ext cx="1981200" cy="1611530"/>
                <a:chOff x="5423054" y="3343012"/>
                <a:chExt cx="1981200" cy="682997"/>
              </a:xfrm>
            </p:grpSpPr>
            <p:cxnSp>
              <p:nvCxnSpPr>
                <p:cNvPr id="10" name="Straight Arrow Connector 9"/>
                <p:cNvCxnSpPr/>
                <p:nvPr/>
              </p:nvCxnSpPr>
              <p:spPr>
                <a:xfrm flipV="1">
                  <a:off x="54230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5754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57278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58802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60326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61850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63374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64898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66422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67946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69470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70994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72518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7404254" y="3343012"/>
                  <a:ext cx="0" cy="682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63" name="TextBox 24"/>
              <p:cNvSpPr txBox="1">
                <a:spLocks noChangeArrowheads="1"/>
              </p:cNvSpPr>
              <p:nvPr/>
            </p:nvSpPr>
            <p:spPr bwMode="auto">
              <a:xfrm>
                <a:off x="5783589" y="1029801"/>
                <a:ext cx="2595386" cy="41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EXTRACTED </a:t>
                </a:r>
                <a:r>
                  <a:rPr lang="en-US" sz="2000" dirty="0" smtClean="0"/>
                  <a:t>INFORMATION</a:t>
                </a:r>
                <a:endParaRPr lang="en-US" sz="2000" dirty="0"/>
              </a:p>
            </p:txBody>
          </p:sp>
          <p:cxnSp>
            <p:nvCxnSpPr>
              <p:cNvPr id="64" name="Straight Arrow Connector 63"/>
              <p:cNvCxnSpPr/>
              <p:nvPr/>
            </p:nvCxnSpPr>
            <p:spPr bwMode="auto">
              <a:xfrm>
                <a:off x="5450291" y="3212901"/>
                <a:ext cx="0" cy="398523"/>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bwMode="auto">
              <a:xfrm>
                <a:off x="5446994" y="3609333"/>
                <a:ext cx="548718" cy="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bwMode="auto">
              <a:xfrm>
                <a:off x="5446994" y="2069951"/>
                <a:ext cx="0" cy="312785"/>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00519" y="2382736"/>
                <a:ext cx="811042" cy="726504"/>
              </a:xfrm>
              <a:prstGeom prst="rect">
                <a:avLst/>
              </a:prstGeom>
              <a:noFill/>
            </p:spPr>
            <p:txBody>
              <a:bodyPr wrap="none" rtlCol="0">
                <a:spAutoFit/>
              </a:bodyPr>
              <a:lstStyle/>
              <a:p>
                <a:pPr algn="ctr"/>
                <a:r>
                  <a:rPr lang="en-US" sz="2000" dirty="0" smtClean="0"/>
                  <a:t>stream</a:t>
                </a:r>
              </a:p>
              <a:p>
                <a:pPr algn="ctr"/>
                <a:r>
                  <a:rPr lang="en-US" sz="2000" dirty="0" smtClean="0"/>
                  <a:t>selection</a:t>
                </a:r>
                <a:endParaRPr lang="en-US" sz="2000" dirty="0"/>
              </a:p>
            </p:txBody>
          </p:sp>
          <p:cxnSp>
            <p:nvCxnSpPr>
              <p:cNvPr id="67" name="Straight Arrow Connector 66"/>
              <p:cNvCxnSpPr/>
              <p:nvPr/>
            </p:nvCxnSpPr>
            <p:spPr bwMode="auto">
              <a:xfrm flipV="1">
                <a:off x="5450291" y="2081833"/>
                <a:ext cx="819730" cy="4"/>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7032019" y="1449671"/>
                <a:ext cx="0" cy="2159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6357690" y="3289445"/>
              <a:ext cx="616389" cy="579850"/>
            </a:xfrm>
            <a:prstGeom prst="rect">
              <a:avLst/>
            </a:prstGeom>
            <a:noFill/>
          </p:spPr>
          <p:txBody>
            <a:bodyPr wrap="none" rtlCol="0">
              <a:spAutoFit/>
            </a:bodyPr>
            <a:lstStyle/>
            <a:p>
              <a:r>
                <a:rPr lang="en-US" sz="2000" dirty="0" smtClean="0"/>
                <a:t>strong</a:t>
              </a:r>
            </a:p>
            <a:p>
              <a:r>
                <a:rPr lang="en-US" sz="2000" dirty="0" smtClean="0"/>
                <a:t>priors</a:t>
              </a:r>
              <a:endParaRPr lang="en-US" sz="2000" dirty="0"/>
            </a:p>
          </p:txBody>
        </p:sp>
        <p:sp>
          <p:nvSpPr>
            <p:cNvPr id="6" name="TextBox 5"/>
            <p:cNvSpPr txBox="1"/>
            <p:nvPr/>
          </p:nvSpPr>
          <p:spPr>
            <a:xfrm>
              <a:off x="7492385" y="3261294"/>
              <a:ext cx="573800" cy="579850"/>
            </a:xfrm>
            <a:prstGeom prst="rect">
              <a:avLst/>
            </a:prstGeom>
            <a:noFill/>
          </p:spPr>
          <p:txBody>
            <a:bodyPr wrap="none" rtlCol="0">
              <a:spAutoFit/>
            </a:bodyPr>
            <a:lstStyle/>
            <a:p>
              <a:r>
                <a:rPr lang="en-US" sz="2000" dirty="0" smtClean="0"/>
                <a:t>weak</a:t>
              </a:r>
            </a:p>
            <a:p>
              <a:r>
                <a:rPr lang="en-US" sz="2000" dirty="0" smtClean="0"/>
                <a:t>priors</a:t>
              </a:r>
              <a:endParaRPr lang="en-US" sz="2000" dirty="0"/>
            </a:p>
          </p:txBody>
        </p:sp>
        <p:sp>
          <p:nvSpPr>
            <p:cNvPr id="8" name="TextBox 7"/>
            <p:cNvSpPr txBox="1"/>
            <p:nvPr/>
          </p:nvSpPr>
          <p:spPr>
            <a:xfrm>
              <a:off x="7110849" y="3461579"/>
              <a:ext cx="260319" cy="327742"/>
            </a:xfrm>
            <a:prstGeom prst="rect">
              <a:avLst/>
            </a:prstGeom>
            <a:noFill/>
          </p:spPr>
          <p:txBody>
            <a:bodyPr wrap="none" rtlCol="0">
              <a:spAutoFit/>
            </a:bodyPr>
            <a:lstStyle/>
            <a:p>
              <a:r>
                <a:rPr lang="en-US" sz="2000" dirty="0" smtClean="0"/>
                <a:t>&amp;</a:t>
              </a:r>
              <a:endParaRPr lang="en-US" sz="2000" dirty="0"/>
            </a:p>
          </p:txBody>
        </p:sp>
      </p:grpSp>
      <p:sp>
        <p:nvSpPr>
          <p:cNvPr id="69" name="TextBox 68"/>
          <p:cNvSpPr txBox="1"/>
          <p:nvPr/>
        </p:nvSpPr>
        <p:spPr>
          <a:xfrm>
            <a:off x="5504229" y="1171415"/>
            <a:ext cx="3278028" cy="1938992"/>
          </a:xfrm>
          <a:prstGeom prst="rect">
            <a:avLst/>
          </a:prstGeom>
          <a:noFill/>
        </p:spPr>
        <p:txBody>
          <a:bodyPr wrap="square" rtlCol="0">
            <a:spAutoFit/>
          </a:bodyPr>
          <a:lstStyle/>
          <a:p>
            <a:pPr marL="342900" indent="-342900">
              <a:buFont typeface="Arial"/>
              <a:buChar char="•"/>
            </a:pPr>
            <a:r>
              <a:rPr lang="en-US" sz="2000" dirty="0" smtClean="0"/>
              <a:t>Information in speech is coded in redundant dimensions.</a:t>
            </a:r>
          </a:p>
          <a:p>
            <a:pPr marL="342900" indent="-342900">
              <a:buFont typeface="Arial"/>
              <a:buChar char="•"/>
            </a:pPr>
            <a:r>
              <a:rPr lang="en-US" sz="2000" dirty="0" smtClean="0"/>
              <a:t>Not all dimensions get corrupted at the same time. </a:t>
            </a:r>
            <a:endParaRPr lang="en-US" sz="2000" dirty="0"/>
          </a:p>
        </p:txBody>
      </p:sp>
      <p:sp>
        <p:nvSpPr>
          <p:cNvPr id="70" name="Content Placeholder 2"/>
          <p:cNvSpPr txBox="1">
            <a:spLocks/>
          </p:cNvSpPr>
          <p:nvPr/>
        </p:nvSpPr>
        <p:spPr>
          <a:xfrm>
            <a:off x="5350174" y="3584846"/>
            <a:ext cx="3782879" cy="25988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Stream formation</a:t>
            </a:r>
          </a:p>
          <a:p>
            <a:r>
              <a:rPr lang="en-US" sz="2000" dirty="0" smtClean="0"/>
              <a:t>Different perceptual modalities</a:t>
            </a:r>
          </a:p>
          <a:p>
            <a:r>
              <a:rPr lang="en-US" sz="2000" dirty="0" smtClean="0"/>
              <a:t>Different processing channels within each modality</a:t>
            </a:r>
          </a:p>
          <a:p>
            <a:r>
              <a:rPr lang="en-US" sz="2000" dirty="0" smtClean="0"/>
              <a:t>Bottom-up and top-down dominated channels</a:t>
            </a:r>
            <a:endParaRPr lang="en-US" sz="2000" dirty="0"/>
          </a:p>
        </p:txBody>
      </p:sp>
      <p:sp>
        <p:nvSpPr>
          <p:cNvPr id="16" name="TextBox 15"/>
          <p:cNvSpPr txBox="1"/>
          <p:nvPr/>
        </p:nvSpPr>
        <p:spPr>
          <a:xfrm>
            <a:off x="604223" y="6319167"/>
            <a:ext cx="6539020" cy="461665"/>
          </a:xfrm>
          <a:prstGeom prst="rect">
            <a:avLst/>
          </a:prstGeom>
          <a:noFill/>
        </p:spPr>
        <p:txBody>
          <a:bodyPr wrap="none" rtlCol="0">
            <a:spAutoFit/>
          </a:bodyPr>
          <a:lstStyle/>
          <a:p>
            <a:r>
              <a:rPr lang="en-US" sz="2400" b="1" dirty="0" smtClean="0"/>
              <a:t>Select only reliable streams for further processing</a:t>
            </a:r>
            <a:endParaRPr lang="en-US" sz="2400" b="1" dirty="0"/>
          </a:p>
        </p:txBody>
      </p:sp>
      <p:sp>
        <p:nvSpPr>
          <p:cNvPr id="9" name="TextBox 8"/>
          <p:cNvSpPr txBox="1"/>
          <p:nvPr/>
        </p:nvSpPr>
        <p:spPr>
          <a:xfrm>
            <a:off x="700692" y="274136"/>
            <a:ext cx="6773684" cy="523220"/>
          </a:xfrm>
          <a:prstGeom prst="rect">
            <a:avLst/>
          </a:prstGeom>
          <a:noFill/>
        </p:spPr>
        <p:txBody>
          <a:bodyPr wrap="none" rtlCol="0">
            <a:spAutoFit/>
          </a:bodyPr>
          <a:lstStyle/>
          <a:p>
            <a:r>
              <a:rPr lang="en-US" sz="2800" dirty="0" smtClean="0"/>
              <a:t>A Way of Dealing with Unknown Unknowns ?</a:t>
            </a:r>
            <a:endParaRPr lang="en-US" sz="2800" dirty="0"/>
          </a:p>
        </p:txBody>
      </p:sp>
    </p:spTree>
    <p:extLst>
      <p:ext uri="{BB962C8B-B14F-4D97-AF65-F5344CB8AC3E}">
        <p14:creationId xmlns:p14="http://schemas.microsoft.com/office/powerpoint/2010/main" val="132227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92150" y="537069"/>
            <a:ext cx="3920665" cy="1343997"/>
            <a:chOff x="590550" y="2628570"/>
            <a:chExt cx="3920665" cy="1343997"/>
          </a:xfrm>
        </p:grpSpPr>
        <p:graphicFrame>
          <p:nvGraphicFramePr>
            <p:cNvPr id="4" name="Object 3"/>
            <p:cNvGraphicFramePr>
              <a:graphicFrameLocks noChangeAspect="1"/>
            </p:cNvGraphicFramePr>
            <p:nvPr>
              <p:extLst>
                <p:ext uri="{D42A27DB-BD31-4B8C-83A1-F6EECF244321}">
                  <p14:modId xmlns:p14="http://schemas.microsoft.com/office/powerpoint/2010/main" val="1888490058"/>
                </p:ext>
              </p:extLst>
            </p:nvPr>
          </p:nvGraphicFramePr>
          <p:xfrm>
            <a:off x="755650" y="3115635"/>
            <a:ext cx="2851150" cy="856932"/>
          </p:xfrm>
          <a:graphic>
            <a:graphicData uri="http://schemas.openxmlformats.org/presentationml/2006/ole">
              <mc:AlternateContent xmlns:mc="http://schemas.openxmlformats.org/markup-compatibility/2006">
                <mc:Choice xmlns:v="urn:schemas-microsoft-com:vml" Requires="v">
                  <p:oleObj spid="_x0000_s1061" name="Equation" r:id="rId3" imgW="6845300" imgH="2057400" progId="Equation.3">
                    <p:embed/>
                  </p:oleObj>
                </mc:Choice>
                <mc:Fallback>
                  <p:oleObj name="Equation" r:id="rId3" imgW="6845300" imgH="2057400" progId="Equation.3">
                    <p:embed/>
                    <p:pic>
                      <p:nvPicPr>
                        <p:cNvPr id="0" name=""/>
                        <p:cNvPicPr/>
                        <p:nvPr/>
                      </p:nvPicPr>
                      <p:blipFill>
                        <a:blip r:embed="rId4"/>
                        <a:stretch>
                          <a:fillRect/>
                        </a:stretch>
                      </p:blipFill>
                      <p:spPr>
                        <a:xfrm>
                          <a:off x="755650" y="3115635"/>
                          <a:ext cx="2851150" cy="856932"/>
                        </a:xfrm>
                        <a:prstGeom prst="rect">
                          <a:avLst/>
                        </a:prstGeom>
                      </p:spPr>
                    </p:pic>
                  </p:oleObj>
                </mc:Fallback>
              </mc:AlternateContent>
            </a:graphicData>
          </a:graphic>
        </p:graphicFrame>
        <p:sp>
          <p:nvSpPr>
            <p:cNvPr id="5" name="TextBox 4"/>
            <p:cNvSpPr txBox="1"/>
            <p:nvPr/>
          </p:nvSpPr>
          <p:spPr>
            <a:xfrm>
              <a:off x="590550" y="2628570"/>
              <a:ext cx="3920665" cy="461665"/>
            </a:xfrm>
            <a:prstGeom prst="rect">
              <a:avLst/>
            </a:prstGeom>
            <a:noFill/>
          </p:spPr>
          <p:txBody>
            <a:bodyPr wrap="none" rtlCol="0">
              <a:spAutoFit/>
            </a:bodyPr>
            <a:lstStyle/>
            <a:p>
              <a:r>
                <a:rPr lang="en-US" sz="2400" dirty="0" smtClean="0"/>
                <a:t>N  parallel processing streams</a:t>
              </a:r>
              <a:endParaRPr lang="en-US" sz="2400" dirty="0"/>
            </a:p>
          </p:txBody>
        </p:sp>
      </p:grpSp>
      <p:sp>
        <p:nvSpPr>
          <p:cNvPr id="7" name="TextBox 6"/>
          <p:cNvSpPr txBox="1"/>
          <p:nvPr/>
        </p:nvSpPr>
        <p:spPr>
          <a:xfrm>
            <a:off x="780590" y="2324332"/>
            <a:ext cx="7664450" cy="1938992"/>
          </a:xfrm>
          <a:prstGeom prst="rect">
            <a:avLst/>
          </a:prstGeom>
          <a:noFill/>
        </p:spPr>
        <p:txBody>
          <a:bodyPr wrap="square" rtlCol="0">
            <a:spAutoFit/>
          </a:bodyPr>
          <a:lstStyle/>
          <a:p>
            <a:r>
              <a:rPr lang="en-US" sz="2400" dirty="0" smtClean="0"/>
              <a:t>Observed in</a:t>
            </a:r>
          </a:p>
          <a:p>
            <a:pPr marL="742950" lvl="1" indent="-285750">
              <a:buFont typeface="Arial"/>
              <a:buChar char="•"/>
            </a:pPr>
            <a:r>
              <a:rPr lang="en-US" sz="2400" dirty="0" smtClean="0"/>
              <a:t>human recognition of frequency-limited and noisy speech sounds (Fletcher et al)</a:t>
            </a:r>
          </a:p>
          <a:p>
            <a:pPr marL="742950" lvl="1" indent="-285750">
              <a:buFont typeface="Arial"/>
              <a:buChar char="•"/>
            </a:pPr>
            <a:r>
              <a:rPr lang="en-US" sz="2400" dirty="0" smtClean="0"/>
              <a:t>human recognition of words in and out of context (Miller et al, </a:t>
            </a:r>
            <a:r>
              <a:rPr lang="en-US" sz="2400" dirty="0" err="1" smtClean="0"/>
              <a:t>Boothroyd</a:t>
            </a:r>
            <a:r>
              <a:rPr lang="en-US" sz="2400" dirty="0" smtClean="0"/>
              <a:t> and </a:t>
            </a:r>
            <a:r>
              <a:rPr lang="en-US" sz="2400" dirty="0" err="1" smtClean="0"/>
              <a:t>Nittrouer</a:t>
            </a:r>
            <a:r>
              <a:rPr lang="en-US" sz="2400" dirty="0" smtClean="0"/>
              <a:t>)</a:t>
            </a:r>
            <a:endParaRPr lang="en-US" sz="2400" dirty="0"/>
          </a:p>
        </p:txBody>
      </p:sp>
      <p:sp>
        <p:nvSpPr>
          <p:cNvPr id="9" name="TextBox 8"/>
          <p:cNvSpPr txBox="1"/>
          <p:nvPr/>
        </p:nvSpPr>
        <p:spPr>
          <a:xfrm>
            <a:off x="1009650" y="4842932"/>
            <a:ext cx="6390217" cy="830997"/>
          </a:xfrm>
          <a:prstGeom prst="rect">
            <a:avLst/>
          </a:prstGeom>
          <a:noFill/>
        </p:spPr>
        <p:txBody>
          <a:bodyPr wrap="square" rtlCol="0">
            <a:spAutoFit/>
          </a:bodyPr>
          <a:lstStyle/>
          <a:p>
            <a:r>
              <a:rPr lang="en-US" sz="2400" dirty="0" smtClean="0"/>
              <a:t>Requires reliable identification of correct answers in processing streams (knowing when knowing)</a:t>
            </a:r>
            <a:endParaRPr lang="en-US" sz="2400" dirty="0"/>
          </a:p>
        </p:txBody>
      </p:sp>
    </p:spTree>
    <p:extLst>
      <p:ext uri="{BB962C8B-B14F-4D97-AF65-F5344CB8AC3E}">
        <p14:creationId xmlns:p14="http://schemas.microsoft.com/office/powerpoint/2010/main" val="2446999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7023" y="611938"/>
            <a:ext cx="3880765" cy="523220"/>
          </a:xfrm>
          <a:prstGeom prst="rect">
            <a:avLst/>
          </a:prstGeom>
          <a:noFill/>
        </p:spPr>
        <p:txBody>
          <a:bodyPr wrap="none" rtlCol="0">
            <a:spAutoFit/>
          </a:bodyPr>
          <a:lstStyle/>
          <a:p>
            <a:r>
              <a:rPr lang="en-US" sz="2800" dirty="0" smtClean="0"/>
              <a:t>Monitoring  Performance</a:t>
            </a:r>
            <a:endParaRPr lang="en-US" sz="2800" dirty="0"/>
          </a:p>
        </p:txBody>
      </p:sp>
      <p:grpSp>
        <p:nvGrpSpPr>
          <p:cNvPr id="13" name="Group 12"/>
          <p:cNvGrpSpPr/>
          <p:nvPr/>
        </p:nvGrpSpPr>
        <p:grpSpPr>
          <a:xfrm>
            <a:off x="1390081" y="1500893"/>
            <a:ext cx="5290172" cy="2452397"/>
            <a:chOff x="3689717" y="1964184"/>
            <a:chExt cx="3867617" cy="1934115"/>
          </a:xfrm>
        </p:grpSpPr>
        <p:pic>
          <p:nvPicPr>
            <p:cNvPr id="5" name="Picture 4"/>
            <p:cNvPicPr>
              <a:picLocks noChangeAspect="1"/>
            </p:cNvPicPr>
            <p:nvPr/>
          </p:nvPicPr>
          <p:blipFill rotWithShape="1">
            <a:blip r:embed="rId3"/>
            <a:srcRect r="41902" b="37594"/>
            <a:stretch/>
          </p:blipFill>
          <p:spPr>
            <a:xfrm>
              <a:off x="3689717" y="2747357"/>
              <a:ext cx="1446127" cy="1150942"/>
            </a:xfrm>
            <a:prstGeom prst="rect">
              <a:avLst/>
            </a:prstGeom>
          </p:spPr>
        </p:pic>
        <p:pic>
          <p:nvPicPr>
            <p:cNvPr id="7" name="Picture 6"/>
            <p:cNvPicPr>
              <a:picLocks noChangeAspect="1"/>
            </p:cNvPicPr>
            <p:nvPr/>
          </p:nvPicPr>
          <p:blipFill>
            <a:blip r:embed="rId4"/>
            <a:stretch>
              <a:fillRect/>
            </a:stretch>
          </p:blipFill>
          <p:spPr>
            <a:xfrm>
              <a:off x="5487331" y="1964184"/>
              <a:ext cx="557779" cy="503767"/>
            </a:xfrm>
            <a:prstGeom prst="rect">
              <a:avLst/>
            </a:prstGeom>
          </p:spPr>
        </p:pic>
        <p:sp>
          <p:nvSpPr>
            <p:cNvPr id="8" name="TextBox 7"/>
            <p:cNvSpPr txBox="1"/>
            <p:nvPr/>
          </p:nvSpPr>
          <p:spPr>
            <a:xfrm>
              <a:off x="3990511" y="2378025"/>
              <a:ext cx="491280" cy="364098"/>
            </a:xfrm>
            <a:prstGeom prst="rect">
              <a:avLst/>
            </a:prstGeom>
            <a:noFill/>
          </p:spPr>
          <p:txBody>
            <a:bodyPr wrap="none" rtlCol="0">
              <a:spAutoFit/>
            </a:bodyPr>
            <a:lstStyle/>
            <a:p>
              <a:r>
                <a:rPr lang="en-US" sz="2400" dirty="0" smtClean="0"/>
                <a:t>P</a:t>
              </a:r>
              <a:r>
                <a:rPr lang="en-US" sz="2400" baseline="-25000" dirty="0" smtClean="0"/>
                <a:t>1hit</a:t>
              </a:r>
              <a:endParaRPr lang="en-US" sz="2400" dirty="0"/>
            </a:p>
          </p:txBody>
        </p:sp>
        <p:sp>
          <p:nvSpPr>
            <p:cNvPr id="6" name="TextBox 5"/>
            <p:cNvSpPr txBox="1"/>
            <p:nvPr/>
          </p:nvSpPr>
          <p:spPr>
            <a:xfrm>
              <a:off x="4616453" y="2378025"/>
              <a:ext cx="491280" cy="364098"/>
            </a:xfrm>
            <a:prstGeom prst="rect">
              <a:avLst/>
            </a:prstGeom>
            <a:noFill/>
          </p:spPr>
          <p:txBody>
            <a:bodyPr wrap="none" rtlCol="0">
              <a:spAutoFit/>
            </a:bodyPr>
            <a:lstStyle/>
            <a:p>
              <a:r>
                <a:rPr lang="en-US" sz="2400" dirty="0" smtClean="0"/>
                <a:t>P</a:t>
              </a:r>
              <a:r>
                <a:rPr lang="en-US" sz="2400" baseline="-25000" dirty="0" smtClean="0"/>
                <a:t>2hit</a:t>
              </a:r>
              <a:endParaRPr lang="en-US" sz="2400" dirty="0"/>
            </a:p>
          </p:txBody>
        </p:sp>
        <p:sp>
          <p:nvSpPr>
            <p:cNvPr id="2" name="TextBox 1"/>
            <p:cNvSpPr txBox="1"/>
            <p:nvPr/>
          </p:nvSpPr>
          <p:spPr>
            <a:xfrm>
              <a:off x="5487331" y="2762261"/>
              <a:ext cx="2070003" cy="364098"/>
            </a:xfrm>
            <a:prstGeom prst="rect">
              <a:avLst/>
            </a:prstGeom>
            <a:noFill/>
          </p:spPr>
          <p:txBody>
            <a:bodyPr wrap="none" rtlCol="0">
              <a:spAutoFit/>
            </a:bodyPr>
            <a:lstStyle/>
            <a:p>
              <a:r>
                <a:rPr lang="en-US" sz="2400" dirty="0" smtClean="0"/>
                <a:t>P</a:t>
              </a:r>
              <a:r>
                <a:rPr lang="en-US" sz="2400" baseline="-25000" dirty="0" smtClean="0"/>
                <a:t>miss </a:t>
              </a:r>
              <a:r>
                <a:rPr lang="en-US" sz="2400" dirty="0" smtClean="0"/>
                <a:t>= (1-P</a:t>
              </a:r>
              <a:r>
                <a:rPr lang="en-US" sz="2400" baseline="-25000" dirty="0" smtClean="0"/>
                <a:t>1hit</a:t>
              </a:r>
              <a:r>
                <a:rPr lang="en-US" sz="2400" dirty="0" smtClean="0"/>
                <a:t>)(1-P</a:t>
              </a:r>
              <a:r>
                <a:rPr lang="en-US" sz="2400" baseline="-25000" dirty="0" smtClean="0"/>
                <a:t>2hit</a:t>
              </a:r>
              <a:r>
                <a:rPr lang="en-US" sz="2400" dirty="0" smtClean="0"/>
                <a:t>)</a:t>
              </a:r>
              <a:endParaRPr lang="en-US" sz="2400" dirty="0"/>
            </a:p>
          </p:txBody>
        </p:sp>
      </p:grpSp>
      <p:grpSp>
        <p:nvGrpSpPr>
          <p:cNvPr id="9" name="Group 8"/>
          <p:cNvGrpSpPr/>
          <p:nvPr/>
        </p:nvGrpSpPr>
        <p:grpSpPr>
          <a:xfrm>
            <a:off x="1390081" y="4706571"/>
            <a:ext cx="5434738" cy="1281192"/>
            <a:chOff x="3689716" y="2882636"/>
            <a:chExt cx="3973308" cy="1010429"/>
          </a:xfrm>
        </p:grpSpPr>
        <p:sp>
          <p:nvSpPr>
            <p:cNvPr id="3" name="Rectangle 2"/>
            <p:cNvSpPr/>
            <p:nvPr/>
          </p:nvSpPr>
          <p:spPr>
            <a:xfrm>
              <a:off x="3689716" y="2882636"/>
              <a:ext cx="3510133" cy="655377"/>
            </a:xfrm>
            <a:prstGeom prst="rect">
              <a:avLst/>
            </a:prstGeom>
          </p:spPr>
          <p:txBody>
            <a:bodyPr wrap="square">
              <a:spAutoFit/>
            </a:bodyPr>
            <a:lstStyle/>
            <a:p>
              <a:r>
                <a:rPr lang="en-US" sz="2400" b="1" dirty="0" smtClean="0"/>
                <a:t>observer </a:t>
              </a:r>
              <a:r>
                <a:rPr lang="en-US" sz="2400" dirty="0" smtClean="0"/>
                <a:t>-  false positives and negatives are possible </a:t>
              </a:r>
            </a:p>
          </p:txBody>
        </p:sp>
        <p:sp>
          <p:nvSpPr>
            <p:cNvPr id="17" name="TextBox 16"/>
            <p:cNvSpPr txBox="1"/>
            <p:nvPr/>
          </p:nvSpPr>
          <p:spPr>
            <a:xfrm>
              <a:off x="5229682" y="3528967"/>
              <a:ext cx="2433342" cy="364098"/>
            </a:xfrm>
            <a:prstGeom prst="rect">
              <a:avLst/>
            </a:prstGeom>
            <a:noFill/>
          </p:spPr>
          <p:txBody>
            <a:bodyPr wrap="none" rtlCol="0">
              <a:spAutoFit/>
            </a:bodyPr>
            <a:lstStyle/>
            <a:p>
              <a:r>
                <a:rPr lang="en-US" sz="2400" dirty="0" smtClean="0"/>
                <a:t>P</a:t>
              </a:r>
              <a:r>
                <a:rPr lang="en-US" sz="2400" baseline="-25000" dirty="0" smtClean="0"/>
                <a:t>miss_observed </a:t>
              </a:r>
              <a:r>
                <a:rPr lang="en-US" sz="2400" dirty="0" smtClean="0"/>
                <a:t> ≠ (1-P</a:t>
              </a:r>
              <a:r>
                <a:rPr lang="en-US" sz="2400" baseline="-25000" dirty="0" smtClean="0"/>
                <a:t>1</a:t>
              </a:r>
              <a:r>
                <a:rPr lang="en-US" sz="2400" dirty="0" smtClean="0"/>
                <a:t>)(1-P</a:t>
              </a:r>
              <a:r>
                <a:rPr lang="en-US" sz="2400" baseline="-25000" dirty="0" smtClean="0"/>
                <a:t>2</a:t>
              </a:r>
              <a:r>
                <a:rPr lang="en-US" sz="2400" dirty="0" smtClean="0"/>
                <a:t>)</a:t>
              </a:r>
              <a:endParaRPr lang="en-US" sz="2400" dirty="0"/>
            </a:p>
          </p:txBody>
        </p:sp>
      </p:grpSp>
    </p:spTree>
    <p:extLst>
      <p:ext uri="{BB962C8B-B14F-4D97-AF65-F5344CB8AC3E}">
        <p14:creationId xmlns:p14="http://schemas.microsoft.com/office/powerpoint/2010/main" val="3547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65472" y="1450547"/>
            <a:ext cx="3676512" cy="2938131"/>
            <a:chOff x="705730" y="1382815"/>
            <a:chExt cx="3676512" cy="2938131"/>
          </a:xfrm>
        </p:grpSpPr>
        <p:grpSp>
          <p:nvGrpSpPr>
            <p:cNvPr id="5" name="Group 4"/>
            <p:cNvGrpSpPr/>
            <p:nvPr/>
          </p:nvGrpSpPr>
          <p:grpSpPr>
            <a:xfrm>
              <a:off x="1544697" y="3434268"/>
              <a:ext cx="2837545" cy="886678"/>
              <a:chOff x="1527764" y="2858546"/>
              <a:chExt cx="2837545" cy="886678"/>
            </a:xfrm>
          </p:grpSpPr>
          <p:sp>
            <p:nvSpPr>
              <p:cNvPr id="19" name="Freeform 18"/>
              <p:cNvSpPr/>
              <p:nvPr/>
            </p:nvSpPr>
            <p:spPr bwMode="auto">
              <a:xfrm>
                <a:off x="2179746" y="2858546"/>
                <a:ext cx="2185563" cy="886678"/>
              </a:xfrm>
              <a:custGeom>
                <a:avLst/>
                <a:gdLst>
                  <a:gd name="connsiteX0" fmla="*/ 0 w 5162550"/>
                  <a:gd name="connsiteY0" fmla="*/ 1922992 h 1948392"/>
                  <a:gd name="connsiteX1" fmla="*/ 419100 w 5162550"/>
                  <a:gd name="connsiteY1" fmla="*/ 1903942 h 1948392"/>
                  <a:gd name="connsiteX2" fmla="*/ 819150 w 5162550"/>
                  <a:gd name="connsiteY2" fmla="*/ 1821392 h 1948392"/>
                  <a:gd name="connsiteX3" fmla="*/ 1206500 w 5162550"/>
                  <a:gd name="connsiteY3" fmla="*/ 1643592 h 1948392"/>
                  <a:gd name="connsiteX4" fmla="*/ 1460500 w 5162550"/>
                  <a:gd name="connsiteY4" fmla="*/ 1421342 h 1948392"/>
                  <a:gd name="connsiteX5" fmla="*/ 1733550 w 5162550"/>
                  <a:gd name="connsiteY5" fmla="*/ 1084792 h 1948392"/>
                  <a:gd name="connsiteX6" fmla="*/ 1924050 w 5162550"/>
                  <a:gd name="connsiteY6" fmla="*/ 767292 h 1948392"/>
                  <a:gd name="connsiteX7" fmla="*/ 2082800 w 5162550"/>
                  <a:gd name="connsiteY7" fmla="*/ 487892 h 1948392"/>
                  <a:gd name="connsiteX8" fmla="*/ 2254250 w 5162550"/>
                  <a:gd name="connsiteY8" fmla="*/ 221192 h 1948392"/>
                  <a:gd name="connsiteX9" fmla="*/ 2432050 w 5162550"/>
                  <a:gd name="connsiteY9" fmla="*/ 43392 h 1948392"/>
                  <a:gd name="connsiteX10" fmla="*/ 2527300 w 5162550"/>
                  <a:gd name="connsiteY10" fmla="*/ 5292 h 1948392"/>
                  <a:gd name="connsiteX11" fmla="*/ 2597150 w 5162550"/>
                  <a:gd name="connsiteY11" fmla="*/ 11642 h 1948392"/>
                  <a:gd name="connsiteX12" fmla="*/ 2711450 w 5162550"/>
                  <a:gd name="connsiteY12" fmla="*/ 68792 h 1948392"/>
                  <a:gd name="connsiteX13" fmla="*/ 2806700 w 5162550"/>
                  <a:gd name="connsiteY13" fmla="*/ 157692 h 1948392"/>
                  <a:gd name="connsiteX14" fmla="*/ 2882900 w 5162550"/>
                  <a:gd name="connsiteY14" fmla="*/ 259292 h 1948392"/>
                  <a:gd name="connsiteX15" fmla="*/ 3124200 w 5162550"/>
                  <a:gd name="connsiteY15" fmla="*/ 633942 h 1948392"/>
                  <a:gd name="connsiteX16" fmla="*/ 3403600 w 5162550"/>
                  <a:gd name="connsiteY16" fmla="*/ 1116542 h 1948392"/>
                  <a:gd name="connsiteX17" fmla="*/ 3568700 w 5162550"/>
                  <a:gd name="connsiteY17" fmla="*/ 1326092 h 1948392"/>
                  <a:gd name="connsiteX18" fmla="*/ 3752850 w 5162550"/>
                  <a:gd name="connsiteY18" fmla="*/ 1510242 h 1948392"/>
                  <a:gd name="connsiteX19" fmla="*/ 3994150 w 5162550"/>
                  <a:gd name="connsiteY19" fmla="*/ 1688042 h 1948392"/>
                  <a:gd name="connsiteX20" fmla="*/ 4260850 w 5162550"/>
                  <a:gd name="connsiteY20" fmla="*/ 1821392 h 1948392"/>
                  <a:gd name="connsiteX21" fmla="*/ 4616450 w 5162550"/>
                  <a:gd name="connsiteY21" fmla="*/ 1891242 h 1948392"/>
                  <a:gd name="connsiteX22" fmla="*/ 5162550 w 5162550"/>
                  <a:gd name="connsiteY22" fmla="*/ 1948392 h 194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62550" h="1948392">
                    <a:moveTo>
                      <a:pt x="0" y="1922992"/>
                    </a:moveTo>
                    <a:cubicBezTo>
                      <a:pt x="141287" y="1921933"/>
                      <a:pt x="282575" y="1920875"/>
                      <a:pt x="419100" y="1903942"/>
                    </a:cubicBezTo>
                    <a:cubicBezTo>
                      <a:pt x="555625" y="1887009"/>
                      <a:pt x="687917" y="1864784"/>
                      <a:pt x="819150" y="1821392"/>
                    </a:cubicBezTo>
                    <a:cubicBezTo>
                      <a:pt x="950383" y="1778000"/>
                      <a:pt x="1099608" y="1710267"/>
                      <a:pt x="1206500" y="1643592"/>
                    </a:cubicBezTo>
                    <a:cubicBezTo>
                      <a:pt x="1313392" y="1576917"/>
                      <a:pt x="1372658" y="1514475"/>
                      <a:pt x="1460500" y="1421342"/>
                    </a:cubicBezTo>
                    <a:cubicBezTo>
                      <a:pt x="1548342" y="1328209"/>
                      <a:pt x="1656292" y="1193800"/>
                      <a:pt x="1733550" y="1084792"/>
                    </a:cubicBezTo>
                    <a:cubicBezTo>
                      <a:pt x="1810808" y="975784"/>
                      <a:pt x="1865842" y="866775"/>
                      <a:pt x="1924050" y="767292"/>
                    </a:cubicBezTo>
                    <a:cubicBezTo>
                      <a:pt x="1982258" y="667809"/>
                      <a:pt x="2027767" y="578909"/>
                      <a:pt x="2082800" y="487892"/>
                    </a:cubicBezTo>
                    <a:cubicBezTo>
                      <a:pt x="2137833" y="396875"/>
                      <a:pt x="2196042" y="295275"/>
                      <a:pt x="2254250" y="221192"/>
                    </a:cubicBezTo>
                    <a:cubicBezTo>
                      <a:pt x="2312458" y="147109"/>
                      <a:pt x="2386542" y="79375"/>
                      <a:pt x="2432050" y="43392"/>
                    </a:cubicBezTo>
                    <a:cubicBezTo>
                      <a:pt x="2477558" y="7409"/>
                      <a:pt x="2499783" y="10584"/>
                      <a:pt x="2527300" y="5292"/>
                    </a:cubicBezTo>
                    <a:cubicBezTo>
                      <a:pt x="2554817" y="0"/>
                      <a:pt x="2566458" y="1059"/>
                      <a:pt x="2597150" y="11642"/>
                    </a:cubicBezTo>
                    <a:cubicBezTo>
                      <a:pt x="2627842" y="22225"/>
                      <a:pt x="2676525" y="44450"/>
                      <a:pt x="2711450" y="68792"/>
                    </a:cubicBezTo>
                    <a:cubicBezTo>
                      <a:pt x="2746375" y="93134"/>
                      <a:pt x="2778125" y="125942"/>
                      <a:pt x="2806700" y="157692"/>
                    </a:cubicBezTo>
                    <a:cubicBezTo>
                      <a:pt x="2835275" y="189442"/>
                      <a:pt x="2829983" y="179917"/>
                      <a:pt x="2882900" y="259292"/>
                    </a:cubicBezTo>
                    <a:cubicBezTo>
                      <a:pt x="2935817" y="338667"/>
                      <a:pt x="3037417" y="491067"/>
                      <a:pt x="3124200" y="633942"/>
                    </a:cubicBezTo>
                    <a:cubicBezTo>
                      <a:pt x="3210983" y="776817"/>
                      <a:pt x="3329517" y="1001184"/>
                      <a:pt x="3403600" y="1116542"/>
                    </a:cubicBezTo>
                    <a:cubicBezTo>
                      <a:pt x="3477683" y="1231900"/>
                      <a:pt x="3510492" y="1260475"/>
                      <a:pt x="3568700" y="1326092"/>
                    </a:cubicBezTo>
                    <a:cubicBezTo>
                      <a:pt x="3626908" y="1391709"/>
                      <a:pt x="3681942" y="1449917"/>
                      <a:pt x="3752850" y="1510242"/>
                    </a:cubicBezTo>
                    <a:cubicBezTo>
                      <a:pt x="3823758" y="1570567"/>
                      <a:pt x="3909483" y="1636184"/>
                      <a:pt x="3994150" y="1688042"/>
                    </a:cubicBezTo>
                    <a:cubicBezTo>
                      <a:pt x="4078817" y="1739900"/>
                      <a:pt x="4157133" y="1787525"/>
                      <a:pt x="4260850" y="1821392"/>
                    </a:cubicBezTo>
                    <a:cubicBezTo>
                      <a:pt x="4364567" y="1855259"/>
                      <a:pt x="4466167" y="1870075"/>
                      <a:pt x="4616450" y="1891242"/>
                    </a:cubicBezTo>
                    <a:cubicBezTo>
                      <a:pt x="4766733" y="1912409"/>
                      <a:pt x="5162550" y="1948392"/>
                      <a:pt x="5162550" y="1948392"/>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3200"/>
              </a:p>
            </p:txBody>
          </p:sp>
          <p:sp>
            <p:nvSpPr>
              <p:cNvPr id="20" name="Freeform 19"/>
              <p:cNvSpPr/>
              <p:nvPr/>
            </p:nvSpPr>
            <p:spPr bwMode="auto">
              <a:xfrm>
                <a:off x="1527764" y="2858546"/>
                <a:ext cx="2185563" cy="886678"/>
              </a:xfrm>
              <a:custGeom>
                <a:avLst/>
                <a:gdLst>
                  <a:gd name="connsiteX0" fmla="*/ 0 w 5162550"/>
                  <a:gd name="connsiteY0" fmla="*/ 1922992 h 1948392"/>
                  <a:gd name="connsiteX1" fmla="*/ 419100 w 5162550"/>
                  <a:gd name="connsiteY1" fmla="*/ 1903942 h 1948392"/>
                  <a:gd name="connsiteX2" fmla="*/ 819150 w 5162550"/>
                  <a:gd name="connsiteY2" fmla="*/ 1821392 h 1948392"/>
                  <a:gd name="connsiteX3" fmla="*/ 1206500 w 5162550"/>
                  <a:gd name="connsiteY3" fmla="*/ 1643592 h 1948392"/>
                  <a:gd name="connsiteX4" fmla="*/ 1460500 w 5162550"/>
                  <a:gd name="connsiteY4" fmla="*/ 1421342 h 1948392"/>
                  <a:gd name="connsiteX5" fmla="*/ 1733550 w 5162550"/>
                  <a:gd name="connsiteY5" fmla="*/ 1084792 h 1948392"/>
                  <a:gd name="connsiteX6" fmla="*/ 1924050 w 5162550"/>
                  <a:gd name="connsiteY6" fmla="*/ 767292 h 1948392"/>
                  <a:gd name="connsiteX7" fmla="*/ 2082800 w 5162550"/>
                  <a:gd name="connsiteY7" fmla="*/ 487892 h 1948392"/>
                  <a:gd name="connsiteX8" fmla="*/ 2254250 w 5162550"/>
                  <a:gd name="connsiteY8" fmla="*/ 221192 h 1948392"/>
                  <a:gd name="connsiteX9" fmla="*/ 2432050 w 5162550"/>
                  <a:gd name="connsiteY9" fmla="*/ 43392 h 1948392"/>
                  <a:gd name="connsiteX10" fmla="*/ 2527300 w 5162550"/>
                  <a:gd name="connsiteY10" fmla="*/ 5292 h 1948392"/>
                  <a:gd name="connsiteX11" fmla="*/ 2597150 w 5162550"/>
                  <a:gd name="connsiteY11" fmla="*/ 11642 h 1948392"/>
                  <a:gd name="connsiteX12" fmla="*/ 2711450 w 5162550"/>
                  <a:gd name="connsiteY12" fmla="*/ 68792 h 1948392"/>
                  <a:gd name="connsiteX13" fmla="*/ 2806700 w 5162550"/>
                  <a:gd name="connsiteY13" fmla="*/ 157692 h 1948392"/>
                  <a:gd name="connsiteX14" fmla="*/ 2882900 w 5162550"/>
                  <a:gd name="connsiteY14" fmla="*/ 259292 h 1948392"/>
                  <a:gd name="connsiteX15" fmla="*/ 3124200 w 5162550"/>
                  <a:gd name="connsiteY15" fmla="*/ 633942 h 1948392"/>
                  <a:gd name="connsiteX16" fmla="*/ 3403600 w 5162550"/>
                  <a:gd name="connsiteY16" fmla="*/ 1116542 h 1948392"/>
                  <a:gd name="connsiteX17" fmla="*/ 3568700 w 5162550"/>
                  <a:gd name="connsiteY17" fmla="*/ 1326092 h 1948392"/>
                  <a:gd name="connsiteX18" fmla="*/ 3752850 w 5162550"/>
                  <a:gd name="connsiteY18" fmla="*/ 1510242 h 1948392"/>
                  <a:gd name="connsiteX19" fmla="*/ 3994150 w 5162550"/>
                  <a:gd name="connsiteY19" fmla="*/ 1688042 h 1948392"/>
                  <a:gd name="connsiteX20" fmla="*/ 4260850 w 5162550"/>
                  <a:gd name="connsiteY20" fmla="*/ 1821392 h 1948392"/>
                  <a:gd name="connsiteX21" fmla="*/ 4616450 w 5162550"/>
                  <a:gd name="connsiteY21" fmla="*/ 1891242 h 1948392"/>
                  <a:gd name="connsiteX22" fmla="*/ 5162550 w 5162550"/>
                  <a:gd name="connsiteY22" fmla="*/ 1948392 h 194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62550" h="1948392">
                    <a:moveTo>
                      <a:pt x="0" y="1922992"/>
                    </a:moveTo>
                    <a:cubicBezTo>
                      <a:pt x="141287" y="1921933"/>
                      <a:pt x="282575" y="1920875"/>
                      <a:pt x="419100" y="1903942"/>
                    </a:cubicBezTo>
                    <a:cubicBezTo>
                      <a:pt x="555625" y="1887009"/>
                      <a:pt x="687917" y="1864784"/>
                      <a:pt x="819150" y="1821392"/>
                    </a:cubicBezTo>
                    <a:cubicBezTo>
                      <a:pt x="950383" y="1778000"/>
                      <a:pt x="1099608" y="1710267"/>
                      <a:pt x="1206500" y="1643592"/>
                    </a:cubicBezTo>
                    <a:cubicBezTo>
                      <a:pt x="1313392" y="1576917"/>
                      <a:pt x="1372658" y="1514475"/>
                      <a:pt x="1460500" y="1421342"/>
                    </a:cubicBezTo>
                    <a:cubicBezTo>
                      <a:pt x="1548342" y="1328209"/>
                      <a:pt x="1656292" y="1193800"/>
                      <a:pt x="1733550" y="1084792"/>
                    </a:cubicBezTo>
                    <a:cubicBezTo>
                      <a:pt x="1810808" y="975784"/>
                      <a:pt x="1865842" y="866775"/>
                      <a:pt x="1924050" y="767292"/>
                    </a:cubicBezTo>
                    <a:cubicBezTo>
                      <a:pt x="1982258" y="667809"/>
                      <a:pt x="2027767" y="578909"/>
                      <a:pt x="2082800" y="487892"/>
                    </a:cubicBezTo>
                    <a:cubicBezTo>
                      <a:pt x="2137833" y="396875"/>
                      <a:pt x="2196042" y="295275"/>
                      <a:pt x="2254250" y="221192"/>
                    </a:cubicBezTo>
                    <a:cubicBezTo>
                      <a:pt x="2312458" y="147109"/>
                      <a:pt x="2386542" y="79375"/>
                      <a:pt x="2432050" y="43392"/>
                    </a:cubicBezTo>
                    <a:cubicBezTo>
                      <a:pt x="2477558" y="7409"/>
                      <a:pt x="2499783" y="10584"/>
                      <a:pt x="2527300" y="5292"/>
                    </a:cubicBezTo>
                    <a:cubicBezTo>
                      <a:pt x="2554817" y="0"/>
                      <a:pt x="2566458" y="1059"/>
                      <a:pt x="2597150" y="11642"/>
                    </a:cubicBezTo>
                    <a:cubicBezTo>
                      <a:pt x="2627842" y="22225"/>
                      <a:pt x="2676525" y="44450"/>
                      <a:pt x="2711450" y="68792"/>
                    </a:cubicBezTo>
                    <a:cubicBezTo>
                      <a:pt x="2746375" y="93134"/>
                      <a:pt x="2778125" y="125942"/>
                      <a:pt x="2806700" y="157692"/>
                    </a:cubicBezTo>
                    <a:cubicBezTo>
                      <a:pt x="2835275" y="189442"/>
                      <a:pt x="2829983" y="179917"/>
                      <a:pt x="2882900" y="259292"/>
                    </a:cubicBezTo>
                    <a:cubicBezTo>
                      <a:pt x="2935817" y="338667"/>
                      <a:pt x="3037417" y="491067"/>
                      <a:pt x="3124200" y="633942"/>
                    </a:cubicBezTo>
                    <a:cubicBezTo>
                      <a:pt x="3210983" y="776817"/>
                      <a:pt x="3329517" y="1001184"/>
                      <a:pt x="3403600" y="1116542"/>
                    </a:cubicBezTo>
                    <a:cubicBezTo>
                      <a:pt x="3477683" y="1231900"/>
                      <a:pt x="3510492" y="1260475"/>
                      <a:pt x="3568700" y="1326092"/>
                    </a:cubicBezTo>
                    <a:cubicBezTo>
                      <a:pt x="3626908" y="1391709"/>
                      <a:pt x="3681942" y="1449917"/>
                      <a:pt x="3752850" y="1510242"/>
                    </a:cubicBezTo>
                    <a:cubicBezTo>
                      <a:pt x="3823758" y="1570567"/>
                      <a:pt x="3909483" y="1636184"/>
                      <a:pt x="3994150" y="1688042"/>
                    </a:cubicBezTo>
                    <a:cubicBezTo>
                      <a:pt x="4078817" y="1739900"/>
                      <a:pt x="4157133" y="1787525"/>
                      <a:pt x="4260850" y="1821392"/>
                    </a:cubicBezTo>
                    <a:cubicBezTo>
                      <a:pt x="4364567" y="1855259"/>
                      <a:pt x="4466167" y="1870075"/>
                      <a:pt x="4616450" y="1891242"/>
                    </a:cubicBezTo>
                    <a:cubicBezTo>
                      <a:pt x="4766733" y="1912409"/>
                      <a:pt x="5162550" y="1948392"/>
                      <a:pt x="5162550" y="1948392"/>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3200"/>
              </a:p>
            </p:txBody>
          </p:sp>
        </p:grpSp>
        <p:grpSp>
          <p:nvGrpSpPr>
            <p:cNvPr id="10" name="Group 9"/>
            <p:cNvGrpSpPr/>
            <p:nvPr/>
          </p:nvGrpSpPr>
          <p:grpSpPr>
            <a:xfrm>
              <a:off x="705730" y="1382815"/>
              <a:ext cx="3370735" cy="1882563"/>
              <a:chOff x="705730" y="1382815"/>
              <a:chExt cx="3370735" cy="1882563"/>
            </a:xfrm>
          </p:grpSpPr>
          <p:sp>
            <p:nvSpPr>
              <p:cNvPr id="48149" name="TextBox 25"/>
              <p:cNvSpPr txBox="1">
                <a:spLocks noChangeArrowheads="1"/>
              </p:cNvSpPr>
              <p:nvPr/>
            </p:nvSpPr>
            <p:spPr bwMode="auto">
              <a:xfrm rot="16200000">
                <a:off x="151376" y="2126249"/>
                <a:ext cx="169348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latin typeface="Calibri" charset="0"/>
                  </a:rPr>
                  <a:t>decision</a:t>
                </a:r>
              </a:p>
            </p:txBody>
          </p:sp>
          <p:sp>
            <p:nvSpPr>
              <p:cNvPr id="15" name="Freeform 14"/>
              <p:cNvSpPr/>
              <p:nvPr/>
            </p:nvSpPr>
            <p:spPr bwMode="auto">
              <a:xfrm>
                <a:off x="2210882" y="2035845"/>
                <a:ext cx="1676045" cy="1051126"/>
              </a:xfrm>
              <a:custGeom>
                <a:avLst/>
                <a:gdLst>
                  <a:gd name="connsiteX0" fmla="*/ 0 w 2550070"/>
                  <a:gd name="connsiteY0" fmla="*/ 5001 h 2275166"/>
                  <a:gd name="connsiteX1" fmla="*/ 310009 w 2550070"/>
                  <a:gd name="connsiteY1" fmla="*/ 25002 h 2275166"/>
                  <a:gd name="connsiteX2" fmla="*/ 590016 w 2550070"/>
                  <a:gd name="connsiteY2" fmla="*/ 155011 h 2275166"/>
                  <a:gd name="connsiteX3" fmla="*/ 820023 w 2550070"/>
                  <a:gd name="connsiteY3" fmla="*/ 465034 h 2275166"/>
                  <a:gd name="connsiteX4" fmla="*/ 990027 w 2550070"/>
                  <a:gd name="connsiteY4" fmla="*/ 895065 h 2275166"/>
                  <a:gd name="connsiteX5" fmla="*/ 1120031 w 2550070"/>
                  <a:gd name="connsiteY5" fmla="*/ 1295095 h 2275166"/>
                  <a:gd name="connsiteX6" fmla="*/ 1250034 w 2550070"/>
                  <a:gd name="connsiteY6" fmla="*/ 1695124 h 2275166"/>
                  <a:gd name="connsiteX7" fmla="*/ 1430039 w 2550070"/>
                  <a:gd name="connsiteY7" fmla="*/ 2005146 h 2275166"/>
                  <a:gd name="connsiteX8" fmla="*/ 1730047 w 2550070"/>
                  <a:gd name="connsiteY8" fmla="*/ 2175159 h 2275166"/>
                  <a:gd name="connsiteX9" fmla="*/ 2090057 w 2550070"/>
                  <a:gd name="connsiteY9" fmla="*/ 2245164 h 2275166"/>
                  <a:gd name="connsiteX10" fmla="*/ 2420066 w 2550070"/>
                  <a:gd name="connsiteY10" fmla="*/ 2265165 h 2275166"/>
                  <a:gd name="connsiteX11" fmla="*/ 2550070 w 2550070"/>
                  <a:gd name="connsiteY11" fmla="*/ 2275166 h 227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0070" h="2275166">
                    <a:moveTo>
                      <a:pt x="0" y="5001"/>
                    </a:moveTo>
                    <a:cubicBezTo>
                      <a:pt x="105836" y="2500"/>
                      <a:pt x="211673" y="0"/>
                      <a:pt x="310009" y="25002"/>
                    </a:cubicBezTo>
                    <a:cubicBezTo>
                      <a:pt x="408345" y="50004"/>
                      <a:pt x="505014" y="81672"/>
                      <a:pt x="590016" y="155011"/>
                    </a:cubicBezTo>
                    <a:cubicBezTo>
                      <a:pt x="675018" y="228350"/>
                      <a:pt x="753355" y="341692"/>
                      <a:pt x="820023" y="465034"/>
                    </a:cubicBezTo>
                    <a:cubicBezTo>
                      <a:pt x="886691" y="588376"/>
                      <a:pt x="940026" y="756721"/>
                      <a:pt x="990027" y="895065"/>
                    </a:cubicBezTo>
                    <a:cubicBezTo>
                      <a:pt x="1040028" y="1033409"/>
                      <a:pt x="1120031" y="1295095"/>
                      <a:pt x="1120031" y="1295095"/>
                    </a:cubicBezTo>
                    <a:cubicBezTo>
                      <a:pt x="1163365" y="1428438"/>
                      <a:pt x="1198366" y="1576782"/>
                      <a:pt x="1250034" y="1695124"/>
                    </a:cubicBezTo>
                    <a:cubicBezTo>
                      <a:pt x="1301702" y="1813466"/>
                      <a:pt x="1350037" y="1925140"/>
                      <a:pt x="1430039" y="2005146"/>
                    </a:cubicBezTo>
                    <a:cubicBezTo>
                      <a:pt x="1510041" y="2085152"/>
                      <a:pt x="1620044" y="2135156"/>
                      <a:pt x="1730047" y="2175159"/>
                    </a:cubicBezTo>
                    <a:cubicBezTo>
                      <a:pt x="1840050" y="2215162"/>
                      <a:pt x="1975054" y="2230163"/>
                      <a:pt x="2090057" y="2245164"/>
                    </a:cubicBezTo>
                    <a:cubicBezTo>
                      <a:pt x="2205060" y="2260165"/>
                      <a:pt x="2343397" y="2260165"/>
                      <a:pt x="2420066" y="2265165"/>
                    </a:cubicBezTo>
                    <a:cubicBezTo>
                      <a:pt x="2496735" y="2270165"/>
                      <a:pt x="2550070" y="2275166"/>
                      <a:pt x="2550070" y="227516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3200" dirty="0"/>
              </a:p>
            </p:txBody>
          </p:sp>
          <p:sp>
            <p:nvSpPr>
              <p:cNvPr id="16" name="Freeform 15"/>
              <p:cNvSpPr/>
              <p:nvPr/>
            </p:nvSpPr>
            <p:spPr bwMode="auto">
              <a:xfrm flipH="1">
                <a:off x="1941278" y="2029180"/>
                <a:ext cx="1676045" cy="1051125"/>
              </a:xfrm>
              <a:custGeom>
                <a:avLst/>
                <a:gdLst>
                  <a:gd name="connsiteX0" fmla="*/ 0 w 2550070"/>
                  <a:gd name="connsiteY0" fmla="*/ 5001 h 2275166"/>
                  <a:gd name="connsiteX1" fmla="*/ 310009 w 2550070"/>
                  <a:gd name="connsiteY1" fmla="*/ 25002 h 2275166"/>
                  <a:gd name="connsiteX2" fmla="*/ 590016 w 2550070"/>
                  <a:gd name="connsiteY2" fmla="*/ 155011 h 2275166"/>
                  <a:gd name="connsiteX3" fmla="*/ 820023 w 2550070"/>
                  <a:gd name="connsiteY3" fmla="*/ 465034 h 2275166"/>
                  <a:gd name="connsiteX4" fmla="*/ 990027 w 2550070"/>
                  <a:gd name="connsiteY4" fmla="*/ 895065 h 2275166"/>
                  <a:gd name="connsiteX5" fmla="*/ 1120031 w 2550070"/>
                  <a:gd name="connsiteY5" fmla="*/ 1295095 h 2275166"/>
                  <a:gd name="connsiteX6" fmla="*/ 1250034 w 2550070"/>
                  <a:gd name="connsiteY6" fmla="*/ 1695124 h 2275166"/>
                  <a:gd name="connsiteX7" fmla="*/ 1430039 w 2550070"/>
                  <a:gd name="connsiteY7" fmla="*/ 2005146 h 2275166"/>
                  <a:gd name="connsiteX8" fmla="*/ 1730047 w 2550070"/>
                  <a:gd name="connsiteY8" fmla="*/ 2175159 h 2275166"/>
                  <a:gd name="connsiteX9" fmla="*/ 2090057 w 2550070"/>
                  <a:gd name="connsiteY9" fmla="*/ 2245164 h 2275166"/>
                  <a:gd name="connsiteX10" fmla="*/ 2420066 w 2550070"/>
                  <a:gd name="connsiteY10" fmla="*/ 2265165 h 2275166"/>
                  <a:gd name="connsiteX11" fmla="*/ 2550070 w 2550070"/>
                  <a:gd name="connsiteY11" fmla="*/ 2275166 h 227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0070" h="2275166">
                    <a:moveTo>
                      <a:pt x="0" y="5001"/>
                    </a:moveTo>
                    <a:cubicBezTo>
                      <a:pt x="105836" y="2500"/>
                      <a:pt x="211673" y="0"/>
                      <a:pt x="310009" y="25002"/>
                    </a:cubicBezTo>
                    <a:cubicBezTo>
                      <a:pt x="408345" y="50004"/>
                      <a:pt x="505014" y="81672"/>
                      <a:pt x="590016" y="155011"/>
                    </a:cubicBezTo>
                    <a:cubicBezTo>
                      <a:pt x="675018" y="228350"/>
                      <a:pt x="753355" y="341692"/>
                      <a:pt x="820023" y="465034"/>
                    </a:cubicBezTo>
                    <a:cubicBezTo>
                      <a:pt x="886691" y="588376"/>
                      <a:pt x="940026" y="756721"/>
                      <a:pt x="990027" y="895065"/>
                    </a:cubicBezTo>
                    <a:cubicBezTo>
                      <a:pt x="1040028" y="1033409"/>
                      <a:pt x="1120031" y="1295095"/>
                      <a:pt x="1120031" y="1295095"/>
                    </a:cubicBezTo>
                    <a:cubicBezTo>
                      <a:pt x="1163365" y="1428438"/>
                      <a:pt x="1198366" y="1576782"/>
                      <a:pt x="1250034" y="1695124"/>
                    </a:cubicBezTo>
                    <a:cubicBezTo>
                      <a:pt x="1301702" y="1813466"/>
                      <a:pt x="1350037" y="1925140"/>
                      <a:pt x="1430039" y="2005146"/>
                    </a:cubicBezTo>
                    <a:cubicBezTo>
                      <a:pt x="1510041" y="2085152"/>
                      <a:pt x="1620044" y="2135156"/>
                      <a:pt x="1730047" y="2175159"/>
                    </a:cubicBezTo>
                    <a:cubicBezTo>
                      <a:pt x="1840050" y="2215162"/>
                      <a:pt x="1975054" y="2230163"/>
                      <a:pt x="2090057" y="2245164"/>
                    </a:cubicBezTo>
                    <a:cubicBezTo>
                      <a:pt x="2205060" y="2260165"/>
                      <a:pt x="2343397" y="2260165"/>
                      <a:pt x="2420066" y="2265165"/>
                    </a:cubicBezTo>
                    <a:cubicBezTo>
                      <a:pt x="2496735" y="2270165"/>
                      <a:pt x="2550070" y="2275166"/>
                      <a:pt x="2550070" y="2275166"/>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3200"/>
              </a:p>
            </p:txBody>
          </p:sp>
          <p:sp>
            <p:nvSpPr>
              <p:cNvPr id="48147" name="TextBox 40"/>
              <p:cNvSpPr txBox="1">
                <a:spLocks noChangeArrowheads="1"/>
              </p:cNvSpPr>
              <p:nvPr/>
            </p:nvSpPr>
            <p:spPr bwMode="auto">
              <a:xfrm>
                <a:off x="1883645" y="1396153"/>
                <a:ext cx="823262" cy="39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FF0000"/>
                    </a:solidFill>
                  </a:rPr>
                  <a:t>yes</a:t>
                </a:r>
              </a:p>
            </p:txBody>
          </p:sp>
          <p:sp>
            <p:nvSpPr>
              <p:cNvPr id="48148" name="TextBox 42"/>
              <p:cNvSpPr txBox="1">
                <a:spLocks noChangeArrowheads="1"/>
              </p:cNvSpPr>
              <p:nvPr/>
            </p:nvSpPr>
            <p:spPr bwMode="auto">
              <a:xfrm>
                <a:off x="3435344" y="1382815"/>
                <a:ext cx="641121" cy="39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0000FF"/>
                    </a:solidFill>
                  </a:rPr>
                  <a:t>no</a:t>
                </a:r>
              </a:p>
            </p:txBody>
          </p:sp>
        </p:grpSp>
      </p:grpSp>
      <p:grpSp>
        <p:nvGrpSpPr>
          <p:cNvPr id="12" name="Group 11"/>
          <p:cNvGrpSpPr/>
          <p:nvPr/>
        </p:nvGrpSpPr>
        <p:grpSpPr>
          <a:xfrm>
            <a:off x="1845335" y="5077150"/>
            <a:ext cx="1667444" cy="1079383"/>
            <a:chOff x="2285593" y="5398877"/>
            <a:chExt cx="1667444" cy="1079383"/>
          </a:xfrm>
        </p:grpSpPr>
        <p:sp>
          <p:nvSpPr>
            <p:cNvPr id="38" name="Freeform 37"/>
            <p:cNvSpPr/>
            <p:nvPr/>
          </p:nvSpPr>
          <p:spPr bwMode="auto">
            <a:xfrm>
              <a:off x="2302387" y="5398877"/>
              <a:ext cx="1228542" cy="429833"/>
            </a:xfrm>
            <a:custGeom>
              <a:avLst/>
              <a:gdLst>
                <a:gd name="connsiteX0" fmla="*/ 0 w 5162550"/>
                <a:gd name="connsiteY0" fmla="*/ 1922992 h 1948392"/>
                <a:gd name="connsiteX1" fmla="*/ 419100 w 5162550"/>
                <a:gd name="connsiteY1" fmla="*/ 1903942 h 1948392"/>
                <a:gd name="connsiteX2" fmla="*/ 819150 w 5162550"/>
                <a:gd name="connsiteY2" fmla="*/ 1821392 h 1948392"/>
                <a:gd name="connsiteX3" fmla="*/ 1206500 w 5162550"/>
                <a:gd name="connsiteY3" fmla="*/ 1643592 h 1948392"/>
                <a:gd name="connsiteX4" fmla="*/ 1460500 w 5162550"/>
                <a:gd name="connsiteY4" fmla="*/ 1421342 h 1948392"/>
                <a:gd name="connsiteX5" fmla="*/ 1733550 w 5162550"/>
                <a:gd name="connsiteY5" fmla="*/ 1084792 h 1948392"/>
                <a:gd name="connsiteX6" fmla="*/ 1924050 w 5162550"/>
                <a:gd name="connsiteY6" fmla="*/ 767292 h 1948392"/>
                <a:gd name="connsiteX7" fmla="*/ 2082800 w 5162550"/>
                <a:gd name="connsiteY7" fmla="*/ 487892 h 1948392"/>
                <a:gd name="connsiteX8" fmla="*/ 2254250 w 5162550"/>
                <a:gd name="connsiteY8" fmla="*/ 221192 h 1948392"/>
                <a:gd name="connsiteX9" fmla="*/ 2432050 w 5162550"/>
                <a:gd name="connsiteY9" fmla="*/ 43392 h 1948392"/>
                <a:gd name="connsiteX10" fmla="*/ 2527300 w 5162550"/>
                <a:gd name="connsiteY10" fmla="*/ 5292 h 1948392"/>
                <a:gd name="connsiteX11" fmla="*/ 2597150 w 5162550"/>
                <a:gd name="connsiteY11" fmla="*/ 11642 h 1948392"/>
                <a:gd name="connsiteX12" fmla="*/ 2711450 w 5162550"/>
                <a:gd name="connsiteY12" fmla="*/ 68792 h 1948392"/>
                <a:gd name="connsiteX13" fmla="*/ 2806700 w 5162550"/>
                <a:gd name="connsiteY13" fmla="*/ 157692 h 1948392"/>
                <a:gd name="connsiteX14" fmla="*/ 2882900 w 5162550"/>
                <a:gd name="connsiteY14" fmla="*/ 259292 h 1948392"/>
                <a:gd name="connsiteX15" fmla="*/ 3124200 w 5162550"/>
                <a:gd name="connsiteY15" fmla="*/ 633942 h 1948392"/>
                <a:gd name="connsiteX16" fmla="*/ 3403600 w 5162550"/>
                <a:gd name="connsiteY16" fmla="*/ 1116542 h 1948392"/>
                <a:gd name="connsiteX17" fmla="*/ 3568700 w 5162550"/>
                <a:gd name="connsiteY17" fmla="*/ 1326092 h 1948392"/>
                <a:gd name="connsiteX18" fmla="*/ 3752850 w 5162550"/>
                <a:gd name="connsiteY18" fmla="*/ 1510242 h 1948392"/>
                <a:gd name="connsiteX19" fmla="*/ 3994150 w 5162550"/>
                <a:gd name="connsiteY19" fmla="*/ 1688042 h 1948392"/>
                <a:gd name="connsiteX20" fmla="*/ 4260850 w 5162550"/>
                <a:gd name="connsiteY20" fmla="*/ 1821392 h 1948392"/>
                <a:gd name="connsiteX21" fmla="*/ 4616450 w 5162550"/>
                <a:gd name="connsiteY21" fmla="*/ 1891242 h 1948392"/>
                <a:gd name="connsiteX22" fmla="*/ 5162550 w 5162550"/>
                <a:gd name="connsiteY22" fmla="*/ 1948392 h 194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62550" h="1948392">
                  <a:moveTo>
                    <a:pt x="0" y="1922992"/>
                  </a:moveTo>
                  <a:cubicBezTo>
                    <a:pt x="141287" y="1921933"/>
                    <a:pt x="282575" y="1920875"/>
                    <a:pt x="419100" y="1903942"/>
                  </a:cubicBezTo>
                  <a:cubicBezTo>
                    <a:pt x="555625" y="1887009"/>
                    <a:pt x="687917" y="1864784"/>
                    <a:pt x="819150" y="1821392"/>
                  </a:cubicBezTo>
                  <a:cubicBezTo>
                    <a:pt x="950383" y="1778000"/>
                    <a:pt x="1099608" y="1710267"/>
                    <a:pt x="1206500" y="1643592"/>
                  </a:cubicBezTo>
                  <a:cubicBezTo>
                    <a:pt x="1313392" y="1576917"/>
                    <a:pt x="1372658" y="1514475"/>
                    <a:pt x="1460500" y="1421342"/>
                  </a:cubicBezTo>
                  <a:cubicBezTo>
                    <a:pt x="1548342" y="1328209"/>
                    <a:pt x="1656292" y="1193800"/>
                    <a:pt x="1733550" y="1084792"/>
                  </a:cubicBezTo>
                  <a:cubicBezTo>
                    <a:pt x="1810808" y="975784"/>
                    <a:pt x="1865842" y="866775"/>
                    <a:pt x="1924050" y="767292"/>
                  </a:cubicBezTo>
                  <a:cubicBezTo>
                    <a:pt x="1982258" y="667809"/>
                    <a:pt x="2027767" y="578909"/>
                    <a:pt x="2082800" y="487892"/>
                  </a:cubicBezTo>
                  <a:cubicBezTo>
                    <a:pt x="2137833" y="396875"/>
                    <a:pt x="2196042" y="295275"/>
                    <a:pt x="2254250" y="221192"/>
                  </a:cubicBezTo>
                  <a:cubicBezTo>
                    <a:pt x="2312458" y="147109"/>
                    <a:pt x="2386542" y="79375"/>
                    <a:pt x="2432050" y="43392"/>
                  </a:cubicBezTo>
                  <a:cubicBezTo>
                    <a:pt x="2477558" y="7409"/>
                    <a:pt x="2499783" y="10584"/>
                    <a:pt x="2527300" y="5292"/>
                  </a:cubicBezTo>
                  <a:cubicBezTo>
                    <a:pt x="2554817" y="0"/>
                    <a:pt x="2566458" y="1059"/>
                    <a:pt x="2597150" y="11642"/>
                  </a:cubicBezTo>
                  <a:cubicBezTo>
                    <a:pt x="2627842" y="22225"/>
                    <a:pt x="2676525" y="44450"/>
                    <a:pt x="2711450" y="68792"/>
                  </a:cubicBezTo>
                  <a:cubicBezTo>
                    <a:pt x="2746375" y="93134"/>
                    <a:pt x="2778125" y="125942"/>
                    <a:pt x="2806700" y="157692"/>
                  </a:cubicBezTo>
                  <a:cubicBezTo>
                    <a:pt x="2835275" y="189442"/>
                    <a:pt x="2829983" y="179917"/>
                    <a:pt x="2882900" y="259292"/>
                  </a:cubicBezTo>
                  <a:cubicBezTo>
                    <a:pt x="2935817" y="338667"/>
                    <a:pt x="3037417" y="491067"/>
                    <a:pt x="3124200" y="633942"/>
                  </a:cubicBezTo>
                  <a:cubicBezTo>
                    <a:pt x="3210983" y="776817"/>
                    <a:pt x="3329517" y="1001184"/>
                    <a:pt x="3403600" y="1116542"/>
                  </a:cubicBezTo>
                  <a:cubicBezTo>
                    <a:pt x="3477683" y="1231900"/>
                    <a:pt x="3510492" y="1260475"/>
                    <a:pt x="3568700" y="1326092"/>
                  </a:cubicBezTo>
                  <a:cubicBezTo>
                    <a:pt x="3626908" y="1391709"/>
                    <a:pt x="3681942" y="1449917"/>
                    <a:pt x="3752850" y="1510242"/>
                  </a:cubicBezTo>
                  <a:cubicBezTo>
                    <a:pt x="3823758" y="1570567"/>
                    <a:pt x="3909483" y="1636184"/>
                    <a:pt x="3994150" y="1688042"/>
                  </a:cubicBezTo>
                  <a:cubicBezTo>
                    <a:pt x="4078817" y="1739900"/>
                    <a:pt x="4157133" y="1787525"/>
                    <a:pt x="4260850" y="1821392"/>
                  </a:cubicBezTo>
                  <a:cubicBezTo>
                    <a:pt x="4364567" y="1855259"/>
                    <a:pt x="4466167" y="1870075"/>
                    <a:pt x="4616450" y="1891242"/>
                  </a:cubicBezTo>
                  <a:cubicBezTo>
                    <a:pt x="4766733" y="1912409"/>
                    <a:pt x="5162550" y="1948392"/>
                    <a:pt x="5162550" y="1948392"/>
                  </a:cubicBezTo>
                </a:path>
              </a:pathLst>
            </a:custGeom>
            <a:ln w="79375">
              <a:solidFill>
                <a:srgbClr val="3CFF34"/>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3200"/>
            </a:p>
          </p:txBody>
        </p:sp>
        <p:sp>
          <p:nvSpPr>
            <p:cNvPr id="48138" name="TextBox 45"/>
            <p:cNvSpPr txBox="1">
              <a:spLocks noChangeArrowheads="1"/>
            </p:cNvSpPr>
            <p:nvPr/>
          </p:nvSpPr>
          <p:spPr bwMode="auto">
            <a:xfrm>
              <a:off x="2285593" y="6084089"/>
              <a:ext cx="1667444" cy="39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3CFF34"/>
                  </a:solidFill>
                </a:rPr>
                <a:t>not sure</a:t>
              </a:r>
            </a:p>
          </p:txBody>
        </p:sp>
      </p:grpSp>
      <p:grpSp>
        <p:nvGrpSpPr>
          <p:cNvPr id="8" name="Group 7"/>
          <p:cNvGrpSpPr/>
          <p:nvPr/>
        </p:nvGrpSpPr>
        <p:grpSpPr>
          <a:xfrm>
            <a:off x="1685334" y="3927766"/>
            <a:ext cx="1562100" cy="921823"/>
            <a:chOff x="2125133" y="3310466"/>
            <a:chExt cx="1562100" cy="921823"/>
          </a:xfrm>
        </p:grpSpPr>
        <p:sp>
          <p:nvSpPr>
            <p:cNvPr id="6" name="TextBox 5"/>
            <p:cNvSpPr txBox="1"/>
            <p:nvPr/>
          </p:nvSpPr>
          <p:spPr>
            <a:xfrm>
              <a:off x="2544233" y="3770624"/>
              <a:ext cx="822010" cy="461665"/>
            </a:xfrm>
            <a:prstGeom prst="rect">
              <a:avLst/>
            </a:prstGeom>
            <a:noFill/>
          </p:spPr>
          <p:txBody>
            <a:bodyPr wrap="none" rtlCol="0">
              <a:spAutoFit/>
            </a:bodyPr>
            <a:lstStyle/>
            <a:p>
              <a:r>
                <a:rPr lang="en-US" sz="2400" dirty="0" smtClean="0"/>
                <a:t>error</a:t>
              </a:r>
              <a:endParaRPr lang="en-US" sz="2400" dirty="0"/>
            </a:p>
          </p:txBody>
        </p:sp>
        <p:sp>
          <p:nvSpPr>
            <p:cNvPr id="7" name="Freeform 6"/>
            <p:cNvSpPr/>
            <p:nvPr/>
          </p:nvSpPr>
          <p:spPr>
            <a:xfrm>
              <a:off x="2125133" y="3310466"/>
              <a:ext cx="1562100" cy="443224"/>
            </a:xfrm>
            <a:custGeom>
              <a:avLst/>
              <a:gdLst>
                <a:gd name="connsiteX0" fmla="*/ 76200 w 1562100"/>
                <a:gd name="connsiteY0" fmla="*/ 427567 h 440267"/>
                <a:gd name="connsiteX1" fmla="*/ 364067 w 1562100"/>
                <a:gd name="connsiteY1" fmla="*/ 410633 h 440267"/>
                <a:gd name="connsiteX2" fmla="*/ 563034 w 1562100"/>
                <a:gd name="connsiteY2" fmla="*/ 321733 h 440267"/>
                <a:gd name="connsiteX3" fmla="*/ 668867 w 1562100"/>
                <a:gd name="connsiteY3" fmla="*/ 215900 h 440267"/>
                <a:gd name="connsiteX4" fmla="*/ 732367 w 1562100"/>
                <a:gd name="connsiteY4" fmla="*/ 122767 h 440267"/>
                <a:gd name="connsiteX5" fmla="*/ 812800 w 1562100"/>
                <a:gd name="connsiteY5" fmla="*/ 0 h 440267"/>
                <a:gd name="connsiteX6" fmla="*/ 948267 w 1562100"/>
                <a:gd name="connsiteY6" fmla="*/ 211667 h 440267"/>
                <a:gd name="connsiteX7" fmla="*/ 1049867 w 1562100"/>
                <a:gd name="connsiteY7" fmla="*/ 304800 h 440267"/>
                <a:gd name="connsiteX8" fmla="*/ 1159934 w 1562100"/>
                <a:gd name="connsiteY8" fmla="*/ 381000 h 440267"/>
                <a:gd name="connsiteX9" fmla="*/ 1354667 w 1562100"/>
                <a:gd name="connsiteY9" fmla="*/ 427567 h 440267"/>
                <a:gd name="connsiteX10" fmla="*/ 1473200 w 1562100"/>
                <a:gd name="connsiteY10" fmla="*/ 423333 h 440267"/>
                <a:gd name="connsiteX11" fmla="*/ 1562100 w 1562100"/>
                <a:gd name="connsiteY11" fmla="*/ 431800 h 440267"/>
                <a:gd name="connsiteX12" fmla="*/ 0 w 1562100"/>
                <a:gd name="connsiteY12" fmla="*/ 440267 h 440267"/>
                <a:gd name="connsiteX13" fmla="*/ 76200 w 1562100"/>
                <a:gd name="connsiteY13" fmla="*/ 427567 h 44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2100" h="440267">
                  <a:moveTo>
                    <a:pt x="76200" y="427567"/>
                  </a:moveTo>
                  <a:lnTo>
                    <a:pt x="364067" y="410633"/>
                  </a:lnTo>
                  <a:lnTo>
                    <a:pt x="563034" y="321733"/>
                  </a:lnTo>
                  <a:lnTo>
                    <a:pt x="668867" y="215900"/>
                  </a:lnTo>
                  <a:lnTo>
                    <a:pt x="732367" y="122767"/>
                  </a:lnTo>
                  <a:lnTo>
                    <a:pt x="812800" y="0"/>
                  </a:lnTo>
                  <a:lnTo>
                    <a:pt x="948267" y="211667"/>
                  </a:lnTo>
                  <a:lnTo>
                    <a:pt x="1049867" y="304800"/>
                  </a:lnTo>
                  <a:lnTo>
                    <a:pt x="1159934" y="381000"/>
                  </a:lnTo>
                  <a:lnTo>
                    <a:pt x="1354667" y="427567"/>
                  </a:lnTo>
                  <a:lnTo>
                    <a:pt x="1473200" y="423333"/>
                  </a:lnTo>
                  <a:lnTo>
                    <a:pt x="1562100" y="431800"/>
                  </a:lnTo>
                  <a:lnTo>
                    <a:pt x="0" y="440267"/>
                  </a:lnTo>
                  <a:lnTo>
                    <a:pt x="76200" y="427567"/>
                  </a:lnTo>
                  <a:close/>
                </a:path>
              </a:pathLst>
            </a:custGeom>
            <a:solidFill>
              <a:srgbClr val="A33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926407" y="571111"/>
            <a:ext cx="3049168" cy="389466"/>
          </a:xfrm>
          <a:prstGeom prst="rect">
            <a:avLst/>
          </a:prstGeom>
          <a:gradFill>
            <a:gsLst>
              <a:gs pos="0">
                <a:srgbClr val="FF0000">
                  <a:alpha val="91000"/>
                </a:srgbClr>
              </a:gs>
              <a:gs pos="82000">
                <a:schemeClr val="accent1">
                  <a:tint val="50000"/>
                  <a:shade val="100000"/>
                  <a:satMod val="350000"/>
                </a:schemeClr>
              </a:gs>
            </a:gsLst>
            <a:lin ang="306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4687970" y="552804"/>
            <a:ext cx="4268340" cy="5625054"/>
            <a:chOff x="4687970" y="552804"/>
            <a:chExt cx="4268340" cy="5625054"/>
          </a:xfrm>
        </p:grpSpPr>
        <p:grpSp>
          <p:nvGrpSpPr>
            <p:cNvPr id="39" name="Group 22"/>
            <p:cNvGrpSpPr>
              <a:grpSpLocks/>
            </p:cNvGrpSpPr>
            <p:nvPr/>
          </p:nvGrpSpPr>
          <p:grpSpPr bwMode="auto">
            <a:xfrm>
              <a:off x="4687970" y="552804"/>
              <a:ext cx="4268340" cy="3333800"/>
              <a:chOff x="477838" y="1361496"/>
              <a:chExt cx="4268876" cy="3333800"/>
            </a:xfrm>
          </p:grpSpPr>
          <p:grpSp>
            <p:nvGrpSpPr>
              <p:cNvPr id="40" name="Group 53"/>
              <p:cNvGrpSpPr>
                <a:grpSpLocks/>
              </p:cNvGrpSpPr>
              <p:nvPr/>
            </p:nvGrpSpPr>
            <p:grpSpPr bwMode="auto">
              <a:xfrm>
                <a:off x="477838" y="1361496"/>
                <a:ext cx="3951210" cy="3333800"/>
                <a:chOff x="4450117" y="3313324"/>
                <a:chExt cx="3950199" cy="3334252"/>
              </a:xfrm>
            </p:grpSpPr>
            <p:grpSp>
              <p:nvGrpSpPr>
                <p:cNvPr id="42" name="Group 37"/>
                <p:cNvGrpSpPr>
                  <a:grpSpLocks/>
                </p:cNvGrpSpPr>
                <p:nvPr/>
              </p:nvGrpSpPr>
              <p:grpSpPr bwMode="auto">
                <a:xfrm>
                  <a:off x="5540587" y="3772176"/>
                  <a:ext cx="2187290" cy="2270433"/>
                  <a:chOff x="7110907" y="1619632"/>
                  <a:chExt cx="2187290" cy="2270433"/>
                </a:xfrm>
              </p:grpSpPr>
              <p:sp>
                <p:nvSpPr>
                  <p:cNvPr id="55" name="Freeform 54"/>
                  <p:cNvSpPr/>
                  <p:nvPr/>
                </p:nvSpPr>
                <p:spPr>
                  <a:xfrm>
                    <a:off x="7120431" y="1619632"/>
                    <a:ext cx="2177766" cy="2270433"/>
                  </a:xfrm>
                  <a:custGeom>
                    <a:avLst/>
                    <a:gdLst>
                      <a:gd name="connsiteX0" fmla="*/ 0 w 2150059"/>
                      <a:gd name="connsiteY0" fmla="*/ 0 h 2270166"/>
                      <a:gd name="connsiteX1" fmla="*/ 200006 w 2150059"/>
                      <a:gd name="connsiteY1" fmla="*/ 0 h 2270166"/>
                      <a:gd name="connsiteX2" fmla="*/ 340009 w 2150059"/>
                      <a:gd name="connsiteY2" fmla="*/ 290021 h 2270166"/>
                      <a:gd name="connsiteX3" fmla="*/ 510014 w 2150059"/>
                      <a:gd name="connsiteY3" fmla="*/ 20002 h 2270166"/>
                      <a:gd name="connsiteX4" fmla="*/ 660018 w 2150059"/>
                      <a:gd name="connsiteY4" fmla="*/ 160012 h 2270166"/>
                      <a:gd name="connsiteX5" fmla="*/ 790022 w 2150059"/>
                      <a:gd name="connsiteY5" fmla="*/ 20002 h 2270166"/>
                      <a:gd name="connsiteX6" fmla="*/ 950026 w 2150059"/>
                      <a:gd name="connsiteY6" fmla="*/ 450033 h 2270166"/>
                      <a:gd name="connsiteX7" fmla="*/ 1060029 w 2150059"/>
                      <a:gd name="connsiteY7" fmla="*/ 570042 h 2270166"/>
                      <a:gd name="connsiteX8" fmla="*/ 1180032 w 2150059"/>
                      <a:gd name="connsiteY8" fmla="*/ 1160085 h 2270166"/>
                      <a:gd name="connsiteX9" fmla="*/ 1330036 w 2150059"/>
                      <a:gd name="connsiteY9" fmla="*/ 1330097 h 2270166"/>
                      <a:gd name="connsiteX10" fmla="*/ 1400038 w 2150059"/>
                      <a:gd name="connsiteY10" fmla="*/ 1560114 h 2270166"/>
                      <a:gd name="connsiteX11" fmla="*/ 1520042 w 2150059"/>
                      <a:gd name="connsiteY11" fmla="*/ 1730126 h 2270166"/>
                      <a:gd name="connsiteX12" fmla="*/ 1630045 w 2150059"/>
                      <a:gd name="connsiteY12" fmla="*/ 1870136 h 2270166"/>
                      <a:gd name="connsiteX13" fmla="*/ 1770048 w 2150059"/>
                      <a:gd name="connsiteY13" fmla="*/ 1950142 h 2270166"/>
                      <a:gd name="connsiteX14" fmla="*/ 1820050 w 2150059"/>
                      <a:gd name="connsiteY14" fmla="*/ 1920140 h 2270166"/>
                      <a:gd name="connsiteX15" fmla="*/ 1900052 w 2150059"/>
                      <a:gd name="connsiteY15" fmla="*/ 2220162 h 2270166"/>
                      <a:gd name="connsiteX16" fmla="*/ 2150059 w 2150059"/>
                      <a:gd name="connsiteY16" fmla="*/ 2270166 h 227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0059" h="2270166">
                        <a:moveTo>
                          <a:pt x="0" y="0"/>
                        </a:moveTo>
                        <a:lnTo>
                          <a:pt x="200006" y="0"/>
                        </a:lnTo>
                        <a:lnTo>
                          <a:pt x="340009" y="290021"/>
                        </a:lnTo>
                        <a:lnTo>
                          <a:pt x="510014" y="20002"/>
                        </a:lnTo>
                        <a:lnTo>
                          <a:pt x="660018" y="160012"/>
                        </a:lnTo>
                        <a:cubicBezTo>
                          <a:pt x="792379" y="27645"/>
                          <a:pt x="790022" y="91288"/>
                          <a:pt x="790022" y="20002"/>
                        </a:cubicBezTo>
                        <a:lnTo>
                          <a:pt x="950026" y="450033"/>
                        </a:lnTo>
                        <a:lnTo>
                          <a:pt x="1060029" y="570042"/>
                        </a:lnTo>
                        <a:lnTo>
                          <a:pt x="1180032" y="1160085"/>
                        </a:lnTo>
                        <a:cubicBezTo>
                          <a:pt x="1322155" y="1332670"/>
                          <a:pt x="1246623" y="1330097"/>
                          <a:pt x="1330036" y="1330097"/>
                        </a:cubicBezTo>
                        <a:lnTo>
                          <a:pt x="1400038" y="1560114"/>
                        </a:lnTo>
                        <a:lnTo>
                          <a:pt x="1520042" y="1730126"/>
                        </a:lnTo>
                        <a:cubicBezTo>
                          <a:pt x="1622659" y="1884060"/>
                          <a:pt x="1577550" y="1922631"/>
                          <a:pt x="1630045" y="1870136"/>
                        </a:cubicBezTo>
                        <a:lnTo>
                          <a:pt x="1770048" y="1950142"/>
                        </a:lnTo>
                        <a:lnTo>
                          <a:pt x="1820050" y="1920140"/>
                        </a:lnTo>
                        <a:lnTo>
                          <a:pt x="1900052" y="2220162"/>
                        </a:lnTo>
                        <a:lnTo>
                          <a:pt x="2150059" y="2270166"/>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latin typeface="Arial"/>
                    </a:endParaRPr>
                  </a:p>
                </p:txBody>
              </p:sp>
              <p:sp>
                <p:nvSpPr>
                  <p:cNvPr id="56" name="Freeform 55"/>
                  <p:cNvSpPr/>
                  <p:nvPr/>
                </p:nvSpPr>
                <p:spPr>
                  <a:xfrm>
                    <a:off x="7131542" y="2151514"/>
                    <a:ext cx="2166654" cy="1719496"/>
                  </a:xfrm>
                  <a:custGeom>
                    <a:avLst/>
                    <a:gdLst>
                      <a:gd name="connsiteX0" fmla="*/ 0 w 2140059"/>
                      <a:gd name="connsiteY0" fmla="*/ 1720126 h 1720126"/>
                      <a:gd name="connsiteX1" fmla="*/ 330009 w 2140059"/>
                      <a:gd name="connsiteY1" fmla="*/ 1720126 h 1720126"/>
                      <a:gd name="connsiteX2" fmla="*/ 550015 w 2140059"/>
                      <a:gd name="connsiteY2" fmla="*/ 1690123 h 1720126"/>
                      <a:gd name="connsiteX3" fmla="*/ 760021 w 2140059"/>
                      <a:gd name="connsiteY3" fmla="*/ 1700124 h 1720126"/>
                      <a:gd name="connsiteX4" fmla="*/ 980027 w 2140059"/>
                      <a:gd name="connsiteY4" fmla="*/ 1600117 h 1720126"/>
                      <a:gd name="connsiteX5" fmla="*/ 1080030 w 2140059"/>
                      <a:gd name="connsiteY5" fmla="*/ 1570115 h 1720126"/>
                      <a:gd name="connsiteX6" fmla="*/ 1190033 w 2140059"/>
                      <a:gd name="connsiteY6" fmla="*/ 1470107 h 1720126"/>
                      <a:gd name="connsiteX7" fmla="*/ 1290036 w 2140059"/>
                      <a:gd name="connsiteY7" fmla="*/ 1540113 h 1720126"/>
                      <a:gd name="connsiteX8" fmla="*/ 1390038 w 2140059"/>
                      <a:gd name="connsiteY8" fmla="*/ 1390102 h 1720126"/>
                      <a:gd name="connsiteX9" fmla="*/ 1520042 w 2140059"/>
                      <a:gd name="connsiteY9" fmla="*/ 1310096 h 1720126"/>
                      <a:gd name="connsiteX10" fmla="*/ 1660046 w 2140059"/>
                      <a:gd name="connsiteY10" fmla="*/ 1040076 h 1720126"/>
                      <a:gd name="connsiteX11" fmla="*/ 1750048 w 2140059"/>
                      <a:gd name="connsiteY11" fmla="*/ 1050077 h 1720126"/>
                      <a:gd name="connsiteX12" fmla="*/ 1830050 w 2140059"/>
                      <a:gd name="connsiteY12" fmla="*/ 780057 h 1720126"/>
                      <a:gd name="connsiteX13" fmla="*/ 1930053 w 2140059"/>
                      <a:gd name="connsiteY13" fmla="*/ 470035 h 1720126"/>
                      <a:gd name="connsiteX14" fmla="*/ 2030056 w 2140059"/>
                      <a:gd name="connsiteY14" fmla="*/ 230017 h 1720126"/>
                      <a:gd name="connsiteX15" fmla="*/ 2140059 w 2140059"/>
                      <a:gd name="connsiteY15" fmla="*/ 0 h 172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059" h="1720126">
                        <a:moveTo>
                          <a:pt x="0" y="1720126"/>
                        </a:moveTo>
                        <a:lnTo>
                          <a:pt x="330009" y="1720126"/>
                        </a:lnTo>
                        <a:lnTo>
                          <a:pt x="550015" y="1690123"/>
                        </a:lnTo>
                        <a:lnTo>
                          <a:pt x="760021" y="1700124"/>
                        </a:lnTo>
                        <a:lnTo>
                          <a:pt x="980027" y="1600117"/>
                        </a:lnTo>
                        <a:lnTo>
                          <a:pt x="1080030" y="1570115"/>
                        </a:lnTo>
                        <a:lnTo>
                          <a:pt x="1190033" y="1470107"/>
                        </a:lnTo>
                        <a:lnTo>
                          <a:pt x="1290036" y="1540113"/>
                        </a:lnTo>
                        <a:lnTo>
                          <a:pt x="1390038" y="1390102"/>
                        </a:lnTo>
                        <a:lnTo>
                          <a:pt x="1520042" y="1310096"/>
                        </a:lnTo>
                        <a:lnTo>
                          <a:pt x="1660046" y="1040076"/>
                        </a:lnTo>
                        <a:lnTo>
                          <a:pt x="1750048" y="1050077"/>
                        </a:lnTo>
                        <a:lnTo>
                          <a:pt x="1830050" y="780057"/>
                        </a:lnTo>
                        <a:lnTo>
                          <a:pt x="1930053" y="470035"/>
                        </a:lnTo>
                        <a:lnTo>
                          <a:pt x="2030056" y="230017"/>
                        </a:lnTo>
                        <a:lnTo>
                          <a:pt x="2140059" y="0"/>
                        </a:ln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latin typeface="Arial"/>
                    </a:endParaRPr>
                  </a:p>
                </p:txBody>
              </p:sp>
              <p:sp>
                <p:nvSpPr>
                  <p:cNvPr id="57" name="Freeform 56"/>
                  <p:cNvSpPr/>
                  <p:nvPr/>
                </p:nvSpPr>
                <p:spPr>
                  <a:xfrm>
                    <a:off x="7110907" y="2521452"/>
                    <a:ext cx="2157131" cy="1349558"/>
                  </a:xfrm>
                  <a:custGeom>
                    <a:avLst/>
                    <a:gdLst>
                      <a:gd name="connsiteX0" fmla="*/ 0 w 2130058"/>
                      <a:gd name="connsiteY0" fmla="*/ 1330097 h 1350099"/>
                      <a:gd name="connsiteX1" fmla="*/ 200005 w 2130058"/>
                      <a:gd name="connsiteY1" fmla="*/ 1350099 h 1350099"/>
                      <a:gd name="connsiteX2" fmla="*/ 360010 w 2130058"/>
                      <a:gd name="connsiteY2" fmla="*/ 1190087 h 1350099"/>
                      <a:gd name="connsiteX3" fmla="*/ 530014 w 2130058"/>
                      <a:gd name="connsiteY3" fmla="*/ 1330097 h 1350099"/>
                      <a:gd name="connsiteX4" fmla="*/ 680018 w 2130058"/>
                      <a:gd name="connsiteY4" fmla="*/ 1180086 h 1350099"/>
                      <a:gd name="connsiteX5" fmla="*/ 810022 w 2130058"/>
                      <a:gd name="connsiteY5" fmla="*/ 1350099 h 1350099"/>
                      <a:gd name="connsiteX6" fmla="*/ 980027 w 2130058"/>
                      <a:gd name="connsiteY6" fmla="*/ 1020075 h 1350099"/>
                      <a:gd name="connsiteX7" fmla="*/ 1090030 w 2130058"/>
                      <a:gd name="connsiteY7" fmla="*/ 950069 h 1350099"/>
                      <a:gd name="connsiteX8" fmla="*/ 1200033 w 2130058"/>
                      <a:gd name="connsiteY8" fmla="*/ 400029 h 1350099"/>
                      <a:gd name="connsiteX9" fmla="*/ 1400038 w 2130058"/>
                      <a:gd name="connsiteY9" fmla="*/ 110008 h 1350099"/>
                      <a:gd name="connsiteX10" fmla="*/ 1520041 w 2130058"/>
                      <a:gd name="connsiteY10" fmla="*/ 10001 h 1350099"/>
                      <a:gd name="connsiteX11" fmla="*/ 1610044 w 2130058"/>
                      <a:gd name="connsiteY11" fmla="*/ 0 h 1350099"/>
                      <a:gd name="connsiteX12" fmla="*/ 1680046 w 2130058"/>
                      <a:gd name="connsiteY12" fmla="*/ 90007 h 1350099"/>
                      <a:gd name="connsiteX13" fmla="*/ 1770048 w 2130058"/>
                      <a:gd name="connsiteY13" fmla="*/ 20002 h 1350099"/>
                      <a:gd name="connsiteX14" fmla="*/ 1840050 w 2130058"/>
                      <a:gd name="connsiteY14" fmla="*/ 370027 h 1350099"/>
                      <a:gd name="connsiteX15" fmla="*/ 1920052 w 2130058"/>
                      <a:gd name="connsiteY15" fmla="*/ 260019 h 1350099"/>
                      <a:gd name="connsiteX16" fmla="*/ 2130058 w 2130058"/>
                      <a:gd name="connsiteY16" fmla="*/ 800059 h 13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0058" h="1350099">
                        <a:moveTo>
                          <a:pt x="0" y="1330097"/>
                        </a:moveTo>
                        <a:lnTo>
                          <a:pt x="200005" y="1350099"/>
                        </a:lnTo>
                        <a:cubicBezTo>
                          <a:pt x="352289" y="1187655"/>
                          <a:pt x="276899" y="1190087"/>
                          <a:pt x="360010" y="1190087"/>
                        </a:cubicBezTo>
                        <a:lnTo>
                          <a:pt x="530014" y="1330097"/>
                        </a:lnTo>
                        <a:cubicBezTo>
                          <a:pt x="685056" y="1195721"/>
                          <a:pt x="680018" y="1266256"/>
                          <a:pt x="680018" y="1180086"/>
                        </a:cubicBezTo>
                        <a:lnTo>
                          <a:pt x="810022" y="1350099"/>
                        </a:lnTo>
                        <a:lnTo>
                          <a:pt x="980027" y="1020075"/>
                        </a:lnTo>
                        <a:cubicBezTo>
                          <a:pt x="1092957" y="958474"/>
                          <a:pt x="1090030" y="1001838"/>
                          <a:pt x="1090030" y="950069"/>
                        </a:cubicBezTo>
                        <a:lnTo>
                          <a:pt x="1200033" y="400029"/>
                        </a:lnTo>
                        <a:lnTo>
                          <a:pt x="1400038" y="110008"/>
                        </a:lnTo>
                        <a:lnTo>
                          <a:pt x="1520041" y="10001"/>
                        </a:lnTo>
                        <a:lnTo>
                          <a:pt x="1610044" y="0"/>
                        </a:lnTo>
                        <a:lnTo>
                          <a:pt x="1680046" y="90007"/>
                        </a:lnTo>
                        <a:lnTo>
                          <a:pt x="1770048" y="20002"/>
                        </a:lnTo>
                        <a:lnTo>
                          <a:pt x="1840050" y="370027"/>
                        </a:lnTo>
                        <a:lnTo>
                          <a:pt x="1920052" y="260019"/>
                        </a:lnTo>
                        <a:lnTo>
                          <a:pt x="2130058" y="800059"/>
                        </a:ln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latin typeface="Arial"/>
                    </a:endParaRPr>
                  </a:p>
                </p:txBody>
              </p:sp>
            </p:grpSp>
            <p:grpSp>
              <p:nvGrpSpPr>
                <p:cNvPr id="43" name="Group 40"/>
                <p:cNvGrpSpPr>
                  <a:grpSpLocks/>
                </p:cNvGrpSpPr>
                <p:nvPr/>
              </p:nvGrpSpPr>
              <p:grpSpPr bwMode="auto">
                <a:xfrm>
                  <a:off x="4450117" y="3313324"/>
                  <a:ext cx="3950199" cy="3334252"/>
                  <a:chOff x="504253" y="3346284"/>
                  <a:chExt cx="3950199" cy="3334252"/>
                </a:xfrm>
              </p:grpSpPr>
              <p:grpSp>
                <p:nvGrpSpPr>
                  <p:cNvPr id="44" name="Group 41"/>
                  <p:cNvGrpSpPr>
                    <a:grpSpLocks/>
                  </p:cNvGrpSpPr>
                  <p:nvPr/>
                </p:nvGrpSpPr>
                <p:grpSpPr bwMode="auto">
                  <a:xfrm>
                    <a:off x="504253" y="3615612"/>
                    <a:ext cx="3950199" cy="3064924"/>
                    <a:chOff x="504253" y="3615612"/>
                    <a:chExt cx="3950199" cy="3064924"/>
                  </a:xfrm>
                </p:grpSpPr>
                <p:sp>
                  <p:nvSpPr>
                    <p:cNvPr id="47" name="TextBox 44"/>
                    <p:cNvSpPr txBox="1">
                      <a:spLocks noChangeArrowheads="1"/>
                    </p:cNvSpPr>
                    <p:nvPr/>
                  </p:nvSpPr>
                  <p:spPr bwMode="auto">
                    <a:xfrm>
                      <a:off x="2080048" y="6125794"/>
                      <a:ext cx="1584895" cy="36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picture density</a:t>
                      </a:r>
                    </a:p>
                  </p:txBody>
                </p:sp>
                <p:sp>
                  <p:nvSpPr>
                    <p:cNvPr id="48" name="TextBox 45"/>
                    <p:cNvSpPr txBox="1">
                      <a:spLocks noChangeArrowheads="1"/>
                    </p:cNvSpPr>
                    <p:nvPr/>
                  </p:nvSpPr>
                  <p:spPr bwMode="auto">
                    <a:xfrm>
                      <a:off x="1479238" y="6310460"/>
                      <a:ext cx="524309" cy="36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low</a:t>
                      </a:r>
                    </a:p>
                  </p:txBody>
                </p:sp>
                <p:sp>
                  <p:nvSpPr>
                    <p:cNvPr id="49" name="TextBox 46"/>
                    <p:cNvSpPr txBox="1">
                      <a:spLocks noChangeArrowheads="1"/>
                    </p:cNvSpPr>
                    <p:nvPr/>
                  </p:nvSpPr>
                  <p:spPr bwMode="auto">
                    <a:xfrm>
                      <a:off x="3865681" y="6311154"/>
                      <a:ext cx="588771" cy="36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high</a:t>
                      </a:r>
                    </a:p>
                  </p:txBody>
                </p:sp>
                <p:sp>
                  <p:nvSpPr>
                    <p:cNvPr id="50" name="TextBox 47"/>
                    <p:cNvSpPr txBox="1">
                      <a:spLocks noChangeArrowheads="1"/>
                    </p:cNvSpPr>
                    <p:nvPr/>
                  </p:nvSpPr>
                  <p:spPr bwMode="auto">
                    <a:xfrm rot="16200000">
                      <a:off x="470449" y="4695713"/>
                      <a:ext cx="1203963" cy="3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judgement</a:t>
                      </a:r>
                    </a:p>
                  </p:txBody>
                </p:sp>
                <p:sp>
                  <p:nvSpPr>
                    <p:cNvPr id="51" name="TextBox 48"/>
                    <p:cNvSpPr txBox="1">
                      <a:spLocks noChangeArrowheads="1"/>
                    </p:cNvSpPr>
                    <p:nvPr/>
                  </p:nvSpPr>
                  <p:spPr bwMode="auto">
                    <a:xfrm>
                      <a:off x="738242" y="5756462"/>
                      <a:ext cx="518786" cy="36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0 %</a:t>
                      </a:r>
                    </a:p>
                  </p:txBody>
                </p:sp>
                <p:sp>
                  <p:nvSpPr>
                    <p:cNvPr id="52" name="TextBox 49"/>
                    <p:cNvSpPr txBox="1">
                      <a:spLocks noChangeArrowheads="1"/>
                    </p:cNvSpPr>
                    <p:nvPr/>
                  </p:nvSpPr>
                  <p:spPr bwMode="auto">
                    <a:xfrm>
                      <a:off x="504253" y="3615612"/>
                      <a:ext cx="752745" cy="36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100 %</a:t>
                      </a:r>
                    </a:p>
                  </p:txBody>
                </p:sp>
                <p:cxnSp>
                  <p:nvCxnSpPr>
                    <p:cNvPr id="53" name="Straight Connector 52"/>
                    <p:cNvCxnSpPr/>
                    <p:nvPr/>
                  </p:nvCxnSpPr>
                  <p:spPr>
                    <a:xfrm rot="5400000">
                      <a:off x="309498" y="4917329"/>
                      <a:ext cx="2340292"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478851" y="6088269"/>
                      <a:ext cx="2722207"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5" name="TextBox 42"/>
                  <p:cNvSpPr txBox="1">
                    <a:spLocks noChangeArrowheads="1"/>
                  </p:cNvSpPr>
                  <p:nvPr/>
                </p:nvSpPr>
                <p:spPr bwMode="auto">
                  <a:xfrm>
                    <a:off x="1594027" y="3346284"/>
                    <a:ext cx="792301" cy="36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bri" charset="0"/>
                      </a:rPr>
                      <a:t>sparse</a:t>
                    </a:r>
                  </a:p>
                </p:txBody>
              </p:sp>
              <p:sp>
                <p:nvSpPr>
                  <p:cNvPr id="46" name="TextBox 43"/>
                  <p:cNvSpPr txBox="1">
                    <a:spLocks noChangeArrowheads="1"/>
                  </p:cNvSpPr>
                  <p:nvPr/>
                </p:nvSpPr>
                <p:spPr bwMode="auto">
                  <a:xfrm>
                    <a:off x="3288928" y="3984944"/>
                    <a:ext cx="747110" cy="36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3366FF"/>
                        </a:solidFill>
                        <a:latin typeface="Calibri" charset="0"/>
                      </a:rPr>
                      <a:t>dense</a:t>
                    </a:r>
                  </a:p>
                </p:txBody>
              </p:sp>
            </p:grpSp>
          </p:grpSp>
          <p:sp>
            <p:nvSpPr>
              <p:cNvPr id="41" name="TextBox 40"/>
              <p:cNvSpPr txBox="1"/>
              <p:nvPr/>
            </p:nvSpPr>
            <p:spPr>
              <a:xfrm>
                <a:off x="3727858" y="3374446"/>
                <a:ext cx="1018856" cy="369332"/>
              </a:xfrm>
              <a:prstGeom prst="rect">
                <a:avLst/>
              </a:prstGeom>
              <a:noFill/>
            </p:spPr>
            <p:txBody>
              <a:bodyPr wrap="none">
                <a:spAutoFit/>
              </a:bodyPr>
              <a:lstStyle/>
              <a:p>
                <a:pPr>
                  <a:defRPr/>
                </a:pPr>
                <a:r>
                  <a:rPr lang="en-US" dirty="0">
                    <a:solidFill>
                      <a:srgbClr val="008000"/>
                    </a:solidFill>
                    <a:latin typeface="Arial"/>
                    <a:ea typeface="ＭＳ Ｐゴシック" pitchFamily="-65" charset="-128"/>
                    <a:cs typeface="ＭＳ Ｐゴシック" pitchFamily="-65" charset="-128"/>
                  </a:rPr>
                  <a:t>not sure</a:t>
                </a:r>
              </a:p>
            </p:txBody>
          </p:sp>
        </p:grpSp>
        <p:sp>
          <p:nvSpPr>
            <p:cNvPr id="58" name="TextBox 38"/>
            <p:cNvSpPr txBox="1">
              <a:spLocks noChangeArrowheads="1"/>
            </p:cNvSpPr>
            <p:nvPr/>
          </p:nvSpPr>
          <p:spPr bwMode="auto">
            <a:xfrm>
              <a:off x="4763170" y="4018596"/>
              <a:ext cx="4193140" cy="120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mn-lt"/>
                </a:rPr>
                <a:t>human </a:t>
              </a:r>
              <a:r>
                <a:rPr lang="en-US" dirty="0" smtClean="0">
                  <a:latin typeface="+mn-lt"/>
                </a:rPr>
                <a:t>judgment of density of pattern in a picture</a:t>
              </a:r>
              <a:endParaRPr lang="en-US" dirty="0">
                <a:latin typeface="+mn-lt"/>
              </a:endParaRPr>
            </a:p>
            <a:p>
              <a:pPr eaLnBrk="1" hangingPunct="1"/>
              <a:r>
                <a:rPr lang="en-US" dirty="0">
                  <a:latin typeface="+mn-lt"/>
                </a:rPr>
                <a:t>(adopted from Smith et al 2003)</a:t>
              </a:r>
            </a:p>
          </p:txBody>
        </p:sp>
        <p:sp>
          <p:nvSpPr>
            <p:cNvPr id="59" name="Rectangle 23"/>
            <p:cNvSpPr>
              <a:spLocks noChangeArrowheads="1"/>
            </p:cNvSpPr>
            <p:nvPr/>
          </p:nvSpPr>
          <p:spPr bwMode="auto">
            <a:xfrm>
              <a:off x="4806032" y="5346865"/>
              <a:ext cx="3982088"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p>
              <a:r>
                <a:rPr lang="en-US" sz="2400" dirty="0">
                  <a:cs typeface="Arial Narrow" charset="0"/>
                </a:rPr>
                <a:t>similar data available for monkeys, dolphins, rats,…</a:t>
              </a:r>
              <a:endParaRPr lang="en-US" sz="2400" dirty="0"/>
            </a:p>
          </p:txBody>
        </p:sp>
      </p:grpSp>
    </p:spTree>
    <p:extLst>
      <p:ext uri="{BB962C8B-B14F-4D97-AF65-F5344CB8AC3E}">
        <p14:creationId xmlns:p14="http://schemas.microsoft.com/office/powerpoint/2010/main" val="794822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2">
            <a:biLevel thresh="25000"/>
          </a:blip>
          <a:srcRect l="11728" t="1852" r="4445" b="13210"/>
          <a:stretch/>
        </p:blipFill>
        <p:spPr>
          <a:xfrm>
            <a:off x="1829107" y="1590977"/>
            <a:ext cx="5361861" cy="5181601"/>
          </a:xfrm>
          <a:prstGeom prst="rect">
            <a:avLst/>
          </a:prstGeom>
        </p:spPr>
      </p:pic>
      <p:sp>
        <p:nvSpPr>
          <p:cNvPr id="10" name="TextBox 9"/>
          <p:cNvSpPr txBox="1"/>
          <p:nvPr/>
        </p:nvSpPr>
        <p:spPr>
          <a:xfrm>
            <a:off x="575733" y="459769"/>
            <a:ext cx="8195733" cy="830997"/>
          </a:xfrm>
          <a:prstGeom prst="rect">
            <a:avLst/>
          </a:prstGeom>
          <a:noFill/>
        </p:spPr>
        <p:txBody>
          <a:bodyPr wrap="square" rtlCol="0">
            <a:spAutoFit/>
          </a:bodyPr>
          <a:lstStyle/>
          <a:p>
            <a:r>
              <a:rPr lang="en-US" sz="2400" dirty="0" smtClean="0"/>
              <a:t>The problem is not what you do not know, </a:t>
            </a:r>
          </a:p>
          <a:p>
            <a:r>
              <a:rPr lang="en-US" sz="2400" dirty="0" smtClean="0"/>
              <a:t>	the problem is what you do not know that you do not know </a:t>
            </a:r>
            <a:endParaRPr lang="en-US" sz="2400" dirty="0"/>
          </a:p>
        </p:txBody>
      </p:sp>
      <p:pic>
        <p:nvPicPr>
          <p:cNvPr id="30" name="Picture 29"/>
          <p:cNvPicPr>
            <a:picLocks noChangeAspect="1"/>
          </p:cNvPicPr>
          <p:nvPr/>
        </p:nvPicPr>
        <p:blipFill>
          <a:blip r:embed="rId3"/>
          <a:stretch>
            <a:fillRect/>
          </a:stretch>
        </p:blipFill>
        <p:spPr>
          <a:xfrm>
            <a:off x="2573872" y="4063976"/>
            <a:ext cx="1405467" cy="1399221"/>
          </a:xfrm>
          <a:prstGeom prst="rect">
            <a:avLst/>
          </a:prstGeom>
        </p:spPr>
      </p:pic>
      <p:sp>
        <p:nvSpPr>
          <p:cNvPr id="2" name="TextBox 1"/>
          <p:cNvSpPr txBox="1"/>
          <p:nvPr/>
        </p:nvSpPr>
        <p:spPr>
          <a:xfrm>
            <a:off x="2809713" y="4497568"/>
            <a:ext cx="999768" cy="523220"/>
          </a:xfrm>
          <a:prstGeom prst="rect">
            <a:avLst/>
          </a:prstGeom>
          <a:noFill/>
        </p:spPr>
        <p:txBody>
          <a:bodyPr wrap="none" rtlCol="0">
            <a:spAutoFit/>
          </a:bodyPr>
          <a:lstStyle/>
          <a:p>
            <a:pPr algn="ctr"/>
            <a:r>
              <a:rPr lang="en-US" sz="1400" dirty="0" smtClean="0"/>
              <a:t>native man</a:t>
            </a:r>
          </a:p>
          <a:p>
            <a:pPr algn="ctr"/>
            <a:r>
              <a:rPr lang="en-US" sz="1400" dirty="0" smtClean="0"/>
              <a:t>knowledge</a:t>
            </a:r>
          </a:p>
        </p:txBody>
      </p:sp>
      <p:grpSp>
        <p:nvGrpSpPr>
          <p:cNvPr id="4" name="Group 3"/>
          <p:cNvGrpSpPr/>
          <p:nvPr/>
        </p:nvGrpSpPr>
        <p:grpSpPr>
          <a:xfrm>
            <a:off x="3843861" y="2184400"/>
            <a:ext cx="2506133" cy="3278797"/>
            <a:chOff x="4267200" y="2353733"/>
            <a:chExt cx="1498600" cy="2063421"/>
          </a:xfrm>
        </p:grpSpPr>
        <p:pic>
          <p:nvPicPr>
            <p:cNvPr id="31" name="Picture 30"/>
            <p:cNvPicPr>
              <a:picLocks noChangeAspect="1"/>
            </p:cNvPicPr>
            <p:nvPr/>
          </p:nvPicPr>
          <p:blipFill rotWithShape="1">
            <a:blip r:embed="rId3"/>
            <a:srcRect l="13658" t="10116" r="8974" b="-4946"/>
            <a:stretch/>
          </p:blipFill>
          <p:spPr>
            <a:xfrm>
              <a:off x="4267200" y="2353733"/>
              <a:ext cx="1498600" cy="2063421"/>
            </a:xfrm>
            <a:prstGeom prst="rect">
              <a:avLst/>
            </a:prstGeom>
          </p:spPr>
        </p:pic>
        <p:sp>
          <p:nvSpPr>
            <p:cNvPr id="3" name="TextBox 2"/>
            <p:cNvSpPr txBox="1"/>
            <p:nvPr/>
          </p:nvSpPr>
          <p:spPr>
            <a:xfrm>
              <a:off x="4437677" y="2975165"/>
              <a:ext cx="1089624" cy="646331"/>
            </a:xfrm>
            <a:prstGeom prst="rect">
              <a:avLst/>
            </a:prstGeom>
            <a:noFill/>
          </p:spPr>
          <p:txBody>
            <a:bodyPr wrap="none" rtlCol="0">
              <a:spAutoFit/>
            </a:bodyPr>
            <a:lstStyle/>
            <a:p>
              <a:pPr algn="ctr"/>
              <a:r>
                <a:rPr lang="en-US" dirty="0" smtClean="0"/>
                <a:t>white man</a:t>
              </a:r>
            </a:p>
            <a:p>
              <a:pPr algn="ctr"/>
              <a:r>
                <a:rPr lang="en-US" dirty="0" smtClean="0"/>
                <a:t>knowledge</a:t>
              </a:r>
              <a:endParaRPr lang="en-US" dirty="0"/>
            </a:p>
          </p:txBody>
        </p:sp>
      </p:grpSp>
    </p:spTree>
    <p:extLst>
      <p:ext uri="{BB962C8B-B14F-4D97-AF65-F5344CB8AC3E}">
        <p14:creationId xmlns:p14="http://schemas.microsoft.com/office/powerpoint/2010/main" val="4034810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762000" y="245533"/>
            <a:ext cx="6942667" cy="588434"/>
          </a:xfrm>
        </p:spPr>
        <p:txBody>
          <a:bodyPr>
            <a:normAutofit fontScale="90000"/>
          </a:bodyPr>
          <a:lstStyle/>
          <a:p>
            <a:pPr algn="l" eaLnBrk="1" hangingPunct="1"/>
            <a:r>
              <a:rPr lang="en-US" sz="3600" b="1" dirty="0">
                <a:ea typeface="ＭＳ Ｐゴシック" pitchFamily="34" charset="-128"/>
              </a:rPr>
              <a:t>M</a:t>
            </a:r>
            <a:r>
              <a:rPr lang="en-US" sz="3600" b="1" dirty="0" smtClean="0">
                <a:ea typeface="ＭＳ Ｐゴシック" pitchFamily="34" charset="-128"/>
              </a:rPr>
              <a:t>ulti-stream </a:t>
            </a:r>
            <a:r>
              <a:rPr lang="en-US" sz="3600" b="1" dirty="0">
                <a:ea typeface="ＭＳ Ｐゴシック" pitchFamily="34" charset="-128"/>
              </a:rPr>
              <a:t>s</a:t>
            </a:r>
            <a:r>
              <a:rPr lang="en-US" sz="3600" b="1" dirty="0" smtClean="0">
                <a:ea typeface="ＭＳ Ｐゴシック" pitchFamily="34" charset="-128"/>
              </a:rPr>
              <a:t>peech recognition</a:t>
            </a:r>
            <a:r>
              <a:rPr lang="en-US" sz="3200" dirty="0" smtClean="0">
                <a:ea typeface="ＭＳ Ｐゴシック" pitchFamily="34" charset="-128"/>
              </a:rPr>
              <a:t/>
            </a:r>
            <a:br>
              <a:rPr lang="en-US" sz="3200" dirty="0" smtClean="0">
                <a:ea typeface="ＭＳ Ｐゴシック" pitchFamily="34" charset="-128"/>
              </a:rPr>
            </a:br>
            <a:r>
              <a:rPr lang="en-US" sz="2000" dirty="0" smtClean="0">
                <a:ea typeface="ＭＳ Ｐゴシック" pitchFamily="34" charset="-128"/>
              </a:rPr>
              <a:t>						</a:t>
            </a:r>
            <a:r>
              <a:rPr lang="en-US" sz="2200" dirty="0" err="1" smtClean="0">
                <a:ea typeface="ＭＳ Ｐゴシック" pitchFamily="34" charset="-128"/>
              </a:rPr>
              <a:t>Variani</a:t>
            </a:r>
            <a:r>
              <a:rPr lang="en-US" sz="2200" dirty="0" smtClean="0">
                <a:ea typeface="ＭＳ Ｐゴシック" pitchFamily="34" charset="-128"/>
              </a:rPr>
              <a:t>, Li and Hermansky 2013 </a:t>
            </a:r>
          </a:p>
        </p:txBody>
      </p:sp>
      <p:graphicFrame>
        <p:nvGraphicFramePr>
          <p:cNvPr id="18" name="Object 80"/>
          <p:cNvGraphicFramePr>
            <a:graphicFrameLocks noChangeAspect="1"/>
          </p:cNvGraphicFramePr>
          <p:nvPr>
            <p:extLst>
              <p:ext uri="{D42A27DB-BD31-4B8C-83A1-F6EECF244321}">
                <p14:modId xmlns:p14="http://schemas.microsoft.com/office/powerpoint/2010/main" val="2946747387"/>
              </p:ext>
            </p:extLst>
          </p:nvPr>
        </p:nvGraphicFramePr>
        <p:xfrm>
          <a:off x="152400" y="1151464"/>
          <a:ext cx="8915400" cy="2447925"/>
        </p:xfrm>
        <a:graphic>
          <a:graphicData uri="http://schemas.openxmlformats.org/presentationml/2006/ole">
            <mc:AlternateContent xmlns:mc="http://schemas.openxmlformats.org/markup-compatibility/2006">
              <mc:Choice xmlns:v="urn:schemas-microsoft-com:vml" Requires="v">
                <p:oleObj spid="_x0000_s2077" name="Visio" r:id="rId3" imgW="7392481" imgH="1951996" progId="Visio.Drawing.11">
                  <p:embed/>
                </p:oleObj>
              </mc:Choice>
              <mc:Fallback>
                <p:oleObj name="Visio" r:id="rId3" imgW="7392481" imgH="195199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51464"/>
                        <a:ext cx="8915400"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843202080"/>
              </p:ext>
            </p:extLst>
          </p:nvPr>
        </p:nvGraphicFramePr>
        <p:xfrm>
          <a:off x="762000" y="4610100"/>
          <a:ext cx="7772400" cy="1529767"/>
        </p:xfrm>
        <a:graphic>
          <a:graphicData uri="http://schemas.openxmlformats.org/drawingml/2006/table">
            <a:tbl>
              <a:tblPr/>
              <a:tblGrid>
                <a:gridCol w="3771900"/>
                <a:gridCol w="1333500"/>
                <a:gridCol w="1231900"/>
                <a:gridCol w="14351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imes New Roman" pitchFamily="18" charset="0"/>
                        </a:rPr>
                        <a:t>environment</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imes New Roman" pitchFamily="18" charset="0"/>
                        </a:rPr>
                        <a:t>conventional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rPr>
                        <a:t>proposed</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imes New Roman" pitchFamily="18" charset="0"/>
                        </a:rPr>
                        <a:t>best by hand</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clean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(matched training and test)</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31 %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28 %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25 %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TIMIT with car noise  at 0 dB SNR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(training on clean)</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54 %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38 %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rPr>
                        <a:t>35 %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20" name="Rectangle 28"/>
          <p:cNvSpPr>
            <a:spLocks noChangeArrowheads="1"/>
          </p:cNvSpPr>
          <p:nvPr/>
        </p:nvSpPr>
        <p:spPr bwMode="auto">
          <a:xfrm>
            <a:off x="762000" y="4120207"/>
            <a:ext cx="4622800" cy="461665"/>
          </a:xfrm>
          <a:prstGeom prst="rect">
            <a:avLst/>
          </a:prstGeom>
          <a:noFill/>
          <a:ln w="9525">
            <a:noFill/>
            <a:miter lim="800000"/>
            <a:headEnd/>
            <a:tailEnd/>
          </a:ln>
        </p:spPr>
        <p:txBody>
          <a:bodyPr wrap="square">
            <a:spAutoFit/>
          </a:bodyPr>
          <a:lstStyle/>
          <a:p>
            <a:pPr>
              <a:spcBef>
                <a:spcPct val="20000"/>
              </a:spcBef>
            </a:pPr>
            <a:r>
              <a:rPr lang="en-US" sz="2400" dirty="0"/>
              <a:t>Phoneme recognition error rates </a:t>
            </a:r>
          </a:p>
        </p:txBody>
      </p:sp>
    </p:spTree>
    <p:extLst>
      <p:ext uri="{BB962C8B-B14F-4D97-AF65-F5344CB8AC3E}">
        <p14:creationId xmlns:p14="http://schemas.microsoft.com/office/powerpoint/2010/main" val="34278651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46951" y="479856"/>
            <a:ext cx="7303522" cy="489298"/>
            <a:chOff x="1099351" y="2702867"/>
            <a:chExt cx="6086640" cy="489298"/>
          </a:xfrm>
        </p:grpSpPr>
        <p:sp>
          <p:nvSpPr>
            <p:cNvPr id="4" name="TextBox 3"/>
            <p:cNvSpPr txBox="1"/>
            <p:nvPr/>
          </p:nvSpPr>
          <p:spPr>
            <a:xfrm>
              <a:off x="1099351" y="2730500"/>
              <a:ext cx="887442" cy="461665"/>
            </a:xfrm>
            <a:prstGeom prst="rect">
              <a:avLst/>
            </a:prstGeom>
            <a:noFill/>
          </p:spPr>
          <p:txBody>
            <a:bodyPr wrap="none" rtlCol="0">
              <a:spAutoFit/>
            </a:bodyPr>
            <a:lstStyle/>
            <a:p>
              <a:r>
                <a:rPr lang="en-US" sz="2400" dirty="0" smtClean="0"/>
                <a:t>speech </a:t>
              </a:r>
              <a:endParaRPr lang="en-US" sz="2400" dirty="0"/>
            </a:p>
          </p:txBody>
        </p:sp>
        <p:cxnSp>
          <p:nvCxnSpPr>
            <p:cNvPr id="10" name="Straight Arrow Connector 9"/>
            <p:cNvCxnSpPr/>
            <p:nvPr/>
          </p:nvCxnSpPr>
          <p:spPr>
            <a:xfrm flipV="1">
              <a:off x="2105826" y="2946400"/>
              <a:ext cx="33655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749394" y="2730500"/>
              <a:ext cx="894080" cy="461665"/>
            </a:xfrm>
            <a:prstGeom prst="rect">
              <a:avLst/>
            </a:prstGeom>
            <a:noFill/>
          </p:spPr>
          <p:txBody>
            <a:bodyPr wrap="none" rtlCol="0">
              <a:spAutoFit/>
            </a:bodyPr>
            <a:lstStyle/>
            <a:p>
              <a:r>
                <a:rPr lang="en-US" sz="2400" dirty="0" smtClean="0"/>
                <a:t>sounds</a:t>
              </a:r>
              <a:endParaRPr lang="en-US" sz="2400" dirty="0"/>
            </a:p>
          </p:txBody>
        </p:sp>
        <p:cxnSp>
          <p:nvCxnSpPr>
            <p:cNvPr id="13" name="Straight Arrow Connector 12"/>
            <p:cNvCxnSpPr/>
            <p:nvPr/>
          </p:nvCxnSpPr>
          <p:spPr>
            <a:xfrm flipV="1">
              <a:off x="3740609" y="2953267"/>
              <a:ext cx="33655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87694" y="2715567"/>
              <a:ext cx="1058272" cy="461665"/>
            </a:xfrm>
            <a:prstGeom prst="rect">
              <a:avLst/>
            </a:prstGeom>
            <a:noFill/>
          </p:spPr>
          <p:txBody>
            <a:bodyPr wrap="none" rtlCol="0">
              <a:spAutoFit/>
            </a:bodyPr>
            <a:lstStyle/>
            <a:p>
              <a:r>
                <a:rPr lang="en-US" sz="2400" dirty="0" smtClean="0"/>
                <a:t>message</a:t>
              </a:r>
              <a:endParaRPr lang="en-US" sz="2400" dirty="0"/>
            </a:p>
          </p:txBody>
        </p:sp>
        <p:cxnSp>
          <p:nvCxnSpPr>
            <p:cNvPr id="15" name="Straight Arrow Connector 14"/>
            <p:cNvCxnSpPr/>
            <p:nvPr/>
          </p:nvCxnSpPr>
          <p:spPr>
            <a:xfrm flipV="1">
              <a:off x="5567837" y="2953268"/>
              <a:ext cx="336550"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127594" y="2702867"/>
              <a:ext cx="1058397" cy="461665"/>
            </a:xfrm>
            <a:prstGeom prst="rect">
              <a:avLst/>
            </a:prstGeom>
            <a:noFill/>
          </p:spPr>
          <p:txBody>
            <a:bodyPr wrap="none" rtlCol="0">
              <a:spAutoFit/>
            </a:bodyPr>
            <a:lstStyle/>
            <a:p>
              <a:r>
                <a:rPr lang="en-US" sz="2400" dirty="0" smtClean="0"/>
                <a:t>meaning</a:t>
              </a:r>
              <a:endParaRPr lang="en-US" sz="2400" dirty="0"/>
            </a:p>
          </p:txBody>
        </p:sp>
      </p:grpSp>
      <p:grpSp>
        <p:nvGrpSpPr>
          <p:cNvPr id="3" name="Group 2"/>
          <p:cNvGrpSpPr/>
          <p:nvPr/>
        </p:nvGrpSpPr>
        <p:grpSpPr>
          <a:xfrm>
            <a:off x="1874051" y="1193776"/>
            <a:ext cx="4026012" cy="1604980"/>
            <a:chOff x="1874051" y="1193776"/>
            <a:chExt cx="4026012" cy="1604980"/>
          </a:xfrm>
        </p:grpSpPr>
        <p:sp>
          <p:nvSpPr>
            <p:cNvPr id="18" name="TextBox 17"/>
            <p:cNvSpPr txBox="1"/>
            <p:nvPr/>
          </p:nvSpPr>
          <p:spPr>
            <a:xfrm>
              <a:off x="1874051" y="1193776"/>
              <a:ext cx="4026012" cy="461665"/>
            </a:xfrm>
            <a:prstGeom prst="rect">
              <a:avLst/>
            </a:prstGeom>
            <a:noFill/>
          </p:spPr>
          <p:txBody>
            <a:bodyPr wrap="none" rtlCol="0">
              <a:spAutoFit/>
            </a:bodyPr>
            <a:lstStyle/>
            <a:p>
              <a:r>
                <a:rPr lang="en-US" sz="2400" dirty="0" smtClean="0"/>
                <a:t>machine recognition of speech</a:t>
              </a:r>
              <a:endParaRPr lang="en-US" sz="2400" dirty="0"/>
            </a:p>
          </p:txBody>
        </p:sp>
        <p:sp>
          <p:nvSpPr>
            <p:cNvPr id="26" name="TextBox 25"/>
            <p:cNvSpPr txBox="1"/>
            <p:nvPr/>
          </p:nvSpPr>
          <p:spPr>
            <a:xfrm>
              <a:off x="3275580" y="2119654"/>
              <a:ext cx="1152028" cy="461665"/>
            </a:xfrm>
            <a:prstGeom prst="rect">
              <a:avLst/>
            </a:prstGeom>
            <a:noFill/>
          </p:spPr>
          <p:txBody>
            <a:bodyPr wrap="none" rtlCol="0">
              <a:spAutoFit/>
            </a:bodyPr>
            <a:lstStyle/>
            <a:p>
              <a:r>
                <a:rPr lang="en-US" sz="2400" dirty="0" smtClean="0"/>
                <a:t>training</a:t>
              </a:r>
              <a:endParaRPr lang="en-US" sz="2400" dirty="0"/>
            </a:p>
          </p:txBody>
        </p:sp>
        <p:sp>
          <p:nvSpPr>
            <p:cNvPr id="27" name="Up Arrow 26"/>
            <p:cNvSpPr/>
            <p:nvPr/>
          </p:nvSpPr>
          <p:spPr>
            <a:xfrm>
              <a:off x="2420150" y="1818792"/>
              <a:ext cx="2774149" cy="979964"/>
            </a:xfrm>
            <a:prstGeom prst="up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28" name="TextBox 27"/>
          <p:cNvSpPr txBox="1"/>
          <p:nvPr/>
        </p:nvSpPr>
        <p:spPr>
          <a:xfrm>
            <a:off x="1076714" y="4491273"/>
            <a:ext cx="7173759" cy="1200328"/>
          </a:xfrm>
          <a:prstGeom prst="rect">
            <a:avLst/>
          </a:prstGeom>
          <a:noFill/>
        </p:spPr>
        <p:txBody>
          <a:bodyPr wrap="none" rtlCol="0">
            <a:spAutoFit/>
          </a:bodyPr>
          <a:lstStyle/>
          <a:p>
            <a:r>
              <a:rPr lang="en-US" sz="2400" dirty="0" smtClean="0"/>
              <a:t>“unknown unknowns” for the machine:</a:t>
            </a:r>
          </a:p>
          <a:p>
            <a:pPr marL="742950" lvl="1" indent="-285750">
              <a:buFont typeface="Arial"/>
              <a:buChar char="•"/>
            </a:pPr>
            <a:r>
              <a:rPr lang="en-US" sz="2400" dirty="0" smtClean="0"/>
              <a:t>data distortions that were not seen in the training</a:t>
            </a:r>
          </a:p>
          <a:p>
            <a:pPr marL="742950" lvl="1" indent="-285750">
              <a:buFont typeface="Arial"/>
              <a:buChar char="•"/>
            </a:pPr>
            <a:r>
              <a:rPr lang="en-US" sz="2400" dirty="0" smtClean="0"/>
              <a:t>words that are not in the lexicon of the machine</a:t>
            </a:r>
            <a:endParaRPr lang="en-US" sz="2400" dirty="0"/>
          </a:p>
        </p:txBody>
      </p:sp>
      <p:sp>
        <p:nvSpPr>
          <p:cNvPr id="29" name="TextBox 28"/>
          <p:cNvSpPr txBox="1"/>
          <p:nvPr/>
        </p:nvSpPr>
        <p:spPr>
          <a:xfrm>
            <a:off x="1200355" y="5819688"/>
            <a:ext cx="5506636" cy="830997"/>
          </a:xfrm>
          <a:prstGeom prst="rect">
            <a:avLst/>
          </a:prstGeom>
          <a:noFill/>
        </p:spPr>
        <p:txBody>
          <a:bodyPr wrap="none" rtlCol="0">
            <a:spAutoFit/>
          </a:bodyPr>
          <a:lstStyle/>
          <a:p>
            <a:r>
              <a:rPr lang="en-US" sz="2400" dirty="0" smtClean="0"/>
              <a:t>one possible solution:</a:t>
            </a:r>
          </a:p>
          <a:p>
            <a:pPr marL="800100" lvl="1" indent="-342900">
              <a:buFont typeface="Arial"/>
              <a:buChar char="•"/>
            </a:pPr>
            <a:r>
              <a:rPr lang="en-US" sz="2400" dirty="0" smtClean="0"/>
              <a:t>on-line adaptation to new situations</a:t>
            </a:r>
          </a:p>
        </p:txBody>
      </p:sp>
      <p:sp>
        <p:nvSpPr>
          <p:cNvPr id="2" name="TextBox 1"/>
          <p:cNvSpPr txBox="1"/>
          <p:nvPr/>
        </p:nvSpPr>
        <p:spPr>
          <a:xfrm>
            <a:off x="1076714" y="3291300"/>
            <a:ext cx="5232093" cy="1200328"/>
          </a:xfrm>
          <a:prstGeom prst="rect">
            <a:avLst/>
          </a:prstGeom>
          <a:noFill/>
        </p:spPr>
        <p:txBody>
          <a:bodyPr wrap="square" rtlCol="0">
            <a:spAutoFit/>
          </a:bodyPr>
          <a:lstStyle/>
          <a:p>
            <a:r>
              <a:rPr lang="en-US" sz="2400" dirty="0" smtClean="0"/>
              <a:t>assumption:  </a:t>
            </a:r>
          </a:p>
          <a:p>
            <a:pPr marL="800100" lvl="1" indent="-342900">
              <a:buFont typeface="Arial"/>
              <a:buChar char="•"/>
            </a:pPr>
            <a:r>
              <a:rPr lang="en-US" sz="2400" dirty="0" smtClean="0"/>
              <a:t>the world did not change since the machine was trained </a:t>
            </a:r>
            <a:endParaRPr lang="en-US" sz="2400" dirty="0"/>
          </a:p>
        </p:txBody>
      </p:sp>
    </p:spTree>
    <p:extLst>
      <p:ext uri="{BB962C8B-B14F-4D97-AF65-F5344CB8AC3E}">
        <p14:creationId xmlns:p14="http://schemas.microsoft.com/office/powerpoint/2010/main" val="1803370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389467"/>
            <a:ext cx="7823200" cy="6079065"/>
          </a:xfrm>
        </p:spPr>
        <p:txBody>
          <a:bodyPr>
            <a:normAutofit fontScale="85000" lnSpcReduction="20000"/>
          </a:bodyPr>
          <a:lstStyle/>
          <a:p>
            <a:pPr marL="0" indent="0">
              <a:buNone/>
            </a:pPr>
            <a:r>
              <a:rPr lang="en-US" sz="3000" b="1" dirty="0"/>
              <a:t>U</a:t>
            </a:r>
            <a:r>
              <a:rPr lang="en-US" sz="3000" b="1" dirty="0" smtClean="0"/>
              <a:t>nsupervised adaptation</a:t>
            </a:r>
            <a:r>
              <a:rPr lang="en-US" sz="3000" dirty="0" smtClean="0"/>
              <a:t> </a:t>
            </a:r>
          </a:p>
          <a:p>
            <a:pPr marL="0" indent="0">
              <a:buNone/>
            </a:pPr>
            <a:endParaRPr lang="en-US" sz="3000" dirty="0" smtClean="0"/>
          </a:p>
          <a:p>
            <a:r>
              <a:rPr lang="en-US" sz="3000" dirty="0" smtClean="0"/>
              <a:t>generative models</a:t>
            </a:r>
          </a:p>
          <a:p>
            <a:pPr lvl="1"/>
            <a:r>
              <a:rPr lang="en-US" sz="3000" dirty="0" smtClean="0"/>
              <a:t>modify models to increase their likelihoods on unseen data</a:t>
            </a:r>
          </a:p>
          <a:p>
            <a:r>
              <a:rPr lang="en-US" sz="3000" dirty="0" smtClean="0"/>
              <a:t>non-generative models (e.g. neural nets)</a:t>
            </a:r>
          </a:p>
          <a:p>
            <a:pPr lvl="1"/>
            <a:r>
              <a:rPr lang="en-US" sz="3000" dirty="0" smtClean="0"/>
              <a:t>modify </a:t>
            </a:r>
            <a:r>
              <a:rPr lang="en-US" sz="3000" dirty="0"/>
              <a:t>models so </a:t>
            </a:r>
            <a:r>
              <a:rPr lang="en-US" sz="3000"/>
              <a:t>that </a:t>
            </a:r>
            <a:r>
              <a:rPr lang="en-US" sz="3000" smtClean="0"/>
              <a:t>the </a:t>
            </a:r>
            <a:r>
              <a:rPr lang="en-US" sz="3000" dirty="0"/>
              <a:t>estimates still make </a:t>
            </a:r>
            <a:r>
              <a:rPr lang="en-US" sz="3000" dirty="0" smtClean="0"/>
              <a:t>sense ?????</a:t>
            </a:r>
          </a:p>
          <a:p>
            <a:pPr marL="457200" lvl="1" indent="0">
              <a:buNone/>
            </a:pPr>
            <a:endParaRPr lang="en-US" sz="3000" dirty="0" smtClean="0"/>
          </a:p>
          <a:p>
            <a:pPr marL="57150" indent="0">
              <a:buNone/>
            </a:pPr>
            <a:r>
              <a:rPr lang="en-US" sz="3000" b="1" dirty="0" smtClean="0"/>
              <a:t>Do the estimates make sense? </a:t>
            </a:r>
          </a:p>
          <a:p>
            <a:pPr marL="57150" indent="0">
              <a:buNone/>
            </a:pPr>
            <a:r>
              <a:rPr lang="en-US" sz="3000" dirty="0" smtClean="0"/>
              <a:t>(Performance monitoring)</a:t>
            </a:r>
          </a:p>
          <a:p>
            <a:pPr marL="57150" indent="0">
              <a:buNone/>
            </a:pPr>
            <a:endParaRPr lang="en-US" sz="3000" dirty="0" smtClean="0"/>
          </a:p>
          <a:p>
            <a:pPr marL="514350" indent="-514350">
              <a:buFont typeface="+mj-lt"/>
              <a:buAutoNum type="arabicPeriod"/>
            </a:pPr>
            <a:r>
              <a:rPr lang="en-US" sz="3000" dirty="0" smtClean="0"/>
              <a:t>we know some characteristics of the expected estimates </a:t>
            </a:r>
          </a:p>
          <a:p>
            <a:pPr marL="514350" indent="-514350">
              <a:buFont typeface="+mj-lt"/>
              <a:buAutoNum type="arabicPeriod"/>
            </a:pPr>
            <a:r>
              <a:rPr lang="en-US" sz="3000" b="1" dirty="0" smtClean="0"/>
              <a:t>estimates </a:t>
            </a:r>
            <a:r>
              <a:rPr lang="en-US" sz="3000" b="1" dirty="0"/>
              <a:t>that are observed on the data on which the models were trained</a:t>
            </a:r>
          </a:p>
          <a:p>
            <a:pPr marL="0" indent="0">
              <a:buNone/>
            </a:pPr>
            <a:endParaRPr lang="en-US" dirty="0"/>
          </a:p>
          <a:p>
            <a:pPr lvl="1"/>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16417795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749300" y="1752121"/>
            <a:ext cx="8026400" cy="3683456"/>
            <a:chOff x="1196811" y="4342935"/>
            <a:chExt cx="4554888" cy="1773971"/>
          </a:xfrm>
        </p:grpSpPr>
        <p:sp>
          <p:nvSpPr>
            <p:cNvPr id="2" name="TextBox 1"/>
            <p:cNvSpPr txBox="1"/>
            <p:nvPr/>
          </p:nvSpPr>
          <p:spPr>
            <a:xfrm>
              <a:off x="1196811" y="4342935"/>
              <a:ext cx="1069054" cy="215127"/>
            </a:xfrm>
            <a:prstGeom prst="rect">
              <a:avLst/>
            </a:prstGeom>
            <a:noFill/>
          </p:spPr>
          <p:txBody>
            <a:bodyPr wrap="none" rtlCol="0">
              <a:spAutoFit/>
            </a:bodyPr>
            <a:lstStyle/>
            <a:p>
              <a:r>
                <a:rPr lang="en-US" sz="2000" dirty="0" smtClean="0"/>
                <a:t>training data</a:t>
              </a:r>
              <a:endParaRPr lang="en-US" sz="2000" dirty="0"/>
            </a:p>
          </p:txBody>
        </p:sp>
        <p:cxnSp>
          <p:nvCxnSpPr>
            <p:cNvPr id="5" name="Straight Arrow Connector 4"/>
            <p:cNvCxnSpPr/>
            <p:nvPr/>
          </p:nvCxnSpPr>
          <p:spPr>
            <a:xfrm>
              <a:off x="1819641" y="4758434"/>
              <a:ext cx="357536" cy="0"/>
            </a:xfrm>
            <a:prstGeom prst="straightConnector1">
              <a:avLst/>
            </a:prstGeom>
            <a:ln w="12700">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189264" y="4520896"/>
              <a:ext cx="927852" cy="546092"/>
            </a:xfrm>
            <a:prstGeom prst="rect">
              <a:avLst/>
            </a:prstGeom>
            <a:noFill/>
          </p:spPr>
          <p:txBody>
            <a:bodyPr wrap="none" rtlCol="0">
              <a:spAutoFit/>
            </a:bodyPr>
            <a:lstStyle/>
            <a:p>
              <a:pPr algn="ctr"/>
              <a:r>
                <a:rPr lang="en-US" sz="2000" dirty="0" smtClean="0"/>
                <a:t>class</a:t>
              </a:r>
            </a:p>
            <a:p>
              <a:pPr algn="ctr"/>
              <a:r>
                <a:rPr lang="en-US" sz="2000" dirty="0" smtClean="0"/>
                <a:t>probability</a:t>
              </a:r>
            </a:p>
            <a:p>
              <a:pPr algn="ctr"/>
              <a:r>
                <a:rPr lang="en-US" sz="2000" dirty="0" smtClean="0"/>
                <a:t>estimator</a:t>
              </a:r>
              <a:endParaRPr lang="en-US" sz="2000" dirty="0"/>
            </a:p>
          </p:txBody>
        </p:sp>
        <p:cxnSp>
          <p:nvCxnSpPr>
            <p:cNvPr id="7" name="Straight Arrow Connector 6"/>
            <p:cNvCxnSpPr/>
            <p:nvPr/>
          </p:nvCxnSpPr>
          <p:spPr>
            <a:xfrm>
              <a:off x="3078153" y="4784870"/>
              <a:ext cx="160347" cy="0"/>
            </a:xfrm>
            <a:prstGeom prst="straightConnector1">
              <a:avLst/>
            </a:prstGeom>
            <a:ln w="12700">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17270" y="4611814"/>
              <a:ext cx="881550" cy="380610"/>
            </a:xfrm>
            <a:prstGeom prst="rect">
              <a:avLst/>
            </a:prstGeom>
            <a:noFill/>
          </p:spPr>
          <p:txBody>
            <a:bodyPr wrap="none" rtlCol="0">
              <a:spAutoFit/>
            </a:bodyPr>
            <a:lstStyle/>
            <a:p>
              <a:pPr algn="ctr"/>
              <a:r>
                <a:rPr lang="en-US" sz="2000" dirty="0" smtClean="0"/>
                <a:t>output</a:t>
              </a:r>
            </a:p>
            <a:p>
              <a:pPr algn="ctr"/>
              <a:r>
                <a:rPr lang="en-US" sz="2000" dirty="0" smtClean="0"/>
                <a:t>descriptor</a:t>
              </a:r>
              <a:endParaRPr lang="en-US" sz="2000" dirty="0"/>
            </a:p>
          </p:txBody>
        </p:sp>
        <p:sp>
          <p:nvSpPr>
            <p:cNvPr id="9" name="TextBox 8"/>
            <p:cNvSpPr txBox="1"/>
            <p:nvPr/>
          </p:nvSpPr>
          <p:spPr>
            <a:xfrm>
              <a:off x="1232893" y="5386738"/>
              <a:ext cx="782319" cy="215127"/>
            </a:xfrm>
            <a:prstGeom prst="rect">
              <a:avLst/>
            </a:prstGeom>
            <a:noFill/>
          </p:spPr>
          <p:txBody>
            <a:bodyPr wrap="none" rtlCol="0">
              <a:spAutoFit/>
            </a:bodyPr>
            <a:lstStyle/>
            <a:p>
              <a:r>
                <a:rPr lang="en-US" sz="2000" dirty="0" smtClean="0"/>
                <a:t>test data</a:t>
              </a:r>
              <a:endParaRPr lang="en-US" sz="2000" dirty="0"/>
            </a:p>
          </p:txBody>
        </p:sp>
        <p:cxnSp>
          <p:nvCxnSpPr>
            <p:cNvPr id="10" name="Straight Arrow Connector 9"/>
            <p:cNvCxnSpPr/>
            <p:nvPr/>
          </p:nvCxnSpPr>
          <p:spPr>
            <a:xfrm>
              <a:off x="1855723" y="5802237"/>
              <a:ext cx="357536" cy="0"/>
            </a:xfrm>
            <a:prstGeom prst="straightConnector1">
              <a:avLst/>
            </a:prstGeom>
            <a:ln w="12700">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218140" y="5570814"/>
              <a:ext cx="927852" cy="546092"/>
            </a:xfrm>
            <a:prstGeom prst="rect">
              <a:avLst/>
            </a:prstGeom>
            <a:noFill/>
          </p:spPr>
          <p:txBody>
            <a:bodyPr wrap="none" rtlCol="0">
              <a:spAutoFit/>
            </a:bodyPr>
            <a:lstStyle/>
            <a:p>
              <a:pPr algn="ctr"/>
              <a:r>
                <a:rPr lang="en-US" sz="2000" dirty="0" smtClean="0"/>
                <a:t>class</a:t>
              </a:r>
            </a:p>
            <a:p>
              <a:pPr algn="ctr"/>
              <a:r>
                <a:rPr lang="en-US" sz="2000" dirty="0" smtClean="0"/>
                <a:t>probability</a:t>
              </a:r>
            </a:p>
            <a:p>
              <a:pPr algn="ctr"/>
              <a:r>
                <a:rPr lang="en-US" sz="2000" dirty="0" smtClean="0"/>
                <a:t>estimator</a:t>
              </a:r>
              <a:endParaRPr lang="en-US" sz="2000" dirty="0"/>
            </a:p>
          </p:txBody>
        </p:sp>
        <p:cxnSp>
          <p:nvCxnSpPr>
            <p:cNvPr id="12" name="Straight Arrow Connector 11"/>
            <p:cNvCxnSpPr/>
            <p:nvPr/>
          </p:nvCxnSpPr>
          <p:spPr>
            <a:xfrm>
              <a:off x="3114235" y="5828673"/>
              <a:ext cx="124265" cy="0"/>
            </a:xfrm>
            <a:prstGeom prst="straightConnector1">
              <a:avLst/>
            </a:prstGeom>
            <a:ln w="12700">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217317" y="5649500"/>
              <a:ext cx="881550" cy="380610"/>
            </a:xfrm>
            <a:prstGeom prst="rect">
              <a:avLst/>
            </a:prstGeom>
            <a:noFill/>
          </p:spPr>
          <p:txBody>
            <a:bodyPr wrap="none" rtlCol="0">
              <a:spAutoFit/>
            </a:bodyPr>
            <a:lstStyle/>
            <a:p>
              <a:pPr algn="ctr"/>
              <a:r>
                <a:rPr lang="en-US" sz="2000" dirty="0" smtClean="0"/>
                <a:t>output</a:t>
              </a:r>
            </a:p>
            <a:p>
              <a:pPr algn="ctr"/>
              <a:r>
                <a:rPr lang="en-US" sz="2000" dirty="0" smtClean="0"/>
                <a:t>descriptor</a:t>
              </a:r>
              <a:endParaRPr lang="en-US" sz="2000" dirty="0"/>
            </a:p>
          </p:txBody>
        </p:sp>
        <p:sp>
          <p:nvSpPr>
            <p:cNvPr id="15" name="TextBox 14"/>
            <p:cNvSpPr txBox="1"/>
            <p:nvPr/>
          </p:nvSpPr>
          <p:spPr>
            <a:xfrm>
              <a:off x="3838045" y="5129118"/>
              <a:ext cx="781701" cy="215127"/>
            </a:xfrm>
            <a:prstGeom prst="rect">
              <a:avLst/>
            </a:prstGeom>
            <a:noFill/>
          </p:spPr>
          <p:txBody>
            <a:bodyPr wrap="none" rtlCol="0">
              <a:spAutoFit/>
            </a:bodyPr>
            <a:lstStyle/>
            <a:p>
              <a:r>
                <a:rPr lang="en-US" sz="2000" dirty="0" smtClean="0"/>
                <a:t>compare</a:t>
              </a:r>
              <a:endParaRPr lang="en-US" sz="2000" dirty="0"/>
            </a:p>
          </p:txBody>
        </p:sp>
        <p:grpSp>
          <p:nvGrpSpPr>
            <p:cNvPr id="27" name="Group 26"/>
            <p:cNvGrpSpPr/>
            <p:nvPr/>
          </p:nvGrpSpPr>
          <p:grpSpPr>
            <a:xfrm>
              <a:off x="4038509" y="4775368"/>
              <a:ext cx="171725" cy="365961"/>
              <a:chOff x="4584701" y="4784870"/>
              <a:chExt cx="171725" cy="365961"/>
            </a:xfrm>
          </p:grpSpPr>
          <p:cxnSp>
            <p:nvCxnSpPr>
              <p:cNvPr id="14" name="Straight Arrow Connector 13"/>
              <p:cNvCxnSpPr/>
              <p:nvPr/>
            </p:nvCxnSpPr>
            <p:spPr>
              <a:xfrm rot="16200000" flipH="1">
                <a:off x="4573912" y="4972063"/>
                <a:ext cx="357536" cy="0"/>
              </a:xfrm>
              <a:prstGeom prst="straightConnector1">
                <a:avLst/>
              </a:prstGeom>
              <a:ln w="12700">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584701" y="4784870"/>
                <a:ext cx="171725" cy="0"/>
              </a:xfrm>
              <a:prstGeom prst="line">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grpSp>
        <p:cxnSp>
          <p:nvCxnSpPr>
            <p:cNvPr id="23" name="Straight Arrow Connector 22"/>
            <p:cNvCxnSpPr/>
            <p:nvPr/>
          </p:nvCxnSpPr>
          <p:spPr>
            <a:xfrm>
              <a:off x="4576649" y="5255040"/>
              <a:ext cx="189533" cy="0"/>
            </a:xfrm>
            <a:prstGeom prst="straightConnector1">
              <a:avLst/>
            </a:prstGeom>
            <a:ln w="12700">
              <a:solidFill>
                <a:schemeClr val="tx1"/>
              </a:solidFill>
              <a:tailEnd type="stealth"/>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666563" y="5064670"/>
              <a:ext cx="1085136" cy="380610"/>
            </a:xfrm>
            <a:prstGeom prst="rect">
              <a:avLst/>
            </a:prstGeom>
            <a:noFill/>
          </p:spPr>
          <p:txBody>
            <a:bodyPr wrap="none" rtlCol="0">
              <a:spAutoFit/>
            </a:bodyPr>
            <a:lstStyle/>
            <a:p>
              <a:pPr algn="ctr"/>
              <a:r>
                <a:rPr lang="en-US" sz="2000" dirty="0" smtClean="0"/>
                <a:t>estimate of</a:t>
              </a:r>
            </a:p>
            <a:p>
              <a:pPr algn="ctr"/>
              <a:r>
                <a:rPr lang="en-US" sz="2000" dirty="0" smtClean="0"/>
                <a:t>performance</a:t>
              </a:r>
              <a:endParaRPr lang="en-US" sz="2000" dirty="0"/>
            </a:p>
          </p:txBody>
        </p:sp>
        <p:grpSp>
          <p:nvGrpSpPr>
            <p:cNvPr id="28" name="Group 27"/>
            <p:cNvGrpSpPr/>
            <p:nvPr/>
          </p:nvGrpSpPr>
          <p:grpSpPr>
            <a:xfrm flipV="1">
              <a:off x="4022064" y="5406117"/>
              <a:ext cx="171725" cy="365961"/>
              <a:chOff x="4584701" y="4784870"/>
              <a:chExt cx="171725" cy="365961"/>
            </a:xfrm>
          </p:grpSpPr>
          <p:cxnSp>
            <p:nvCxnSpPr>
              <p:cNvPr id="29" name="Straight Arrow Connector 28"/>
              <p:cNvCxnSpPr/>
              <p:nvPr/>
            </p:nvCxnSpPr>
            <p:spPr>
              <a:xfrm rot="16200000" flipH="1">
                <a:off x="4573912" y="4972063"/>
                <a:ext cx="357536" cy="0"/>
              </a:xfrm>
              <a:prstGeom prst="straightConnector1">
                <a:avLst/>
              </a:prstGeom>
              <a:ln w="12700">
                <a:solidFill>
                  <a:schemeClr val="tx1"/>
                </a:solidFill>
                <a:tailEnd type="stealt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84701" y="4784870"/>
                <a:ext cx="171725" cy="0"/>
              </a:xfrm>
              <a:prstGeom prst="line">
                <a:avLst/>
              </a:prstGeom>
              <a:ln w="12700">
                <a:solidFill>
                  <a:schemeClr val="tx1"/>
                </a:solidFill>
                <a:tailEnd type="non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7544549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 y="274638"/>
            <a:ext cx="8229600" cy="779462"/>
          </a:xfrm>
        </p:spPr>
        <p:txBody>
          <a:bodyPr>
            <a:normAutofit/>
          </a:bodyPr>
          <a:lstStyle/>
          <a:p>
            <a:r>
              <a:rPr lang="en-US" sz="3200" dirty="0" smtClean="0"/>
              <a:t>Problem Statement</a:t>
            </a:r>
            <a:endParaRPr lang="en-US" sz="3200" dirty="0"/>
          </a:p>
        </p:txBody>
      </p:sp>
      <p:sp>
        <p:nvSpPr>
          <p:cNvPr id="3" name="Content Placeholder 2"/>
          <p:cNvSpPr>
            <a:spLocks noGrp="1"/>
          </p:cNvSpPr>
          <p:nvPr>
            <p:ph idx="1"/>
          </p:nvPr>
        </p:nvSpPr>
        <p:spPr>
          <a:xfrm>
            <a:off x="750266" y="3799151"/>
            <a:ext cx="7441233" cy="2555082"/>
          </a:xfrm>
        </p:spPr>
        <p:txBody>
          <a:bodyPr>
            <a:normAutofit fontScale="77500" lnSpcReduction="20000"/>
          </a:bodyPr>
          <a:lstStyle/>
          <a:p>
            <a:r>
              <a:rPr lang="en-US" sz="3400" b="1" dirty="0"/>
              <a:t>Having a classifier that yields a frame based </a:t>
            </a:r>
            <a:r>
              <a:rPr lang="en-US" sz="3400" b="1" dirty="0" smtClean="0"/>
              <a:t>vectors </a:t>
            </a:r>
            <a:r>
              <a:rPr lang="en-US" sz="3400" b="1" dirty="0"/>
              <a:t>of posterior probabilities for speech sounds of interest, predict the accuracy of these estimates without knowing the correct probabilities on test data but knowing performance of the classifier on the training data.</a:t>
            </a:r>
            <a:endParaRPr lang="en-US" sz="3400" dirty="0"/>
          </a:p>
          <a:p>
            <a:endParaRPr lang="en-US" dirty="0"/>
          </a:p>
        </p:txBody>
      </p:sp>
      <p:grpSp>
        <p:nvGrpSpPr>
          <p:cNvPr id="5" name="Group 4"/>
          <p:cNvGrpSpPr/>
          <p:nvPr/>
        </p:nvGrpSpPr>
        <p:grpSpPr>
          <a:xfrm>
            <a:off x="686767" y="1819705"/>
            <a:ext cx="8154784" cy="1200328"/>
            <a:chOff x="686767" y="1232871"/>
            <a:chExt cx="8154784" cy="1200328"/>
          </a:xfrm>
        </p:grpSpPr>
        <p:sp>
          <p:nvSpPr>
            <p:cNvPr id="4" name="TextBox 3"/>
            <p:cNvSpPr txBox="1"/>
            <p:nvPr/>
          </p:nvSpPr>
          <p:spPr>
            <a:xfrm>
              <a:off x="686767" y="1589669"/>
              <a:ext cx="1064865" cy="461665"/>
            </a:xfrm>
            <a:prstGeom prst="rect">
              <a:avLst/>
            </a:prstGeom>
            <a:noFill/>
          </p:spPr>
          <p:txBody>
            <a:bodyPr wrap="none" rtlCol="0">
              <a:spAutoFit/>
            </a:bodyPr>
            <a:lstStyle/>
            <a:p>
              <a:r>
                <a:rPr lang="en-US" sz="2400" dirty="0" smtClean="0"/>
                <a:t>speech</a:t>
              </a:r>
              <a:endParaRPr lang="en-US" sz="2400" dirty="0"/>
            </a:p>
          </p:txBody>
        </p:sp>
        <p:cxnSp>
          <p:nvCxnSpPr>
            <p:cNvPr id="6" name="Straight Arrow Connector 5"/>
            <p:cNvCxnSpPr/>
            <p:nvPr/>
          </p:nvCxnSpPr>
          <p:spPr>
            <a:xfrm>
              <a:off x="2133600" y="1832405"/>
              <a:ext cx="330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729652" y="1232871"/>
              <a:ext cx="2348419" cy="1200328"/>
            </a:xfrm>
            <a:prstGeom prst="rect">
              <a:avLst/>
            </a:prstGeom>
            <a:noFill/>
          </p:spPr>
          <p:txBody>
            <a:bodyPr wrap="none" rtlCol="0">
              <a:spAutoFit/>
            </a:bodyPr>
            <a:lstStyle/>
            <a:p>
              <a:pPr algn="ctr"/>
              <a:r>
                <a:rPr lang="en-US" sz="2400" dirty="0" smtClean="0"/>
                <a:t>classifier </a:t>
              </a:r>
            </a:p>
            <a:p>
              <a:pPr algn="ctr"/>
              <a:r>
                <a:rPr lang="en-US" sz="2400" dirty="0" smtClean="0"/>
                <a:t>of speech sounds</a:t>
              </a:r>
            </a:p>
            <a:p>
              <a:pPr algn="ctr"/>
              <a:r>
                <a:rPr lang="en-US" sz="2400" dirty="0" smtClean="0"/>
                <a:t>(phonemes)</a:t>
              </a:r>
              <a:endParaRPr lang="en-US" sz="2400" dirty="0"/>
            </a:p>
          </p:txBody>
        </p:sp>
        <p:sp>
          <p:nvSpPr>
            <p:cNvPr id="9" name="TextBox 8"/>
            <p:cNvSpPr txBox="1"/>
            <p:nvPr/>
          </p:nvSpPr>
          <p:spPr>
            <a:xfrm>
              <a:off x="5880133" y="1354437"/>
              <a:ext cx="2961418" cy="830997"/>
            </a:xfrm>
            <a:prstGeom prst="rect">
              <a:avLst/>
            </a:prstGeom>
            <a:noFill/>
          </p:spPr>
          <p:txBody>
            <a:bodyPr wrap="none" rtlCol="0">
              <a:spAutoFit/>
            </a:bodyPr>
            <a:lstStyle/>
            <a:p>
              <a:pPr algn="ctr"/>
              <a:r>
                <a:rPr lang="en-US" sz="2400" dirty="0" smtClean="0"/>
                <a:t>posterior probabilities</a:t>
              </a:r>
            </a:p>
            <a:p>
              <a:pPr algn="ctr"/>
              <a:r>
                <a:rPr lang="en-US" sz="2400" dirty="0" smtClean="0"/>
                <a:t> of speech sounds</a:t>
              </a:r>
              <a:endParaRPr lang="en-US" sz="2400" dirty="0"/>
            </a:p>
          </p:txBody>
        </p:sp>
        <p:cxnSp>
          <p:nvCxnSpPr>
            <p:cNvPr id="10" name="Straight Arrow Connector 9"/>
            <p:cNvCxnSpPr/>
            <p:nvPr/>
          </p:nvCxnSpPr>
          <p:spPr>
            <a:xfrm>
              <a:off x="5304366" y="1846933"/>
              <a:ext cx="330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046693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43100" y="791247"/>
            <a:ext cx="7678073" cy="1702049"/>
            <a:chOff x="965195" y="4374850"/>
            <a:chExt cx="7678073" cy="1702049"/>
          </a:xfrm>
        </p:grpSpPr>
        <p:sp>
          <p:nvSpPr>
            <p:cNvPr id="5" name="Text Box 43"/>
            <p:cNvSpPr txBox="1">
              <a:spLocks noChangeArrowheads="1"/>
            </p:cNvSpPr>
            <p:nvPr/>
          </p:nvSpPr>
          <p:spPr bwMode="auto">
            <a:xfrm>
              <a:off x="2783675" y="4822004"/>
              <a:ext cx="13924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charset="0"/>
                  <a:ea typeface="ＭＳ Ｐゴシック" charset="0"/>
                  <a:cs typeface="Arial" charset="0"/>
                </a:defRPr>
              </a:lvl1pPr>
              <a:lvl2pPr marL="37931725" indent="-37474525" eaLnBrk="0" hangingPunct="0">
                <a:defRPr sz="2000">
                  <a:solidFill>
                    <a:schemeClr val="tx1"/>
                  </a:solidFill>
                  <a:latin typeface="Arial Narrow" charset="0"/>
                  <a:ea typeface="Arial" charset="0"/>
                  <a:cs typeface="Arial" charset="0"/>
                </a:defRPr>
              </a:lvl2pPr>
              <a:lvl3pPr eaLnBrk="0" hangingPunct="0">
                <a:defRPr sz="2000">
                  <a:solidFill>
                    <a:schemeClr val="tx1"/>
                  </a:solidFill>
                  <a:latin typeface="Arial Narrow" charset="0"/>
                  <a:ea typeface="Arial" charset="0"/>
                  <a:cs typeface="Arial" charset="0"/>
                </a:defRPr>
              </a:lvl3pPr>
              <a:lvl4pPr eaLnBrk="0" hangingPunct="0">
                <a:defRPr sz="2000">
                  <a:solidFill>
                    <a:schemeClr val="tx1"/>
                  </a:solidFill>
                  <a:latin typeface="Arial Narrow" charset="0"/>
                  <a:ea typeface="Arial" charset="0"/>
                  <a:cs typeface="Arial" charset="0"/>
                </a:defRPr>
              </a:lvl4pPr>
              <a:lvl5pPr eaLnBrk="0" hangingPunct="0">
                <a:defRPr sz="2000">
                  <a:solidFill>
                    <a:schemeClr val="tx1"/>
                  </a:solidFill>
                  <a:latin typeface="Arial Narrow" charset="0"/>
                  <a:ea typeface="Arial" charset="0"/>
                  <a:cs typeface="Arial" charset="0"/>
                </a:defRPr>
              </a:lvl5pPr>
              <a:lvl6pPr marL="457200" eaLnBrk="0" fontAlgn="base" hangingPunct="0">
                <a:spcBef>
                  <a:spcPct val="0"/>
                </a:spcBef>
                <a:spcAft>
                  <a:spcPct val="0"/>
                </a:spcAft>
                <a:defRPr sz="2000">
                  <a:solidFill>
                    <a:schemeClr val="tx1"/>
                  </a:solidFill>
                  <a:latin typeface="Arial Narrow" charset="0"/>
                  <a:ea typeface="Arial" charset="0"/>
                  <a:cs typeface="Arial" charset="0"/>
                </a:defRPr>
              </a:lvl6pPr>
              <a:lvl7pPr marL="914400" eaLnBrk="0" fontAlgn="base" hangingPunct="0">
                <a:spcBef>
                  <a:spcPct val="0"/>
                </a:spcBef>
                <a:spcAft>
                  <a:spcPct val="0"/>
                </a:spcAft>
                <a:defRPr sz="2000">
                  <a:solidFill>
                    <a:schemeClr val="tx1"/>
                  </a:solidFill>
                  <a:latin typeface="Arial Narrow" charset="0"/>
                  <a:ea typeface="Arial" charset="0"/>
                  <a:cs typeface="Arial" charset="0"/>
                </a:defRPr>
              </a:lvl7pPr>
              <a:lvl8pPr marL="1371600" eaLnBrk="0" fontAlgn="base" hangingPunct="0">
                <a:spcBef>
                  <a:spcPct val="0"/>
                </a:spcBef>
                <a:spcAft>
                  <a:spcPct val="0"/>
                </a:spcAft>
                <a:defRPr sz="2000">
                  <a:solidFill>
                    <a:schemeClr val="tx1"/>
                  </a:solidFill>
                  <a:latin typeface="Arial Narrow" charset="0"/>
                  <a:ea typeface="Arial" charset="0"/>
                  <a:cs typeface="Arial" charset="0"/>
                </a:defRPr>
              </a:lvl8pPr>
              <a:lvl9pPr marL="1828800" eaLnBrk="0" fontAlgn="base" hangingPunct="0">
                <a:spcBef>
                  <a:spcPct val="0"/>
                </a:spcBef>
                <a:spcAft>
                  <a:spcPct val="0"/>
                </a:spcAft>
                <a:defRPr sz="2000">
                  <a:solidFill>
                    <a:schemeClr val="tx1"/>
                  </a:solidFill>
                  <a:latin typeface="Arial Narrow" charset="0"/>
                  <a:ea typeface="Arial" charset="0"/>
                  <a:cs typeface="Arial" charset="0"/>
                </a:defRPr>
              </a:lvl9pPr>
            </a:lstStyle>
            <a:p>
              <a:pPr algn="ctr" eaLnBrk="1" hangingPunct="1"/>
              <a:r>
                <a:rPr lang="en-US" sz="1400" dirty="0">
                  <a:latin typeface="Arial"/>
                  <a:cs typeface="Arial"/>
                </a:rPr>
                <a:t>neural </a:t>
              </a:r>
              <a:r>
                <a:rPr lang="en-US" sz="1400" dirty="0" smtClean="0">
                  <a:latin typeface="Arial"/>
                  <a:cs typeface="Arial"/>
                </a:rPr>
                <a:t>network</a:t>
              </a:r>
            </a:p>
            <a:p>
              <a:pPr algn="ctr" eaLnBrk="1" hangingPunct="1"/>
              <a:r>
                <a:rPr lang="en-US" sz="1400" dirty="0" smtClean="0">
                  <a:latin typeface="Arial"/>
                  <a:cs typeface="Arial"/>
                </a:rPr>
                <a:t>estimating</a:t>
              </a:r>
            </a:p>
            <a:p>
              <a:pPr algn="ctr" eaLnBrk="1" hangingPunct="1"/>
              <a:r>
                <a:rPr lang="en-US" sz="1400" dirty="0" smtClean="0">
                  <a:latin typeface="Arial"/>
                  <a:cs typeface="Arial"/>
                </a:rPr>
                <a:t>posteriors of</a:t>
              </a:r>
            </a:p>
            <a:p>
              <a:pPr algn="ctr" eaLnBrk="1" hangingPunct="1"/>
              <a:r>
                <a:rPr lang="en-US" sz="1400" dirty="0" smtClean="0">
                  <a:latin typeface="Arial"/>
                  <a:cs typeface="Arial"/>
                </a:rPr>
                <a:t>speech sounds </a:t>
              </a:r>
              <a:endParaRPr lang="en-US" sz="1400" dirty="0">
                <a:latin typeface="Arial"/>
                <a:cs typeface="Arial"/>
              </a:endParaRPr>
            </a:p>
          </p:txBody>
        </p:sp>
        <p:sp>
          <p:nvSpPr>
            <p:cNvPr id="6" name="Text Box 44"/>
            <p:cNvSpPr txBox="1">
              <a:spLocks noChangeArrowheads="1"/>
            </p:cNvSpPr>
            <p:nvPr/>
          </p:nvSpPr>
          <p:spPr bwMode="auto">
            <a:xfrm>
              <a:off x="965195" y="5156666"/>
              <a:ext cx="6537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charset="0"/>
                  <a:ea typeface="ＭＳ Ｐゴシック" charset="0"/>
                  <a:cs typeface="Arial" charset="0"/>
                </a:defRPr>
              </a:lvl1pPr>
              <a:lvl2pPr marL="37931725" indent="-37474525" eaLnBrk="0" hangingPunct="0">
                <a:defRPr sz="2000">
                  <a:solidFill>
                    <a:schemeClr val="tx1"/>
                  </a:solidFill>
                  <a:latin typeface="Arial Narrow" charset="0"/>
                  <a:ea typeface="Arial" charset="0"/>
                  <a:cs typeface="Arial" charset="0"/>
                </a:defRPr>
              </a:lvl2pPr>
              <a:lvl3pPr eaLnBrk="0" hangingPunct="0">
                <a:defRPr sz="2000">
                  <a:solidFill>
                    <a:schemeClr val="tx1"/>
                  </a:solidFill>
                  <a:latin typeface="Arial Narrow" charset="0"/>
                  <a:ea typeface="Arial" charset="0"/>
                  <a:cs typeface="Arial" charset="0"/>
                </a:defRPr>
              </a:lvl3pPr>
              <a:lvl4pPr eaLnBrk="0" hangingPunct="0">
                <a:defRPr sz="2000">
                  <a:solidFill>
                    <a:schemeClr val="tx1"/>
                  </a:solidFill>
                  <a:latin typeface="Arial Narrow" charset="0"/>
                  <a:ea typeface="Arial" charset="0"/>
                  <a:cs typeface="Arial" charset="0"/>
                </a:defRPr>
              </a:lvl4pPr>
              <a:lvl5pPr eaLnBrk="0" hangingPunct="0">
                <a:defRPr sz="2000">
                  <a:solidFill>
                    <a:schemeClr val="tx1"/>
                  </a:solidFill>
                  <a:latin typeface="Arial Narrow" charset="0"/>
                  <a:ea typeface="Arial" charset="0"/>
                  <a:cs typeface="Arial" charset="0"/>
                </a:defRPr>
              </a:lvl5pPr>
              <a:lvl6pPr marL="457200" eaLnBrk="0" fontAlgn="base" hangingPunct="0">
                <a:spcBef>
                  <a:spcPct val="0"/>
                </a:spcBef>
                <a:spcAft>
                  <a:spcPct val="0"/>
                </a:spcAft>
                <a:defRPr sz="2000">
                  <a:solidFill>
                    <a:schemeClr val="tx1"/>
                  </a:solidFill>
                  <a:latin typeface="Arial Narrow" charset="0"/>
                  <a:ea typeface="Arial" charset="0"/>
                  <a:cs typeface="Arial" charset="0"/>
                </a:defRPr>
              </a:lvl6pPr>
              <a:lvl7pPr marL="914400" eaLnBrk="0" fontAlgn="base" hangingPunct="0">
                <a:spcBef>
                  <a:spcPct val="0"/>
                </a:spcBef>
                <a:spcAft>
                  <a:spcPct val="0"/>
                </a:spcAft>
                <a:defRPr sz="2000">
                  <a:solidFill>
                    <a:schemeClr val="tx1"/>
                  </a:solidFill>
                  <a:latin typeface="Arial Narrow" charset="0"/>
                  <a:ea typeface="Arial" charset="0"/>
                  <a:cs typeface="Arial" charset="0"/>
                </a:defRPr>
              </a:lvl7pPr>
              <a:lvl8pPr marL="1371600" eaLnBrk="0" fontAlgn="base" hangingPunct="0">
                <a:spcBef>
                  <a:spcPct val="0"/>
                </a:spcBef>
                <a:spcAft>
                  <a:spcPct val="0"/>
                </a:spcAft>
                <a:defRPr sz="2000">
                  <a:solidFill>
                    <a:schemeClr val="tx1"/>
                  </a:solidFill>
                  <a:latin typeface="Arial Narrow" charset="0"/>
                  <a:ea typeface="Arial" charset="0"/>
                  <a:cs typeface="Arial" charset="0"/>
                </a:defRPr>
              </a:lvl8pPr>
              <a:lvl9pPr marL="1828800" eaLnBrk="0" fontAlgn="base" hangingPunct="0">
                <a:spcBef>
                  <a:spcPct val="0"/>
                </a:spcBef>
                <a:spcAft>
                  <a:spcPct val="0"/>
                </a:spcAft>
                <a:defRPr sz="2000">
                  <a:solidFill>
                    <a:schemeClr val="tx1"/>
                  </a:solidFill>
                  <a:latin typeface="Arial Narrow" charset="0"/>
                  <a:ea typeface="Arial" charset="0"/>
                  <a:cs typeface="Arial" charset="0"/>
                </a:defRPr>
              </a:lvl9pPr>
            </a:lstStyle>
            <a:p>
              <a:pPr algn="ctr" eaLnBrk="1" hangingPunct="1"/>
              <a:r>
                <a:rPr lang="en-US" sz="1400" dirty="0" smtClean="0">
                  <a:latin typeface="Arial"/>
                  <a:cs typeface="Arial"/>
                </a:rPr>
                <a:t>signal</a:t>
              </a:r>
              <a:endParaRPr lang="en-US" sz="1400" dirty="0">
                <a:latin typeface="Arial"/>
                <a:cs typeface="Arial"/>
              </a:endParaRPr>
            </a:p>
          </p:txBody>
        </p:sp>
        <p:sp>
          <p:nvSpPr>
            <p:cNvPr id="7" name="Text Box 45"/>
            <p:cNvSpPr txBox="1">
              <a:spLocks noChangeArrowheads="1"/>
            </p:cNvSpPr>
            <p:nvPr/>
          </p:nvSpPr>
          <p:spPr bwMode="auto">
            <a:xfrm>
              <a:off x="1713455" y="5001217"/>
              <a:ext cx="10528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charset="0"/>
                  <a:ea typeface="ＭＳ Ｐゴシック" charset="0"/>
                  <a:cs typeface="Arial" charset="0"/>
                </a:defRPr>
              </a:lvl1pPr>
              <a:lvl2pPr marL="37931725" indent="-37474525" eaLnBrk="0" hangingPunct="0">
                <a:defRPr sz="2000">
                  <a:solidFill>
                    <a:schemeClr val="tx1"/>
                  </a:solidFill>
                  <a:latin typeface="Arial Narrow" charset="0"/>
                  <a:ea typeface="Arial" charset="0"/>
                  <a:cs typeface="Arial" charset="0"/>
                </a:defRPr>
              </a:lvl2pPr>
              <a:lvl3pPr eaLnBrk="0" hangingPunct="0">
                <a:defRPr sz="2000">
                  <a:solidFill>
                    <a:schemeClr val="tx1"/>
                  </a:solidFill>
                  <a:latin typeface="Arial Narrow" charset="0"/>
                  <a:ea typeface="Arial" charset="0"/>
                  <a:cs typeface="Arial" charset="0"/>
                </a:defRPr>
              </a:lvl3pPr>
              <a:lvl4pPr eaLnBrk="0" hangingPunct="0">
                <a:defRPr sz="2000">
                  <a:solidFill>
                    <a:schemeClr val="tx1"/>
                  </a:solidFill>
                  <a:latin typeface="Arial Narrow" charset="0"/>
                  <a:ea typeface="Arial" charset="0"/>
                  <a:cs typeface="Arial" charset="0"/>
                </a:defRPr>
              </a:lvl4pPr>
              <a:lvl5pPr eaLnBrk="0" hangingPunct="0">
                <a:defRPr sz="2000">
                  <a:solidFill>
                    <a:schemeClr val="tx1"/>
                  </a:solidFill>
                  <a:latin typeface="Arial Narrow" charset="0"/>
                  <a:ea typeface="Arial" charset="0"/>
                  <a:cs typeface="Arial" charset="0"/>
                </a:defRPr>
              </a:lvl5pPr>
              <a:lvl6pPr marL="457200" eaLnBrk="0" fontAlgn="base" hangingPunct="0">
                <a:spcBef>
                  <a:spcPct val="0"/>
                </a:spcBef>
                <a:spcAft>
                  <a:spcPct val="0"/>
                </a:spcAft>
                <a:defRPr sz="2000">
                  <a:solidFill>
                    <a:schemeClr val="tx1"/>
                  </a:solidFill>
                  <a:latin typeface="Arial Narrow" charset="0"/>
                  <a:ea typeface="Arial" charset="0"/>
                  <a:cs typeface="Arial" charset="0"/>
                </a:defRPr>
              </a:lvl6pPr>
              <a:lvl7pPr marL="914400" eaLnBrk="0" fontAlgn="base" hangingPunct="0">
                <a:spcBef>
                  <a:spcPct val="0"/>
                </a:spcBef>
                <a:spcAft>
                  <a:spcPct val="0"/>
                </a:spcAft>
                <a:defRPr sz="2000">
                  <a:solidFill>
                    <a:schemeClr val="tx1"/>
                  </a:solidFill>
                  <a:latin typeface="Arial Narrow" charset="0"/>
                  <a:ea typeface="Arial" charset="0"/>
                  <a:cs typeface="Arial" charset="0"/>
                </a:defRPr>
              </a:lvl7pPr>
              <a:lvl8pPr marL="1371600" eaLnBrk="0" fontAlgn="base" hangingPunct="0">
                <a:spcBef>
                  <a:spcPct val="0"/>
                </a:spcBef>
                <a:spcAft>
                  <a:spcPct val="0"/>
                </a:spcAft>
                <a:defRPr sz="2000">
                  <a:solidFill>
                    <a:schemeClr val="tx1"/>
                  </a:solidFill>
                  <a:latin typeface="Arial Narrow" charset="0"/>
                  <a:ea typeface="Arial" charset="0"/>
                  <a:cs typeface="Arial" charset="0"/>
                </a:defRPr>
              </a:lvl8pPr>
              <a:lvl9pPr marL="1828800" eaLnBrk="0" fontAlgn="base" hangingPunct="0">
                <a:spcBef>
                  <a:spcPct val="0"/>
                </a:spcBef>
                <a:spcAft>
                  <a:spcPct val="0"/>
                </a:spcAft>
                <a:defRPr sz="2000">
                  <a:solidFill>
                    <a:schemeClr val="tx1"/>
                  </a:solidFill>
                  <a:latin typeface="Arial Narrow" charset="0"/>
                  <a:ea typeface="Arial" charset="0"/>
                  <a:cs typeface="Arial" charset="0"/>
                </a:defRPr>
              </a:lvl9pPr>
            </a:lstStyle>
            <a:p>
              <a:pPr algn="ctr" eaLnBrk="1" hangingPunct="1"/>
              <a:r>
                <a:rPr lang="en-US" sz="1400" dirty="0" smtClean="0">
                  <a:latin typeface="Arial"/>
                  <a:cs typeface="Arial"/>
                </a:rPr>
                <a:t>pre</a:t>
              </a:r>
            </a:p>
            <a:p>
              <a:pPr algn="ctr" eaLnBrk="1" hangingPunct="1"/>
              <a:r>
                <a:rPr lang="en-US" sz="1400" dirty="0" smtClean="0">
                  <a:latin typeface="Arial"/>
                  <a:cs typeface="Arial"/>
                </a:rPr>
                <a:t>processing</a:t>
              </a:r>
              <a:endParaRPr lang="en-US" sz="1400" dirty="0">
                <a:latin typeface="Arial"/>
                <a:cs typeface="Arial"/>
              </a:endParaRPr>
            </a:p>
          </p:txBody>
        </p:sp>
        <p:sp>
          <p:nvSpPr>
            <p:cNvPr id="8" name="Right Arrow 7"/>
            <p:cNvSpPr/>
            <p:nvPr/>
          </p:nvSpPr>
          <p:spPr>
            <a:xfrm>
              <a:off x="1755895" y="4558029"/>
              <a:ext cx="1050040" cy="1482059"/>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nvGrpSpPr>
            <p:cNvPr id="9" name="Group 8"/>
            <p:cNvGrpSpPr/>
            <p:nvPr/>
          </p:nvGrpSpPr>
          <p:grpSpPr>
            <a:xfrm>
              <a:off x="4331891" y="4374850"/>
              <a:ext cx="4311377" cy="1702049"/>
              <a:chOff x="4331891" y="4374850"/>
              <a:chExt cx="4311377" cy="1702049"/>
            </a:xfrm>
          </p:grpSpPr>
          <p:sp>
            <p:nvSpPr>
              <p:cNvPr id="10" name="Line 13"/>
              <p:cNvSpPr>
                <a:spLocks noChangeShapeType="1"/>
              </p:cNvSpPr>
              <p:nvPr/>
            </p:nvSpPr>
            <p:spPr bwMode="auto">
              <a:xfrm>
                <a:off x="4331891" y="4782985"/>
                <a:ext cx="210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algn="ctr"/>
                <a:endParaRPr lang="en-US" sz="1400" dirty="0">
                  <a:latin typeface="Arial"/>
                  <a:cs typeface="Arial"/>
                </a:endParaRPr>
              </a:p>
            </p:txBody>
          </p:sp>
          <p:sp>
            <p:nvSpPr>
              <p:cNvPr id="11" name="Line 14"/>
              <p:cNvSpPr>
                <a:spLocks noChangeShapeType="1"/>
              </p:cNvSpPr>
              <p:nvPr/>
            </p:nvSpPr>
            <p:spPr bwMode="auto">
              <a:xfrm>
                <a:off x="4331891" y="4994708"/>
                <a:ext cx="210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algn="ctr"/>
                <a:endParaRPr lang="en-US" sz="1400" dirty="0">
                  <a:latin typeface="Arial"/>
                  <a:cs typeface="Arial"/>
                </a:endParaRPr>
              </a:p>
            </p:txBody>
          </p:sp>
          <p:sp>
            <p:nvSpPr>
              <p:cNvPr id="12" name="Line 15"/>
              <p:cNvSpPr>
                <a:spLocks noChangeShapeType="1"/>
              </p:cNvSpPr>
              <p:nvPr/>
            </p:nvSpPr>
            <p:spPr bwMode="auto">
              <a:xfrm>
                <a:off x="4331891" y="5206431"/>
                <a:ext cx="210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algn="ctr"/>
                <a:endParaRPr lang="en-US" sz="1400" dirty="0">
                  <a:latin typeface="Arial"/>
                  <a:cs typeface="Arial"/>
                </a:endParaRPr>
              </a:p>
            </p:txBody>
          </p:sp>
          <p:sp>
            <p:nvSpPr>
              <p:cNvPr id="13" name="Line 16"/>
              <p:cNvSpPr>
                <a:spLocks noChangeShapeType="1"/>
              </p:cNvSpPr>
              <p:nvPr/>
            </p:nvSpPr>
            <p:spPr bwMode="auto">
              <a:xfrm>
                <a:off x="4331891" y="5418153"/>
                <a:ext cx="210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algn="ctr"/>
                <a:endParaRPr lang="en-US" sz="1400" dirty="0">
                  <a:latin typeface="Arial"/>
                  <a:cs typeface="Arial"/>
                </a:endParaRPr>
              </a:p>
            </p:txBody>
          </p:sp>
          <p:sp>
            <p:nvSpPr>
              <p:cNvPr id="14" name="Line 17"/>
              <p:cNvSpPr>
                <a:spLocks noChangeShapeType="1"/>
              </p:cNvSpPr>
              <p:nvPr/>
            </p:nvSpPr>
            <p:spPr bwMode="auto">
              <a:xfrm>
                <a:off x="4331891" y="5629876"/>
                <a:ext cx="210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algn="ctr"/>
                <a:endParaRPr lang="en-US" sz="1400" dirty="0">
                  <a:latin typeface="Arial"/>
                  <a:cs typeface="Arial"/>
                </a:endParaRPr>
              </a:p>
            </p:txBody>
          </p:sp>
          <p:sp>
            <p:nvSpPr>
              <p:cNvPr id="15" name="Line 18"/>
              <p:cNvSpPr>
                <a:spLocks noChangeShapeType="1"/>
              </p:cNvSpPr>
              <p:nvPr/>
            </p:nvSpPr>
            <p:spPr bwMode="auto">
              <a:xfrm>
                <a:off x="4331891" y="5841599"/>
                <a:ext cx="21017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pPr algn="ctr"/>
                <a:endParaRPr lang="en-US" sz="1400" dirty="0">
                  <a:latin typeface="Arial"/>
                  <a:cs typeface="Arial"/>
                </a:endParaRPr>
              </a:p>
            </p:txBody>
          </p:sp>
          <p:pic>
            <p:nvPicPr>
              <p:cNvPr id="16" name="Picture 15"/>
              <p:cNvPicPr>
                <a:picLocks noChangeAspect="1"/>
              </p:cNvPicPr>
              <p:nvPr/>
            </p:nvPicPr>
            <p:blipFill rotWithShape="1">
              <a:blip r:embed="rId2"/>
              <a:srcRect t="6760" b="9989"/>
              <a:stretch/>
            </p:blipFill>
            <p:spPr>
              <a:xfrm>
                <a:off x="4656827" y="4737987"/>
                <a:ext cx="3986441" cy="1338912"/>
              </a:xfrm>
              <a:prstGeom prst="rect">
                <a:avLst/>
              </a:prstGeom>
              <a:effectLst/>
            </p:spPr>
          </p:pic>
          <p:sp>
            <p:nvSpPr>
              <p:cNvPr id="17" name="TextBox 16"/>
              <p:cNvSpPr txBox="1"/>
              <p:nvPr/>
            </p:nvSpPr>
            <p:spPr>
              <a:xfrm>
                <a:off x="4962750" y="4374850"/>
                <a:ext cx="1159837" cy="311470"/>
              </a:xfrm>
              <a:prstGeom prst="rect">
                <a:avLst/>
              </a:prstGeom>
              <a:noFill/>
            </p:spPr>
            <p:txBody>
              <a:bodyPr wrap="none" rtlCol="0">
                <a:spAutoFit/>
              </a:bodyPr>
              <a:lstStyle/>
              <a:p>
                <a:r>
                  <a:rPr lang="en-US" dirty="0" err="1" smtClean="0"/>
                  <a:t>posteriogram</a:t>
                </a:r>
                <a:endParaRPr lang="en-US" dirty="0"/>
              </a:p>
            </p:txBody>
          </p:sp>
        </p:grpSp>
      </p:grpSp>
      <p:sp>
        <p:nvSpPr>
          <p:cNvPr id="18" name="TextBox 17"/>
          <p:cNvSpPr txBox="1"/>
          <p:nvPr/>
        </p:nvSpPr>
        <p:spPr>
          <a:xfrm>
            <a:off x="1258221" y="4275083"/>
            <a:ext cx="6353021" cy="1200328"/>
          </a:xfrm>
          <a:prstGeom prst="rect">
            <a:avLst/>
          </a:prstGeom>
          <a:noFill/>
        </p:spPr>
        <p:txBody>
          <a:bodyPr wrap="none" rtlCol="0">
            <a:spAutoFit/>
          </a:bodyPr>
          <a:lstStyle/>
          <a:p>
            <a:pPr marL="285750" indent="-285750">
              <a:buFont typeface="Arial"/>
              <a:buChar char="•"/>
            </a:pPr>
            <a:r>
              <a:rPr lang="en-US" sz="2400" dirty="0" smtClean="0"/>
              <a:t>Do not know the correct answer (ground truth)</a:t>
            </a:r>
          </a:p>
          <a:p>
            <a:pPr marL="742950" lvl="1" indent="-285750">
              <a:buFont typeface="Arial"/>
              <a:buChar char="•"/>
            </a:pPr>
            <a:r>
              <a:rPr lang="en-US" sz="2400" dirty="0" smtClean="0"/>
              <a:t>Is the result good or bad?</a:t>
            </a:r>
          </a:p>
          <a:p>
            <a:pPr marL="742950" lvl="1" indent="-285750">
              <a:buFont typeface="Arial"/>
              <a:buChar char="•"/>
            </a:pPr>
            <a:r>
              <a:rPr lang="en-US" sz="2400" dirty="0" smtClean="0"/>
              <a:t>How long does it take to get this info</a:t>
            </a:r>
            <a:r>
              <a:rPr lang="en-US" dirty="0" smtClean="0"/>
              <a:t>?</a:t>
            </a:r>
            <a:endParaRPr lang="en-US" dirty="0"/>
          </a:p>
        </p:txBody>
      </p:sp>
    </p:spTree>
    <p:extLst>
      <p:ext uri="{BB962C8B-B14F-4D97-AF65-F5344CB8AC3E}">
        <p14:creationId xmlns:p14="http://schemas.microsoft.com/office/powerpoint/2010/main" val="29117368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18 at 09.55.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275"/>
            <a:ext cx="9144000" cy="5402405"/>
          </a:xfrm>
          <a:prstGeom prst="rect">
            <a:avLst/>
          </a:prstGeom>
        </p:spPr>
      </p:pic>
      <p:sp>
        <p:nvSpPr>
          <p:cNvPr id="5" name="Rectangle 4"/>
          <p:cNvSpPr/>
          <p:nvPr/>
        </p:nvSpPr>
        <p:spPr>
          <a:xfrm>
            <a:off x="829196" y="2971601"/>
            <a:ext cx="8113146" cy="629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26910" y="590506"/>
            <a:ext cx="8113146" cy="404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5596" y="5494534"/>
            <a:ext cx="8113146" cy="6297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16200000" flipV="1">
            <a:off x="-1646193" y="3329692"/>
            <a:ext cx="4558070" cy="459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381304" y="1003160"/>
            <a:ext cx="58489" cy="18294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4029330" y="1003160"/>
            <a:ext cx="58489" cy="18294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a:off x="8384186" y="1003160"/>
            <a:ext cx="58489" cy="18294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2388803" y="3610237"/>
            <a:ext cx="58489" cy="18294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4036829" y="3610237"/>
            <a:ext cx="58489" cy="18294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8391685" y="3610237"/>
            <a:ext cx="58489" cy="18294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064594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884" y="0"/>
            <a:ext cx="8229600" cy="1143000"/>
          </a:xfrm>
        </p:spPr>
        <p:txBody>
          <a:bodyPr>
            <a:normAutofit/>
          </a:bodyPr>
          <a:lstStyle/>
          <a:p>
            <a:r>
              <a:rPr lang="en-US" sz="2800" dirty="0" smtClean="0"/>
              <a:t>Evaluating Performance</a:t>
            </a:r>
            <a:endParaRPr lang="en-US" sz="2800" dirty="0"/>
          </a:p>
        </p:txBody>
      </p:sp>
      <p:sp>
        <p:nvSpPr>
          <p:cNvPr id="4" name="TextBox 3"/>
          <p:cNvSpPr txBox="1"/>
          <p:nvPr/>
        </p:nvSpPr>
        <p:spPr>
          <a:xfrm>
            <a:off x="483144" y="1232972"/>
            <a:ext cx="7144281" cy="369332"/>
          </a:xfrm>
          <a:prstGeom prst="rect">
            <a:avLst/>
          </a:prstGeom>
          <a:noFill/>
        </p:spPr>
        <p:txBody>
          <a:bodyPr wrap="square" rtlCol="0">
            <a:spAutoFit/>
          </a:bodyPr>
          <a:lstStyle/>
          <a:p>
            <a:r>
              <a:rPr lang="en-US" b="1" dirty="0" smtClean="0"/>
              <a:t>How often sound classes occur and how often do they get confused?</a:t>
            </a:r>
            <a:endParaRPr lang="en-US" b="1" dirty="0"/>
          </a:p>
        </p:txBody>
      </p:sp>
      <p:graphicFrame>
        <p:nvGraphicFramePr>
          <p:cNvPr id="5" name="Object 4"/>
          <p:cNvGraphicFramePr>
            <a:graphicFrameLocks noChangeAspect="1"/>
          </p:cNvGraphicFramePr>
          <p:nvPr>
            <p:extLst>
              <p:ext uri="{D42A27DB-BD31-4B8C-83A1-F6EECF244321}">
                <p14:modId xmlns:p14="http://schemas.microsoft.com/office/powerpoint/2010/main" val="2688135057"/>
              </p:ext>
            </p:extLst>
          </p:nvPr>
        </p:nvGraphicFramePr>
        <p:xfrm>
          <a:off x="638720" y="1958459"/>
          <a:ext cx="2474913" cy="869950"/>
        </p:xfrm>
        <a:graphic>
          <a:graphicData uri="http://schemas.openxmlformats.org/presentationml/2006/ole">
            <mc:AlternateContent xmlns:mc="http://schemas.openxmlformats.org/markup-compatibility/2006">
              <mc:Choice xmlns:v="urn:schemas-microsoft-com:vml" Requires="v">
                <p:oleObj spid="_x0000_s5147" name="Equation" r:id="rId3" imgW="4876800" imgH="1714500" progId="Equation.3">
                  <p:embed/>
                </p:oleObj>
              </mc:Choice>
              <mc:Fallback>
                <p:oleObj name="Equation" r:id="rId3" imgW="4876800" imgH="1714500" progId="Equation.3">
                  <p:embed/>
                  <p:pic>
                    <p:nvPicPr>
                      <p:cNvPr id="0" name=""/>
                      <p:cNvPicPr/>
                      <p:nvPr/>
                    </p:nvPicPr>
                    <p:blipFill>
                      <a:blip r:embed="rId4"/>
                      <a:stretch>
                        <a:fillRect/>
                      </a:stretch>
                    </p:blipFill>
                    <p:spPr>
                      <a:xfrm>
                        <a:off x="638720" y="1958459"/>
                        <a:ext cx="2474913" cy="869950"/>
                      </a:xfrm>
                      <a:prstGeom prst="rect">
                        <a:avLst/>
                      </a:prstGeom>
                    </p:spPr>
                  </p:pic>
                </p:oleObj>
              </mc:Fallback>
            </mc:AlternateContent>
          </a:graphicData>
        </a:graphic>
      </p:graphicFrame>
      <p:sp>
        <p:nvSpPr>
          <p:cNvPr id="8" name="TextBox 7"/>
          <p:cNvSpPr txBox="1"/>
          <p:nvPr/>
        </p:nvSpPr>
        <p:spPr>
          <a:xfrm>
            <a:off x="3773254" y="1958997"/>
            <a:ext cx="4357289" cy="923330"/>
          </a:xfrm>
          <a:prstGeom prst="rect">
            <a:avLst/>
          </a:prstGeom>
          <a:noFill/>
        </p:spPr>
        <p:txBody>
          <a:bodyPr wrap="none" rtlCol="0">
            <a:spAutoFit/>
          </a:bodyPr>
          <a:lstStyle/>
          <a:p>
            <a:r>
              <a:rPr lang="en-US" b="1" i="1" dirty="0" smtClean="0"/>
              <a:t>p</a:t>
            </a:r>
            <a:r>
              <a:rPr lang="en-US" b="1" i="1" baseline="-25000" dirty="0" smtClean="0"/>
              <a:t>i</a:t>
            </a:r>
            <a:r>
              <a:rPr lang="en-US" dirty="0" smtClean="0"/>
              <a:t> – vector of sound posteriors at </a:t>
            </a:r>
            <a:r>
              <a:rPr lang="en-US" dirty="0" err="1" smtClean="0"/>
              <a:t>i-th</a:t>
            </a:r>
            <a:r>
              <a:rPr lang="en-US" dirty="0" smtClean="0"/>
              <a:t> time instant </a:t>
            </a:r>
          </a:p>
          <a:p>
            <a:r>
              <a:rPr lang="en-US" dirty="0" smtClean="0"/>
              <a:t>N – time interval of the evaluation</a:t>
            </a:r>
          </a:p>
          <a:p>
            <a:r>
              <a:rPr lang="en-US" i="1" dirty="0" smtClean="0"/>
              <a:t>r – </a:t>
            </a:r>
            <a:r>
              <a:rPr lang="en-US" dirty="0" err="1" smtClean="0"/>
              <a:t>th</a:t>
            </a:r>
            <a:r>
              <a:rPr lang="en-US" dirty="0" smtClean="0"/>
              <a:t> power element-by-element (currently </a:t>
            </a:r>
            <a:r>
              <a:rPr lang="en-US" i="1" dirty="0" smtClean="0"/>
              <a:t>r</a:t>
            </a:r>
            <a:r>
              <a:rPr lang="en-US" dirty="0" smtClean="0"/>
              <a:t>=0.1)</a:t>
            </a:r>
            <a:endParaRPr lang="en-US" i="1" dirty="0"/>
          </a:p>
        </p:txBody>
      </p:sp>
      <p:grpSp>
        <p:nvGrpSpPr>
          <p:cNvPr id="3" name="Group 2"/>
          <p:cNvGrpSpPr/>
          <p:nvPr/>
        </p:nvGrpSpPr>
        <p:grpSpPr>
          <a:xfrm>
            <a:off x="483145" y="3021273"/>
            <a:ext cx="6373012" cy="3438762"/>
            <a:chOff x="765176" y="4243577"/>
            <a:chExt cx="3912789" cy="2216457"/>
          </a:xfrm>
        </p:grpSpPr>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5176" y="4612909"/>
              <a:ext cx="1889882" cy="184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22288" y="4641769"/>
              <a:ext cx="1855677" cy="181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904876" y="4243577"/>
              <a:ext cx="1058290" cy="369332"/>
            </a:xfrm>
            <a:prstGeom prst="rect">
              <a:avLst/>
            </a:prstGeom>
            <a:noFill/>
          </p:spPr>
          <p:txBody>
            <a:bodyPr wrap="none" rtlCol="0">
              <a:spAutoFit/>
            </a:bodyPr>
            <a:lstStyle/>
            <a:p>
              <a:r>
                <a:rPr lang="en-US" dirty="0" smtClean="0"/>
                <a:t>clean data</a:t>
              </a:r>
              <a:endParaRPr lang="en-US" dirty="0"/>
            </a:p>
          </p:txBody>
        </p:sp>
        <p:sp>
          <p:nvSpPr>
            <p:cNvPr id="13" name="TextBox 12"/>
            <p:cNvSpPr txBox="1"/>
            <p:nvPr/>
          </p:nvSpPr>
          <p:spPr>
            <a:xfrm>
              <a:off x="2887691" y="4249846"/>
              <a:ext cx="1047695" cy="369332"/>
            </a:xfrm>
            <a:prstGeom prst="rect">
              <a:avLst/>
            </a:prstGeom>
            <a:noFill/>
          </p:spPr>
          <p:txBody>
            <a:bodyPr wrap="none" rtlCol="0">
              <a:spAutoFit/>
            </a:bodyPr>
            <a:lstStyle/>
            <a:p>
              <a:r>
                <a:rPr lang="en-US" dirty="0" smtClean="0"/>
                <a:t>noisy data</a:t>
              </a:r>
              <a:endParaRPr lang="en-US" dirty="0"/>
            </a:p>
          </p:txBody>
        </p:sp>
      </p:grpSp>
      <p:sp>
        <p:nvSpPr>
          <p:cNvPr id="6" name="TextBox 5"/>
          <p:cNvSpPr txBox="1"/>
          <p:nvPr/>
        </p:nvSpPr>
        <p:spPr>
          <a:xfrm>
            <a:off x="6856157" y="3639055"/>
            <a:ext cx="1862667" cy="1200329"/>
          </a:xfrm>
          <a:prstGeom prst="rect">
            <a:avLst/>
          </a:prstGeom>
          <a:noFill/>
        </p:spPr>
        <p:txBody>
          <a:bodyPr wrap="square" rtlCol="0">
            <a:spAutoFit/>
          </a:bodyPr>
          <a:lstStyle/>
          <a:p>
            <a:r>
              <a:rPr lang="en-US" dirty="0" smtClean="0"/>
              <a:t>compare matrixes derived on training data and on test</a:t>
            </a:r>
            <a:endParaRPr lang="en-US" dirty="0"/>
          </a:p>
        </p:txBody>
      </p:sp>
    </p:spTree>
    <p:extLst>
      <p:ext uri="{BB962C8B-B14F-4D97-AF65-F5344CB8AC3E}">
        <p14:creationId xmlns:p14="http://schemas.microsoft.com/office/powerpoint/2010/main" val="71295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577</TotalTime>
  <Words>758</Words>
  <Application>Microsoft Macintosh PowerPoint</Application>
  <PresentationFormat>On-screen Show (4:3)</PresentationFormat>
  <Paragraphs>175</Paragraphs>
  <Slides>20</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Office Theme</vt:lpstr>
      <vt:lpstr>Equation</vt:lpstr>
      <vt:lpstr>Visio</vt:lpstr>
      <vt:lpstr>Towards Machines Which Know When They Do not Know</vt:lpstr>
      <vt:lpstr>PowerPoint Presentation</vt:lpstr>
      <vt:lpstr>PowerPoint Presentation</vt:lpstr>
      <vt:lpstr>PowerPoint Presentation</vt:lpstr>
      <vt:lpstr>PowerPoint Presentation</vt:lpstr>
      <vt:lpstr>Problem Statement</vt:lpstr>
      <vt:lpstr>PowerPoint Presentation</vt:lpstr>
      <vt:lpstr>PowerPoint Presentation</vt:lpstr>
      <vt:lpstr>Evaluating Performance</vt:lpstr>
      <vt:lpstr>PowerPoint Presentation</vt:lpstr>
      <vt:lpstr>Evaluating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Multi-stream speech recognition       Variani, Li and Hermansky 2013 </vt:lpstr>
    </vt:vector>
  </TitlesOfParts>
  <Company>The Johns Hopkins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Hynek Hermansky</dc:creator>
  <cp:lastModifiedBy>Hynek Hermansky</cp:lastModifiedBy>
  <cp:revision>48</cp:revision>
  <dcterms:created xsi:type="dcterms:W3CDTF">2014-07-02T13:28:46Z</dcterms:created>
  <dcterms:modified xsi:type="dcterms:W3CDTF">2014-07-06T20:40:36Z</dcterms:modified>
</cp:coreProperties>
</file>