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79" r:id="rId2"/>
    <p:sldId id="278" r:id="rId3"/>
    <p:sldId id="268" r:id="rId4"/>
    <p:sldId id="266" r:id="rId5"/>
    <p:sldId id="265" r:id="rId6"/>
    <p:sldId id="261" r:id="rId7"/>
    <p:sldId id="270" r:id="rId8"/>
    <p:sldId id="267" r:id="rId9"/>
    <p:sldId id="272" r:id="rId10"/>
    <p:sldId id="271" r:id="rId11"/>
    <p:sldId id="257" r:id="rId12"/>
    <p:sldId id="280" r:id="rId13"/>
    <p:sldId id="281" r:id="rId14"/>
    <p:sldId id="269" r:id="rId15"/>
    <p:sldId id="275" r:id="rId16"/>
    <p:sldId id="276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78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0E13E-5D18-8A43-BCD1-5FE23B776B8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E4408-CFB3-DF47-BFB8-41E6A62B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3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3E4C67-C082-834F-AC56-FAFB065AB1C6}" type="slidenum">
              <a:rPr lang="en-US"/>
              <a:pPr/>
              <a:t>3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3E4C67-C082-834F-AC56-FAFB065AB1C6}" type="slidenum">
              <a:rPr lang="en-US"/>
              <a:pPr/>
              <a:t>4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6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0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9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0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3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6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1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0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2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0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E8C2D-F9F3-0840-BF5F-B199DFED7710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6C351-1243-C74B-9D8E-30AE9B88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2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8779"/>
            <a:ext cx="8229600" cy="1143000"/>
          </a:xfrm>
        </p:spPr>
        <p:txBody>
          <a:bodyPr/>
          <a:lstStyle/>
          <a:p>
            <a:r>
              <a:rPr lang="en-US" dirty="0" smtClean="0"/>
              <a:t>MT as Cross-Lingual Parsing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3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 Data for cross-lingual Parser</a:t>
            </a:r>
            <a:endParaRPr lang="en-US" dirty="0"/>
          </a:p>
        </p:txBody>
      </p:sp>
      <p:cxnSp>
        <p:nvCxnSpPr>
          <p:cNvPr id="41" name="Shape 96"/>
          <p:cNvCxnSpPr/>
          <p:nvPr/>
        </p:nvCxnSpPr>
        <p:spPr>
          <a:xfrm>
            <a:off x="31356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2" name="Shape 97"/>
          <p:cNvCxnSpPr/>
          <p:nvPr/>
        </p:nvCxnSpPr>
        <p:spPr>
          <a:xfrm>
            <a:off x="37833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3" name="Shape 98"/>
          <p:cNvCxnSpPr/>
          <p:nvPr/>
        </p:nvCxnSpPr>
        <p:spPr>
          <a:xfrm>
            <a:off x="57264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4" name="Shape 99"/>
          <p:cNvCxnSpPr/>
          <p:nvPr/>
        </p:nvCxnSpPr>
        <p:spPr>
          <a:xfrm>
            <a:off x="63741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5" name="Shape 100"/>
          <p:cNvCxnSpPr/>
          <p:nvPr/>
        </p:nvCxnSpPr>
        <p:spPr>
          <a:xfrm>
            <a:off x="70218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1" name="Shape 106"/>
          <p:cNvSpPr/>
          <p:nvPr/>
        </p:nvSpPr>
        <p:spPr>
          <a:xfrm>
            <a:off x="4775790" y="4442754"/>
            <a:ext cx="243300" cy="243300"/>
          </a:xfrm>
          <a:prstGeom prst="ellipse">
            <a:avLst/>
          </a:prstGeom>
          <a:solidFill>
            <a:srgbClr val="0000FF"/>
          </a:solidFill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107"/>
          <p:cNvSpPr/>
          <p:nvPr/>
        </p:nvSpPr>
        <p:spPr>
          <a:xfrm>
            <a:off x="5232990" y="3920629"/>
            <a:ext cx="243300" cy="243300"/>
          </a:xfrm>
          <a:prstGeom prst="ellipse">
            <a:avLst/>
          </a:prstGeom>
          <a:solidFill>
            <a:srgbClr val="FF9900"/>
          </a:solidFill>
          <a:ln w="28575" cap="flat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108"/>
          <p:cNvSpPr/>
          <p:nvPr/>
        </p:nvSpPr>
        <p:spPr>
          <a:xfrm>
            <a:off x="4775790" y="4985229"/>
            <a:ext cx="243300" cy="243300"/>
          </a:xfrm>
          <a:prstGeom prst="ellipse">
            <a:avLst/>
          </a:prstGeom>
          <a:solidFill>
            <a:srgbClr val="0000FF"/>
          </a:solidFill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109"/>
          <p:cNvSpPr/>
          <p:nvPr/>
        </p:nvSpPr>
        <p:spPr>
          <a:xfrm>
            <a:off x="5763815" y="4442754"/>
            <a:ext cx="243300" cy="243300"/>
          </a:xfrm>
          <a:prstGeom prst="ellipse">
            <a:avLst/>
          </a:prstGeom>
          <a:solidFill>
            <a:srgbClr val="FF00FF"/>
          </a:solidFill>
          <a:ln w="28575" cap="flat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110"/>
          <p:cNvSpPr/>
          <p:nvPr/>
        </p:nvSpPr>
        <p:spPr>
          <a:xfrm>
            <a:off x="5785415" y="4985229"/>
            <a:ext cx="243300" cy="243300"/>
          </a:xfrm>
          <a:prstGeom prst="ellipse">
            <a:avLst/>
          </a:prstGeom>
          <a:solidFill>
            <a:srgbClr val="FF00FF"/>
          </a:solidFill>
          <a:ln w="28575" cap="flat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56" name="Shape 111"/>
          <p:cNvCxnSpPr>
            <a:stCxn id="51" idx="0"/>
            <a:endCxn id="52" idx="3"/>
          </p:cNvCxnSpPr>
          <p:nvPr/>
        </p:nvCxnSpPr>
        <p:spPr>
          <a:xfrm rot="10800000" flipH="1">
            <a:off x="4897440" y="4128299"/>
            <a:ext cx="371180" cy="314455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7" name="Shape 112"/>
          <p:cNvCxnSpPr>
            <a:stCxn id="53" idx="0"/>
            <a:endCxn id="51" idx="4"/>
          </p:cNvCxnSpPr>
          <p:nvPr/>
        </p:nvCxnSpPr>
        <p:spPr>
          <a:xfrm rot="10800000">
            <a:off x="4897440" y="4686055"/>
            <a:ext cx="0" cy="299174"/>
          </a:xfrm>
          <a:prstGeom prst="straightConnector1">
            <a:avLst/>
          </a:prstGeom>
          <a:noFill/>
          <a:ln w="28575" cap="flat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8" name="Shape 113"/>
          <p:cNvCxnSpPr>
            <a:stCxn id="52" idx="5"/>
            <a:endCxn id="54" idx="0"/>
          </p:cNvCxnSpPr>
          <p:nvPr/>
        </p:nvCxnSpPr>
        <p:spPr>
          <a:xfrm>
            <a:off x="5440661" y="4128299"/>
            <a:ext cx="444805" cy="314455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9" name="Shape 114"/>
          <p:cNvCxnSpPr>
            <a:stCxn id="55" idx="0"/>
            <a:endCxn id="54" idx="4"/>
          </p:cNvCxnSpPr>
          <p:nvPr/>
        </p:nvCxnSpPr>
        <p:spPr>
          <a:xfrm rot="10800000">
            <a:off x="5885465" y="4686055"/>
            <a:ext cx="21600" cy="299174"/>
          </a:xfrm>
          <a:prstGeom prst="straightConnector1">
            <a:avLst/>
          </a:prstGeom>
          <a:noFill/>
          <a:ln w="28575" cap="flat">
            <a:solidFill>
              <a:srgbClr val="FF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5" name="Shape 120"/>
          <p:cNvCxnSpPr>
            <a:endCxn id="53" idx="6"/>
          </p:cNvCxnSpPr>
          <p:nvPr/>
        </p:nvCxnSpPr>
        <p:spPr>
          <a:xfrm flipH="1">
            <a:off x="5019092" y="4564478"/>
            <a:ext cx="744599" cy="5424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8" name="Shape 123"/>
          <p:cNvCxnSpPr/>
          <p:nvPr/>
        </p:nvCxnSpPr>
        <p:spPr>
          <a:xfrm>
            <a:off x="44310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262626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9" name="Shape 124"/>
          <p:cNvCxnSpPr/>
          <p:nvPr/>
        </p:nvCxnSpPr>
        <p:spPr>
          <a:xfrm>
            <a:off x="5078790" y="1870059"/>
            <a:ext cx="475500" cy="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2" name="Shape 127"/>
          <p:cNvCxnSpPr>
            <a:stCxn id="51" idx="0"/>
          </p:cNvCxnSpPr>
          <p:nvPr/>
        </p:nvCxnSpPr>
        <p:spPr>
          <a:xfrm flipV="1">
            <a:off x="4897440" y="1870059"/>
            <a:ext cx="457199" cy="2572695"/>
          </a:xfrm>
          <a:prstGeom prst="straightConnector1">
            <a:avLst/>
          </a:prstGeom>
          <a:noFill/>
          <a:ln w="9525" cap="flat">
            <a:solidFill>
              <a:srgbClr val="0000FF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73" name="Shape 128"/>
          <p:cNvCxnSpPr>
            <a:stCxn id="52" idx="0"/>
          </p:cNvCxnSpPr>
          <p:nvPr/>
        </p:nvCxnSpPr>
        <p:spPr>
          <a:xfrm flipH="1" flipV="1">
            <a:off x="3611190" y="1870059"/>
            <a:ext cx="1743450" cy="2050570"/>
          </a:xfrm>
          <a:prstGeom prst="straightConnector1">
            <a:avLst/>
          </a:prstGeom>
          <a:noFill/>
          <a:ln w="9525" cap="flat">
            <a:solidFill>
              <a:srgbClr val="FF9900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74" name="Shape 129"/>
          <p:cNvCxnSpPr>
            <a:stCxn id="54" idx="0"/>
          </p:cNvCxnSpPr>
          <p:nvPr/>
        </p:nvCxnSpPr>
        <p:spPr>
          <a:xfrm flipV="1">
            <a:off x="5885465" y="1870059"/>
            <a:ext cx="685653" cy="2572695"/>
          </a:xfrm>
          <a:prstGeom prst="straightConnector1">
            <a:avLst/>
          </a:prstGeom>
          <a:noFill/>
          <a:ln w="9525" cap="flat">
            <a:solidFill>
              <a:srgbClr val="FF00FF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75" name="Shape 130"/>
          <p:cNvSpPr txBox="1"/>
          <p:nvPr/>
        </p:nvSpPr>
        <p:spPr>
          <a:xfrm>
            <a:off x="1335965" y="1641459"/>
            <a:ext cx="16655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/>
              <a:t>Source Sentence</a:t>
            </a:r>
          </a:p>
        </p:txBody>
      </p:sp>
      <p:sp>
        <p:nvSpPr>
          <p:cNvPr id="77" name="Shape 132"/>
          <p:cNvSpPr txBox="1"/>
          <p:nvPr/>
        </p:nvSpPr>
        <p:spPr>
          <a:xfrm>
            <a:off x="1335965" y="4311129"/>
            <a:ext cx="16655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Target AMR</a:t>
            </a:r>
          </a:p>
        </p:txBody>
      </p:sp>
    </p:spTree>
    <p:extLst>
      <p:ext uri="{BB962C8B-B14F-4D97-AF65-F5344CB8AC3E}">
        <p14:creationId xmlns:p14="http://schemas.microsoft.com/office/powerpoint/2010/main" val="3893775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52"/>
          <p:cNvSpPr txBox="1"/>
          <p:nvPr/>
        </p:nvSpPr>
        <p:spPr>
          <a:xfrm>
            <a:off x="869707" y="1684230"/>
            <a:ext cx="1870852" cy="629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dirty="0" smtClean="0"/>
              <a:t>Source Sentence</a:t>
            </a:r>
            <a:endParaRPr lang="en" dirty="0"/>
          </a:p>
        </p:txBody>
      </p:sp>
      <p:cxnSp>
        <p:nvCxnSpPr>
          <p:cNvPr id="4" name="Shape 23"/>
          <p:cNvCxnSpPr/>
          <p:nvPr/>
        </p:nvCxnSpPr>
        <p:spPr>
          <a:xfrm>
            <a:off x="3192576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" name="Shape 24"/>
          <p:cNvCxnSpPr/>
          <p:nvPr/>
        </p:nvCxnSpPr>
        <p:spPr>
          <a:xfrm>
            <a:off x="4084632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" name="Shape 25"/>
          <p:cNvCxnSpPr/>
          <p:nvPr/>
        </p:nvCxnSpPr>
        <p:spPr>
          <a:xfrm>
            <a:off x="4976688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26"/>
          <p:cNvCxnSpPr/>
          <p:nvPr/>
        </p:nvCxnSpPr>
        <p:spPr>
          <a:xfrm>
            <a:off x="5868744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27"/>
          <p:cNvCxnSpPr/>
          <p:nvPr/>
        </p:nvCxnSpPr>
        <p:spPr>
          <a:xfrm>
            <a:off x="6760801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4" name="Shape 33"/>
          <p:cNvSpPr/>
          <p:nvPr/>
        </p:nvSpPr>
        <p:spPr>
          <a:xfrm>
            <a:off x="4611851" y="4744563"/>
            <a:ext cx="335089" cy="335089"/>
          </a:xfrm>
          <a:prstGeom prst="ellipse">
            <a:avLst/>
          </a:prstGeom>
          <a:solidFill>
            <a:srgbClr val="51DBFF"/>
          </a:solidFill>
          <a:ln w="28575" cap="flat">
            <a:solidFill>
              <a:srgbClr val="51DB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34"/>
          <p:cNvSpPr/>
          <p:nvPr/>
        </p:nvSpPr>
        <p:spPr>
          <a:xfrm>
            <a:off x="5241537" y="4025457"/>
            <a:ext cx="335089" cy="33508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 cap="flat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35"/>
          <p:cNvSpPr/>
          <p:nvPr/>
        </p:nvSpPr>
        <p:spPr>
          <a:xfrm>
            <a:off x="4611851" y="5491697"/>
            <a:ext cx="335089" cy="335089"/>
          </a:xfrm>
          <a:prstGeom prst="ellipse">
            <a:avLst/>
          </a:prstGeom>
          <a:solidFill>
            <a:schemeClr val="accent6"/>
          </a:solidFill>
          <a:ln w="28575" cap="flat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36"/>
          <p:cNvSpPr/>
          <p:nvPr/>
        </p:nvSpPr>
        <p:spPr>
          <a:xfrm>
            <a:off x="5972625" y="4744563"/>
            <a:ext cx="335089" cy="335089"/>
          </a:xfrm>
          <a:prstGeom prst="ellipse">
            <a:avLst/>
          </a:prstGeom>
          <a:solidFill>
            <a:srgbClr val="3366FF"/>
          </a:solidFill>
          <a:ln w="28575" cap="flat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37"/>
          <p:cNvSpPr/>
          <p:nvPr/>
        </p:nvSpPr>
        <p:spPr>
          <a:xfrm>
            <a:off x="6002374" y="5491697"/>
            <a:ext cx="335089" cy="335089"/>
          </a:xfrm>
          <a:prstGeom prst="ellipse">
            <a:avLst/>
          </a:prstGeom>
          <a:solidFill>
            <a:srgbClr val="008000"/>
          </a:solidFill>
          <a:ln w="28575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9" name="Shape 38"/>
          <p:cNvCxnSpPr>
            <a:stCxn id="14" idx="0"/>
            <a:endCxn id="15" idx="3"/>
          </p:cNvCxnSpPr>
          <p:nvPr/>
        </p:nvCxnSpPr>
        <p:spPr>
          <a:xfrm rot="10800000" flipH="1">
            <a:off x="4779395" y="4311475"/>
            <a:ext cx="511214" cy="433089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" name="Shape 39"/>
          <p:cNvCxnSpPr>
            <a:stCxn id="16" idx="0"/>
            <a:endCxn id="14" idx="4"/>
          </p:cNvCxnSpPr>
          <p:nvPr/>
        </p:nvCxnSpPr>
        <p:spPr>
          <a:xfrm rot="10800000">
            <a:off x="4779395" y="5079654"/>
            <a:ext cx="0" cy="412043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1" name="Shape 40"/>
          <p:cNvCxnSpPr>
            <a:stCxn id="15" idx="5"/>
            <a:endCxn id="17" idx="0"/>
          </p:cNvCxnSpPr>
          <p:nvPr/>
        </p:nvCxnSpPr>
        <p:spPr>
          <a:xfrm>
            <a:off x="5527556" y="4311475"/>
            <a:ext cx="612616" cy="433089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2" name="Shape 41"/>
          <p:cNvCxnSpPr>
            <a:stCxn id="18" idx="0"/>
            <a:endCxn id="17" idx="4"/>
          </p:cNvCxnSpPr>
          <p:nvPr/>
        </p:nvCxnSpPr>
        <p:spPr>
          <a:xfrm rot="10800000">
            <a:off x="6140170" y="5079654"/>
            <a:ext cx="29749" cy="412043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5" name="Shape 54"/>
          <p:cNvCxnSpPr>
            <a:endCxn id="16" idx="6"/>
          </p:cNvCxnSpPr>
          <p:nvPr/>
        </p:nvCxnSpPr>
        <p:spPr>
          <a:xfrm flipH="1">
            <a:off x="4946943" y="4912210"/>
            <a:ext cx="1025512" cy="747030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7" name="Shape 56"/>
          <p:cNvSpPr txBox="1"/>
          <p:nvPr/>
        </p:nvSpPr>
        <p:spPr>
          <a:xfrm>
            <a:off x="1046570" y="4360548"/>
            <a:ext cx="2095236" cy="825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EN-AMR</a:t>
            </a:r>
            <a:r>
              <a:rPr lang="en" dirty="0">
                <a:solidFill>
                  <a:schemeClr val="accent3"/>
                </a:solidFill>
              </a:rPr>
              <a:t> </a:t>
            </a:r>
            <a:r>
              <a:rPr lang="en" dirty="0"/>
              <a:t>Graph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2: Word Align to AMR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575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52"/>
          <p:cNvSpPr txBox="1"/>
          <p:nvPr/>
        </p:nvSpPr>
        <p:spPr>
          <a:xfrm>
            <a:off x="924926" y="1684230"/>
            <a:ext cx="1815633" cy="629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dirty="0" smtClean="0"/>
              <a:t>Source Sentence</a:t>
            </a:r>
            <a:endParaRPr lang="en" dirty="0"/>
          </a:p>
        </p:txBody>
      </p:sp>
      <p:cxnSp>
        <p:nvCxnSpPr>
          <p:cNvPr id="4" name="Shape 23"/>
          <p:cNvCxnSpPr/>
          <p:nvPr/>
        </p:nvCxnSpPr>
        <p:spPr>
          <a:xfrm>
            <a:off x="3192576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262626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" name="Shape 24"/>
          <p:cNvCxnSpPr/>
          <p:nvPr/>
        </p:nvCxnSpPr>
        <p:spPr>
          <a:xfrm>
            <a:off x="4084632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262626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" name="Shape 25"/>
          <p:cNvCxnSpPr/>
          <p:nvPr/>
        </p:nvCxnSpPr>
        <p:spPr>
          <a:xfrm>
            <a:off x="4976688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262626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26"/>
          <p:cNvCxnSpPr/>
          <p:nvPr/>
        </p:nvCxnSpPr>
        <p:spPr>
          <a:xfrm>
            <a:off x="5868744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262626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27"/>
          <p:cNvCxnSpPr/>
          <p:nvPr/>
        </p:nvCxnSpPr>
        <p:spPr>
          <a:xfrm>
            <a:off x="6760801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262626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4" name="Shape 33"/>
          <p:cNvSpPr/>
          <p:nvPr/>
        </p:nvSpPr>
        <p:spPr>
          <a:xfrm>
            <a:off x="4611851" y="5213967"/>
            <a:ext cx="335089" cy="335089"/>
          </a:xfrm>
          <a:prstGeom prst="ellipse">
            <a:avLst/>
          </a:prstGeom>
          <a:solidFill>
            <a:srgbClr val="51DBFF"/>
          </a:solidFill>
          <a:ln w="28575" cap="flat">
            <a:solidFill>
              <a:srgbClr val="51DB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34"/>
          <p:cNvSpPr/>
          <p:nvPr/>
        </p:nvSpPr>
        <p:spPr>
          <a:xfrm>
            <a:off x="5241537" y="4494861"/>
            <a:ext cx="335089" cy="33508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 cap="flat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35"/>
          <p:cNvSpPr/>
          <p:nvPr/>
        </p:nvSpPr>
        <p:spPr>
          <a:xfrm>
            <a:off x="4611851" y="5961101"/>
            <a:ext cx="335089" cy="335089"/>
          </a:xfrm>
          <a:prstGeom prst="ellipse">
            <a:avLst/>
          </a:prstGeom>
          <a:solidFill>
            <a:schemeClr val="accent6"/>
          </a:solidFill>
          <a:ln w="28575" cap="flat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36"/>
          <p:cNvSpPr/>
          <p:nvPr/>
        </p:nvSpPr>
        <p:spPr>
          <a:xfrm>
            <a:off x="5972625" y="5213967"/>
            <a:ext cx="335089" cy="335089"/>
          </a:xfrm>
          <a:prstGeom prst="ellipse">
            <a:avLst/>
          </a:prstGeom>
          <a:solidFill>
            <a:srgbClr val="3366FF"/>
          </a:solidFill>
          <a:ln w="28575" cap="flat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37"/>
          <p:cNvSpPr/>
          <p:nvPr/>
        </p:nvSpPr>
        <p:spPr>
          <a:xfrm>
            <a:off x="6002374" y="5961101"/>
            <a:ext cx="335089" cy="335089"/>
          </a:xfrm>
          <a:prstGeom prst="ellipse">
            <a:avLst/>
          </a:prstGeom>
          <a:solidFill>
            <a:srgbClr val="008000"/>
          </a:solidFill>
          <a:ln w="28575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9" name="Shape 38"/>
          <p:cNvCxnSpPr>
            <a:stCxn id="14" idx="0"/>
            <a:endCxn id="15" idx="3"/>
          </p:cNvCxnSpPr>
          <p:nvPr/>
        </p:nvCxnSpPr>
        <p:spPr>
          <a:xfrm rot="10800000" flipH="1">
            <a:off x="4779395" y="4780879"/>
            <a:ext cx="511214" cy="433089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" name="Shape 39"/>
          <p:cNvCxnSpPr>
            <a:stCxn id="16" idx="0"/>
            <a:endCxn id="14" idx="4"/>
          </p:cNvCxnSpPr>
          <p:nvPr/>
        </p:nvCxnSpPr>
        <p:spPr>
          <a:xfrm rot="10800000">
            <a:off x="4779395" y="5549058"/>
            <a:ext cx="0" cy="412043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1" name="Shape 40"/>
          <p:cNvCxnSpPr>
            <a:stCxn id="15" idx="5"/>
            <a:endCxn id="17" idx="0"/>
          </p:cNvCxnSpPr>
          <p:nvPr/>
        </p:nvCxnSpPr>
        <p:spPr>
          <a:xfrm>
            <a:off x="5527556" y="4780879"/>
            <a:ext cx="612616" cy="433089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2" name="Shape 41"/>
          <p:cNvCxnSpPr>
            <a:stCxn id="18" idx="0"/>
            <a:endCxn id="17" idx="4"/>
          </p:cNvCxnSpPr>
          <p:nvPr/>
        </p:nvCxnSpPr>
        <p:spPr>
          <a:xfrm rot="10800000">
            <a:off x="6140170" y="5549058"/>
            <a:ext cx="29749" cy="412043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3" name="Shape 42"/>
          <p:cNvCxnSpPr>
            <a:stCxn id="15" idx="0"/>
            <a:endCxn id="45" idx="4"/>
          </p:cNvCxnSpPr>
          <p:nvPr/>
        </p:nvCxnSpPr>
        <p:spPr>
          <a:xfrm flipH="1" flipV="1">
            <a:off x="5308523" y="3736589"/>
            <a:ext cx="100558" cy="758273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4" name="Shape 43"/>
          <p:cNvCxnSpPr>
            <a:endCxn id="44" idx="4"/>
          </p:cNvCxnSpPr>
          <p:nvPr/>
        </p:nvCxnSpPr>
        <p:spPr>
          <a:xfrm flipH="1" flipV="1">
            <a:off x="4424601" y="3736589"/>
            <a:ext cx="354797" cy="1477379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5" name="Shape 44"/>
          <p:cNvCxnSpPr/>
          <p:nvPr/>
        </p:nvCxnSpPr>
        <p:spPr>
          <a:xfrm rot="10800000">
            <a:off x="3488207" y="3608451"/>
            <a:ext cx="1291188" cy="2352649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6" name="Shape 45"/>
          <p:cNvCxnSpPr/>
          <p:nvPr/>
        </p:nvCxnSpPr>
        <p:spPr>
          <a:xfrm rot="10800000" flipH="1">
            <a:off x="6159523" y="3621431"/>
            <a:ext cx="104946" cy="1610577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7" name="Shape 46"/>
          <p:cNvCxnSpPr>
            <a:stCxn id="18" idx="7"/>
          </p:cNvCxnSpPr>
          <p:nvPr/>
        </p:nvCxnSpPr>
        <p:spPr>
          <a:xfrm flipV="1">
            <a:off x="6288390" y="3608489"/>
            <a:ext cx="787978" cy="2401685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34" name="Shape 53"/>
          <p:cNvSpPr txBox="1"/>
          <p:nvPr/>
        </p:nvSpPr>
        <p:spPr>
          <a:xfrm>
            <a:off x="1143202" y="3150856"/>
            <a:ext cx="1759735" cy="825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EN-AMR</a:t>
            </a:r>
            <a:r>
              <a:rPr lang="en">
                <a:solidFill>
                  <a:schemeClr val="accent3"/>
                </a:solidFill>
              </a:rPr>
              <a:t> </a:t>
            </a:r>
            <a:r>
              <a:rPr lang="en"/>
              <a:t>Concepts</a:t>
            </a:r>
          </a:p>
        </p:txBody>
      </p:sp>
      <p:cxnSp>
        <p:nvCxnSpPr>
          <p:cNvPr id="35" name="Shape 54"/>
          <p:cNvCxnSpPr>
            <a:endCxn id="16" idx="6"/>
          </p:cNvCxnSpPr>
          <p:nvPr/>
        </p:nvCxnSpPr>
        <p:spPr>
          <a:xfrm flipH="1">
            <a:off x="4946943" y="5381614"/>
            <a:ext cx="1025512" cy="747030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7" name="Shape 56"/>
          <p:cNvSpPr txBox="1"/>
          <p:nvPr/>
        </p:nvSpPr>
        <p:spPr>
          <a:xfrm>
            <a:off x="1143205" y="4829952"/>
            <a:ext cx="2095236" cy="825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EN-AMR</a:t>
            </a:r>
            <a:r>
              <a:rPr lang="en">
                <a:solidFill>
                  <a:schemeClr val="accent3"/>
                </a:solidFill>
              </a:rPr>
              <a:t> </a:t>
            </a:r>
            <a:r>
              <a:rPr lang="en"/>
              <a:t>Graph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Serialize Concepts</a:t>
            </a:r>
            <a:endParaRPr lang="en-US" dirty="0"/>
          </a:p>
        </p:txBody>
      </p:sp>
      <p:sp>
        <p:nvSpPr>
          <p:cNvPr id="43" name="Shape 35"/>
          <p:cNvSpPr/>
          <p:nvPr/>
        </p:nvSpPr>
        <p:spPr>
          <a:xfrm>
            <a:off x="3373134" y="3401500"/>
            <a:ext cx="335089" cy="335089"/>
          </a:xfrm>
          <a:prstGeom prst="ellipse">
            <a:avLst/>
          </a:prstGeom>
          <a:solidFill>
            <a:schemeClr val="accent6"/>
          </a:solidFill>
          <a:ln w="28575" cap="flat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33"/>
          <p:cNvSpPr/>
          <p:nvPr/>
        </p:nvSpPr>
        <p:spPr>
          <a:xfrm>
            <a:off x="4257056" y="3401500"/>
            <a:ext cx="335089" cy="335089"/>
          </a:xfrm>
          <a:prstGeom prst="ellipse">
            <a:avLst/>
          </a:prstGeom>
          <a:solidFill>
            <a:srgbClr val="51DBFF"/>
          </a:solidFill>
          <a:ln w="28575" cap="flat">
            <a:solidFill>
              <a:srgbClr val="51DB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34"/>
          <p:cNvSpPr/>
          <p:nvPr/>
        </p:nvSpPr>
        <p:spPr>
          <a:xfrm>
            <a:off x="5140978" y="3401500"/>
            <a:ext cx="335089" cy="33508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 cap="flat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36"/>
          <p:cNvSpPr/>
          <p:nvPr/>
        </p:nvSpPr>
        <p:spPr>
          <a:xfrm>
            <a:off x="6024900" y="3401500"/>
            <a:ext cx="335089" cy="335089"/>
          </a:xfrm>
          <a:prstGeom prst="ellipse">
            <a:avLst/>
          </a:prstGeom>
          <a:solidFill>
            <a:srgbClr val="3366FF"/>
          </a:solidFill>
          <a:ln w="28575" cap="flat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37"/>
          <p:cNvSpPr/>
          <p:nvPr/>
        </p:nvSpPr>
        <p:spPr>
          <a:xfrm>
            <a:off x="6908823" y="3401500"/>
            <a:ext cx="335089" cy="335089"/>
          </a:xfrm>
          <a:prstGeom prst="ellipse">
            <a:avLst/>
          </a:prstGeom>
          <a:solidFill>
            <a:srgbClr val="008000"/>
          </a:solidFill>
          <a:ln w="28575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436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23"/>
          <p:cNvCxnSpPr/>
          <p:nvPr/>
        </p:nvCxnSpPr>
        <p:spPr>
          <a:xfrm>
            <a:off x="3192576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" name="Shape 24"/>
          <p:cNvCxnSpPr/>
          <p:nvPr/>
        </p:nvCxnSpPr>
        <p:spPr>
          <a:xfrm>
            <a:off x="4084632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51DB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" name="Shape 25"/>
          <p:cNvCxnSpPr/>
          <p:nvPr/>
        </p:nvCxnSpPr>
        <p:spPr>
          <a:xfrm>
            <a:off x="4976688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26"/>
          <p:cNvCxnSpPr/>
          <p:nvPr/>
        </p:nvCxnSpPr>
        <p:spPr>
          <a:xfrm>
            <a:off x="5868744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chemeClr val="accent3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27"/>
          <p:cNvCxnSpPr/>
          <p:nvPr/>
        </p:nvCxnSpPr>
        <p:spPr>
          <a:xfrm>
            <a:off x="6760801" y="2094146"/>
            <a:ext cx="654891" cy="0"/>
          </a:xfrm>
          <a:prstGeom prst="straightConnector1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4" name="Shape 33"/>
          <p:cNvSpPr/>
          <p:nvPr/>
        </p:nvSpPr>
        <p:spPr>
          <a:xfrm>
            <a:off x="4611851" y="5213967"/>
            <a:ext cx="335089" cy="335089"/>
          </a:xfrm>
          <a:prstGeom prst="ellipse">
            <a:avLst/>
          </a:prstGeom>
          <a:solidFill>
            <a:srgbClr val="51DBFF"/>
          </a:solidFill>
          <a:ln w="28575" cap="flat">
            <a:solidFill>
              <a:srgbClr val="51DB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34"/>
          <p:cNvSpPr/>
          <p:nvPr/>
        </p:nvSpPr>
        <p:spPr>
          <a:xfrm>
            <a:off x="5241537" y="4494861"/>
            <a:ext cx="335089" cy="33508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 cap="flat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35"/>
          <p:cNvSpPr/>
          <p:nvPr/>
        </p:nvSpPr>
        <p:spPr>
          <a:xfrm>
            <a:off x="4611851" y="5961101"/>
            <a:ext cx="335089" cy="335089"/>
          </a:xfrm>
          <a:prstGeom prst="ellipse">
            <a:avLst/>
          </a:prstGeom>
          <a:solidFill>
            <a:schemeClr val="accent6"/>
          </a:solidFill>
          <a:ln w="28575" cap="flat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36"/>
          <p:cNvSpPr/>
          <p:nvPr/>
        </p:nvSpPr>
        <p:spPr>
          <a:xfrm>
            <a:off x="5972625" y="5213967"/>
            <a:ext cx="335089" cy="335089"/>
          </a:xfrm>
          <a:prstGeom prst="ellipse">
            <a:avLst/>
          </a:prstGeom>
          <a:solidFill>
            <a:srgbClr val="3366FF"/>
          </a:solidFill>
          <a:ln w="28575" cap="flat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37"/>
          <p:cNvSpPr/>
          <p:nvPr/>
        </p:nvSpPr>
        <p:spPr>
          <a:xfrm>
            <a:off x="6002374" y="5961101"/>
            <a:ext cx="335089" cy="335089"/>
          </a:xfrm>
          <a:prstGeom prst="ellipse">
            <a:avLst/>
          </a:prstGeom>
          <a:solidFill>
            <a:srgbClr val="008000"/>
          </a:solidFill>
          <a:ln w="28575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9" name="Shape 38"/>
          <p:cNvCxnSpPr>
            <a:stCxn id="14" idx="0"/>
            <a:endCxn id="15" idx="3"/>
          </p:cNvCxnSpPr>
          <p:nvPr/>
        </p:nvCxnSpPr>
        <p:spPr>
          <a:xfrm rot="10800000" flipH="1">
            <a:off x="4779395" y="4780879"/>
            <a:ext cx="511214" cy="433089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" name="Shape 39"/>
          <p:cNvCxnSpPr>
            <a:stCxn id="16" idx="0"/>
            <a:endCxn id="14" idx="4"/>
          </p:cNvCxnSpPr>
          <p:nvPr/>
        </p:nvCxnSpPr>
        <p:spPr>
          <a:xfrm rot="10800000">
            <a:off x="4779395" y="5549058"/>
            <a:ext cx="0" cy="412043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1" name="Shape 40"/>
          <p:cNvCxnSpPr>
            <a:stCxn id="15" idx="5"/>
            <a:endCxn id="17" idx="0"/>
          </p:cNvCxnSpPr>
          <p:nvPr/>
        </p:nvCxnSpPr>
        <p:spPr>
          <a:xfrm>
            <a:off x="5527556" y="4780879"/>
            <a:ext cx="612616" cy="433089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2" name="Shape 41"/>
          <p:cNvCxnSpPr>
            <a:stCxn id="18" idx="0"/>
            <a:endCxn id="17" idx="4"/>
          </p:cNvCxnSpPr>
          <p:nvPr/>
        </p:nvCxnSpPr>
        <p:spPr>
          <a:xfrm rot="10800000">
            <a:off x="6140170" y="5549058"/>
            <a:ext cx="29749" cy="412043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3" name="Shape 42"/>
          <p:cNvCxnSpPr>
            <a:stCxn id="15" idx="0"/>
            <a:endCxn id="45" idx="4"/>
          </p:cNvCxnSpPr>
          <p:nvPr/>
        </p:nvCxnSpPr>
        <p:spPr>
          <a:xfrm flipH="1" flipV="1">
            <a:off x="5308523" y="3736589"/>
            <a:ext cx="100558" cy="758273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4" name="Shape 43"/>
          <p:cNvCxnSpPr>
            <a:endCxn id="44" idx="4"/>
          </p:cNvCxnSpPr>
          <p:nvPr/>
        </p:nvCxnSpPr>
        <p:spPr>
          <a:xfrm flipH="1" flipV="1">
            <a:off x="4424601" y="3736589"/>
            <a:ext cx="354797" cy="1477379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5" name="Shape 44"/>
          <p:cNvCxnSpPr/>
          <p:nvPr/>
        </p:nvCxnSpPr>
        <p:spPr>
          <a:xfrm rot="10800000">
            <a:off x="3488207" y="3608451"/>
            <a:ext cx="1291188" cy="2352649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6" name="Shape 45"/>
          <p:cNvCxnSpPr/>
          <p:nvPr/>
        </p:nvCxnSpPr>
        <p:spPr>
          <a:xfrm rot="10800000" flipH="1">
            <a:off x="6159523" y="3621431"/>
            <a:ext cx="104946" cy="1610577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7" name="Shape 46"/>
          <p:cNvCxnSpPr/>
          <p:nvPr/>
        </p:nvCxnSpPr>
        <p:spPr>
          <a:xfrm rot="10800000" flipH="1">
            <a:off x="6159521" y="3608488"/>
            <a:ext cx="916847" cy="2356779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28" name="Shape 47"/>
          <p:cNvCxnSpPr/>
          <p:nvPr/>
        </p:nvCxnSpPr>
        <p:spPr>
          <a:xfrm flipH="1" flipV="1">
            <a:off x="3540679" y="2094146"/>
            <a:ext cx="1" cy="1383226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29" name="Shape 48"/>
          <p:cNvCxnSpPr>
            <a:stCxn id="44" idx="0"/>
          </p:cNvCxnSpPr>
          <p:nvPr/>
        </p:nvCxnSpPr>
        <p:spPr>
          <a:xfrm flipH="1" flipV="1">
            <a:off x="4352510" y="2167897"/>
            <a:ext cx="72090" cy="1233604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30" name="Shape 49"/>
          <p:cNvCxnSpPr>
            <a:stCxn id="45" idx="0"/>
          </p:cNvCxnSpPr>
          <p:nvPr/>
        </p:nvCxnSpPr>
        <p:spPr>
          <a:xfrm flipV="1">
            <a:off x="5308523" y="2181016"/>
            <a:ext cx="863910" cy="1220484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31" name="Shape 50"/>
          <p:cNvCxnSpPr/>
          <p:nvPr/>
        </p:nvCxnSpPr>
        <p:spPr>
          <a:xfrm rot="10800000">
            <a:off x="5334368" y="2141591"/>
            <a:ext cx="956098" cy="1375064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32" name="Shape 51"/>
          <p:cNvCxnSpPr/>
          <p:nvPr/>
        </p:nvCxnSpPr>
        <p:spPr>
          <a:xfrm rot="10800000" flipH="1">
            <a:off x="7102295" y="2168069"/>
            <a:ext cx="13220" cy="1387873"/>
          </a:xfrm>
          <a:prstGeom prst="straightConnector1">
            <a:avLst/>
          </a:prstGeom>
          <a:noFill/>
          <a:ln w="19050" cap="flat">
            <a:solidFill>
              <a:srgbClr val="434343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34" name="Shape 53"/>
          <p:cNvSpPr txBox="1"/>
          <p:nvPr/>
        </p:nvSpPr>
        <p:spPr>
          <a:xfrm>
            <a:off x="1143202" y="3150856"/>
            <a:ext cx="1759735" cy="825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EN-AMR</a:t>
            </a:r>
            <a:r>
              <a:rPr lang="en">
                <a:solidFill>
                  <a:schemeClr val="accent3"/>
                </a:solidFill>
              </a:rPr>
              <a:t> </a:t>
            </a:r>
            <a:r>
              <a:rPr lang="en"/>
              <a:t>Concepts</a:t>
            </a:r>
          </a:p>
        </p:txBody>
      </p:sp>
      <p:cxnSp>
        <p:nvCxnSpPr>
          <p:cNvPr id="35" name="Shape 54"/>
          <p:cNvCxnSpPr>
            <a:endCxn id="16" idx="6"/>
          </p:cNvCxnSpPr>
          <p:nvPr/>
        </p:nvCxnSpPr>
        <p:spPr>
          <a:xfrm flipH="1">
            <a:off x="4946943" y="5381614"/>
            <a:ext cx="1025512" cy="747030"/>
          </a:xfrm>
          <a:prstGeom prst="straightConnector1">
            <a:avLst/>
          </a:prstGeom>
          <a:noFill/>
          <a:ln w="28575" cap="flat">
            <a:solidFill>
              <a:srgbClr val="434343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7" name="Shape 56"/>
          <p:cNvSpPr txBox="1"/>
          <p:nvPr/>
        </p:nvSpPr>
        <p:spPr>
          <a:xfrm>
            <a:off x="1143205" y="4829952"/>
            <a:ext cx="2095236" cy="825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EN-AMR</a:t>
            </a:r>
            <a:r>
              <a:rPr lang="en">
                <a:solidFill>
                  <a:schemeClr val="accent3"/>
                </a:solidFill>
              </a:rPr>
              <a:t> </a:t>
            </a:r>
            <a:r>
              <a:rPr lang="en"/>
              <a:t>Graph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Align </a:t>
            </a:r>
            <a:r>
              <a:rPr lang="en-US" dirty="0" smtClean="0"/>
              <a:t>to AMR Concepts</a:t>
            </a:r>
            <a:endParaRPr lang="en-US" dirty="0"/>
          </a:p>
        </p:txBody>
      </p:sp>
      <p:sp>
        <p:nvSpPr>
          <p:cNvPr id="43" name="Shape 35"/>
          <p:cNvSpPr/>
          <p:nvPr/>
        </p:nvSpPr>
        <p:spPr>
          <a:xfrm>
            <a:off x="3373134" y="3401500"/>
            <a:ext cx="335089" cy="335089"/>
          </a:xfrm>
          <a:prstGeom prst="ellipse">
            <a:avLst/>
          </a:prstGeom>
          <a:solidFill>
            <a:schemeClr val="accent6"/>
          </a:solidFill>
          <a:ln w="28575" cap="flat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33"/>
          <p:cNvSpPr/>
          <p:nvPr/>
        </p:nvSpPr>
        <p:spPr>
          <a:xfrm>
            <a:off x="4257056" y="3401500"/>
            <a:ext cx="335089" cy="335089"/>
          </a:xfrm>
          <a:prstGeom prst="ellipse">
            <a:avLst/>
          </a:prstGeom>
          <a:solidFill>
            <a:srgbClr val="51DBFF"/>
          </a:solidFill>
          <a:ln w="28575" cap="flat">
            <a:solidFill>
              <a:srgbClr val="51DB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34"/>
          <p:cNvSpPr/>
          <p:nvPr/>
        </p:nvSpPr>
        <p:spPr>
          <a:xfrm>
            <a:off x="5140978" y="3401500"/>
            <a:ext cx="335089" cy="33508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 cap="flat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36"/>
          <p:cNvSpPr/>
          <p:nvPr/>
        </p:nvSpPr>
        <p:spPr>
          <a:xfrm>
            <a:off x="6024900" y="3401500"/>
            <a:ext cx="335089" cy="335089"/>
          </a:xfrm>
          <a:prstGeom prst="ellipse">
            <a:avLst/>
          </a:prstGeom>
          <a:solidFill>
            <a:srgbClr val="3366FF"/>
          </a:solidFill>
          <a:ln w="28575" cap="flat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37"/>
          <p:cNvSpPr/>
          <p:nvPr/>
        </p:nvSpPr>
        <p:spPr>
          <a:xfrm>
            <a:off x="6908823" y="3401500"/>
            <a:ext cx="335089" cy="335089"/>
          </a:xfrm>
          <a:prstGeom prst="ellipse">
            <a:avLst/>
          </a:prstGeom>
          <a:solidFill>
            <a:srgbClr val="008000"/>
          </a:solidFill>
          <a:ln w="28575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52"/>
          <p:cNvSpPr txBox="1"/>
          <p:nvPr/>
        </p:nvSpPr>
        <p:spPr>
          <a:xfrm>
            <a:off x="924926" y="1684230"/>
            <a:ext cx="1815633" cy="629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dirty="0" smtClean="0"/>
              <a:t>Source Sentence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03964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FBIS 300k Chinese-English parallel corpus</a:t>
            </a:r>
          </a:p>
          <a:p>
            <a:r>
              <a:rPr lang="en-US" dirty="0" smtClean="0"/>
              <a:t>More Details</a:t>
            </a:r>
          </a:p>
          <a:p>
            <a:pPr lvl="1"/>
            <a:r>
              <a:rPr lang="en-US" dirty="0" smtClean="0"/>
              <a:t>Concept Table Extraction: 290k</a:t>
            </a:r>
          </a:p>
          <a:p>
            <a:pPr lvl="1"/>
            <a:r>
              <a:rPr lang="en-US" dirty="0" smtClean="0"/>
              <a:t>Concept Id Weights: 10k (stage 1)</a:t>
            </a:r>
          </a:p>
          <a:p>
            <a:pPr lvl="1"/>
            <a:r>
              <a:rPr lang="en-US" dirty="0" smtClean="0"/>
              <a:t>Relation Id Weights: 100 (stage 2)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1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345" y="1697681"/>
            <a:ext cx="4040188" cy="39244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Gold AMR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438" y="1697681"/>
            <a:ext cx="3899507" cy="392442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Output AMR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04105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 smtClean="0"/>
              <a:t>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078109" y="5625762"/>
            <a:ext cx="5046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0" dirty="0" smtClean="0"/>
              <a:t>Concepts from English side JAMR</a:t>
            </a:r>
          </a:p>
          <a:p>
            <a:pPr marL="342900" indent="-342900">
              <a:buFont typeface="Arial"/>
              <a:buChar char="•"/>
            </a:pPr>
            <a:r>
              <a:rPr lang="en-US" sz="2400" b="0" dirty="0" smtClean="0"/>
              <a:t>Relations from Cross-lingual JAMR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64355"/>
            <a:ext cx="9124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/>
              <a:t>他 最后 祝愿 李鹏 委员长 访问 各 国 取得 圆满 成功 。                            </a:t>
            </a:r>
          </a:p>
          <a:p>
            <a:pPr algn="ctr"/>
            <a:r>
              <a:rPr lang="en-US" sz="2000" dirty="0"/>
              <a:t>L</a:t>
            </a:r>
            <a:r>
              <a:rPr lang="en-US" sz="2000" dirty="0" smtClean="0"/>
              <a:t>astly he wished chairman li </a:t>
            </a:r>
            <a:r>
              <a:rPr lang="en-US" sz="2000" dirty="0" err="1" smtClean="0"/>
              <a:t>peng</a:t>
            </a:r>
            <a:r>
              <a:rPr lang="en-US" sz="2000" dirty="0" smtClean="0"/>
              <a:t> every success in his visit to the other countries 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049" y="2110867"/>
            <a:ext cx="42074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/>
                <a:cs typeface="Courier"/>
              </a:rPr>
              <a:t>(w / </a:t>
            </a:r>
            <a:r>
              <a:rPr lang="en-US" sz="1600" b="1" u="sng" dirty="0">
                <a:latin typeface="Courier"/>
                <a:cs typeface="Courier"/>
              </a:rPr>
              <a:t>wish-01</a:t>
            </a:r>
            <a:r>
              <a:rPr lang="en-US" sz="1600" b="1" dirty="0">
                <a:latin typeface="Courier"/>
                <a:cs typeface="Courier"/>
              </a:rPr>
              <a:t> 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ARG0 (h / he)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</a:t>
            </a:r>
            <a:r>
              <a:rPr lang="en-US" sz="1600" b="1" dirty="0" smtClean="0">
                <a:latin typeface="Courier"/>
                <a:cs typeface="Courier"/>
              </a:rPr>
              <a:t>:</a:t>
            </a:r>
            <a:r>
              <a:rPr lang="en-US" sz="1600" b="1" dirty="0">
                <a:latin typeface="Courier"/>
                <a:cs typeface="Courier"/>
              </a:rPr>
              <a:t>ARG1 (s / </a:t>
            </a:r>
            <a:r>
              <a:rPr lang="en-US" sz="1600" b="1" u="sng" dirty="0">
                <a:latin typeface="Courier"/>
                <a:cs typeface="Courier"/>
              </a:rPr>
              <a:t>succeed-01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 </a:t>
            </a:r>
            <a:r>
              <a:rPr lang="en-US" sz="1600" b="1" dirty="0" smtClean="0">
                <a:latin typeface="Courier"/>
                <a:cs typeface="Courier"/>
              </a:rPr>
              <a:t> :</a:t>
            </a:r>
            <a:r>
              <a:rPr lang="en-US" sz="1600" b="1" dirty="0">
                <a:latin typeface="Courier"/>
                <a:cs typeface="Courier"/>
              </a:rPr>
              <a:t>ARG0 (p / person 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    :</a:t>
            </a:r>
            <a:r>
              <a:rPr lang="en-US" sz="1600" b="1" dirty="0">
                <a:latin typeface="Courier"/>
                <a:cs typeface="Courier"/>
              </a:rPr>
              <a:t>name (</a:t>
            </a:r>
            <a:r>
              <a:rPr lang="en-US" sz="1600" b="1" dirty="0" smtClean="0">
                <a:latin typeface="Courier"/>
                <a:cs typeface="Courier"/>
              </a:rPr>
              <a:t>n2 / name </a:t>
            </a:r>
            <a:r>
              <a:rPr lang="en-US" sz="1600" b="1" dirty="0">
                <a:latin typeface="Courier"/>
                <a:cs typeface="Courier"/>
              </a:rPr>
              <a:t> </a:t>
            </a:r>
            <a:r>
              <a:rPr lang="en-US" sz="1600" b="1" dirty="0" smtClean="0">
                <a:latin typeface="Courier"/>
                <a:cs typeface="Courier"/>
              </a:rPr>
              <a:t>		:</a:t>
            </a:r>
            <a:r>
              <a:rPr lang="en-US" sz="1600" b="1" dirty="0">
                <a:latin typeface="Courier"/>
                <a:cs typeface="Courier"/>
              </a:rPr>
              <a:t>op1 "Li" 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	</a:t>
            </a:r>
            <a:r>
              <a:rPr lang="en-US" sz="1600" b="1" dirty="0" smtClean="0">
                <a:latin typeface="Courier"/>
                <a:cs typeface="Courier"/>
              </a:rPr>
              <a:t>	:</a:t>
            </a:r>
            <a:r>
              <a:rPr lang="en-US" sz="1600" b="1" dirty="0">
                <a:latin typeface="Courier"/>
                <a:cs typeface="Courier"/>
              </a:rPr>
              <a:t>op2 "</a:t>
            </a:r>
            <a:r>
              <a:rPr lang="en-US" sz="1600" b="1" dirty="0" err="1">
                <a:latin typeface="Courier"/>
                <a:cs typeface="Courier"/>
              </a:rPr>
              <a:t>Peng</a:t>
            </a:r>
            <a:r>
              <a:rPr lang="en-US" sz="1600" b="1" dirty="0">
                <a:latin typeface="Courier"/>
                <a:cs typeface="Courier"/>
              </a:rPr>
              <a:t>")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</a:t>
            </a:r>
            <a:r>
              <a:rPr lang="en-US" sz="1600" b="1" dirty="0" smtClean="0">
                <a:latin typeface="Courier"/>
                <a:cs typeface="Courier"/>
              </a:rPr>
              <a:t>:</a:t>
            </a:r>
            <a:r>
              <a:rPr lang="en-US" sz="1600" b="1" dirty="0">
                <a:latin typeface="Courier"/>
                <a:cs typeface="Courier"/>
              </a:rPr>
              <a:t>ARG0-of (h2 / </a:t>
            </a:r>
            <a:r>
              <a:rPr lang="en-US" sz="1600" b="1" u="sng" dirty="0">
                <a:latin typeface="Courier"/>
                <a:cs typeface="Courier"/>
              </a:rPr>
              <a:t>have-org-role-91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ARG2 (c / chairman)))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ARG1 (v / </a:t>
            </a:r>
            <a:r>
              <a:rPr lang="en-US" sz="1600" b="1" u="sng" dirty="0">
                <a:latin typeface="Courier"/>
                <a:cs typeface="Courier"/>
              </a:rPr>
              <a:t>visit-01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 </a:t>
            </a:r>
            <a:r>
              <a:rPr lang="en-US" sz="1600" b="1" dirty="0" smtClean="0">
                <a:latin typeface="Courier"/>
                <a:cs typeface="Courier"/>
              </a:rPr>
              <a:t>   :</a:t>
            </a:r>
            <a:r>
              <a:rPr lang="en-US" sz="1600" b="1" dirty="0">
                <a:latin typeface="Courier"/>
                <a:cs typeface="Courier"/>
              </a:rPr>
              <a:t>ARG0 p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ARG1 (c2 / country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 </a:t>
            </a:r>
            <a:r>
              <a:rPr lang="en-US" sz="1600" b="1" dirty="0" smtClean="0">
                <a:latin typeface="Courier"/>
                <a:cs typeface="Courier"/>
              </a:rPr>
              <a:t>   :</a:t>
            </a:r>
            <a:r>
              <a:rPr lang="en-US" sz="1600" b="1" dirty="0">
                <a:latin typeface="Courier"/>
                <a:cs typeface="Courier"/>
              </a:rPr>
              <a:t>mod (o / other)))))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35438" y="2218589"/>
            <a:ext cx="3923582" cy="307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ourier"/>
                <a:cs typeface="Courier"/>
              </a:rPr>
              <a:t>(c2 / chairman                                                                           </a:t>
            </a:r>
            <a:endParaRPr lang="fr-FR" sz="1600" b="1" dirty="0" smtClean="0">
              <a:latin typeface="Courier"/>
              <a:cs typeface="Courier"/>
            </a:endParaRPr>
          </a:p>
          <a:p>
            <a:r>
              <a:rPr lang="fr-FR" sz="1600" b="1" dirty="0">
                <a:latin typeface="Courier"/>
                <a:cs typeface="Courier"/>
              </a:rPr>
              <a:t> </a:t>
            </a:r>
            <a:r>
              <a:rPr lang="fr-FR" sz="1600" b="1" dirty="0" smtClean="0">
                <a:latin typeface="Courier"/>
                <a:cs typeface="Courier"/>
              </a:rPr>
              <a:t> :ARG1 (v / visit-01                                                               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  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smtClean="0">
                <a:latin typeface="Courier"/>
                <a:cs typeface="Courier"/>
              </a:rPr>
              <a:t> :</a:t>
            </a:r>
            <a:r>
              <a:rPr lang="en-US" sz="1600" b="1" dirty="0">
                <a:latin typeface="Courier"/>
                <a:cs typeface="Courier"/>
              </a:rPr>
              <a:t>ARG1-of (s / succeed-01)                                                     </a:t>
            </a:r>
          </a:p>
          <a:p>
            <a:r>
              <a:rPr lang="en-US" sz="1600" b="1" dirty="0">
                <a:latin typeface="Courier"/>
                <a:cs typeface="Courier"/>
              </a:rPr>
              <a:t>    </a:t>
            </a:r>
            <a:r>
              <a:rPr lang="en-US" sz="1600" b="1" dirty="0" smtClean="0">
                <a:latin typeface="Courier"/>
                <a:cs typeface="Courier"/>
              </a:rPr>
              <a:t>:</a:t>
            </a:r>
            <a:r>
              <a:rPr lang="en-US" sz="1600" b="1" dirty="0">
                <a:latin typeface="Courier"/>
                <a:cs typeface="Courier"/>
              </a:rPr>
              <a:t>ARG3 (c / country </a:t>
            </a:r>
          </a:p>
          <a:p>
            <a:r>
              <a:rPr lang="en-US" sz="1600" b="1" dirty="0">
                <a:latin typeface="Courier"/>
                <a:cs typeface="Courier"/>
              </a:rPr>
              <a:t>    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mod (o / other))                                                       </a:t>
            </a:r>
          </a:p>
          <a:p>
            <a:r>
              <a:rPr lang="en-US" sz="1600" b="1" dirty="0">
                <a:latin typeface="Courier"/>
                <a:cs typeface="Courier"/>
              </a:rPr>
              <a:t>    </a:t>
            </a:r>
            <a:r>
              <a:rPr lang="en-US" sz="1600" b="1" dirty="0" smtClean="0">
                <a:latin typeface="Courier"/>
                <a:cs typeface="Courier"/>
              </a:rPr>
              <a:t>:prep</a:t>
            </a:r>
            <a:r>
              <a:rPr lang="en-US" sz="1600" b="1" dirty="0">
                <a:latin typeface="Courier"/>
                <a:cs typeface="Courier"/>
              </a:rPr>
              <a:t>-as (e / every)) </a:t>
            </a:r>
          </a:p>
          <a:p>
            <a:r>
              <a:rPr lang="en-US" sz="1600" b="1" dirty="0">
                <a:latin typeface="Courier"/>
                <a:cs typeface="Courier"/>
              </a:rPr>
              <a:t>  </a:t>
            </a:r>
            <a:r>
              <a:rPr lang="en-US" sz="1600" b="1" dirty="0" smtClean="0">
                <a:latin typeface="Courier"/>
                <a:cs typeface="Courier"/>
              </a:rPr>
              <a:t>:</a:t>
            </a:r>
            <a:r>
              <a:rPr lang="en-US" sz="1600" b="1" dirty="0">
                <a:latin typeface="Courier"/>
                <a:cs typeface="Courier"/>
              </a:rPr>
              <a:t>ARG1-of (w / wish-01 </a:t>
            </a:r>
          </a:p>
          <a:p>
            <a:r>
              <a:rPr lang="en-US" sz="1600" b="1" dirty="0">
                <a:latin typeface="Courier"/>
                <a:cs typeface="Courier"/>
              </a:rPr>
              <a:t>  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ARG0 (p / person                                                             </a:t>
            </a:r>
          </a:p>
          <a:p>
            <a:r>
              <a:rPr lang="en-US" sz="1600" b="1" dirty="0">
                <a:latin typeface="Courier"/>
                <a:cs typeface="Courier"/>
              </a:rPr>
              <a:t>     </a:t>
            </a:r>
            <a:r>
              <a:rPr lang="en-US" sz="1600" b="1" dirty="0" smtClean="0">
                <a:latin typeface="Courier"/>
                <a:cs typeface="Courier"/>
              </a:rPr>
              <a:t> :name </a:t>
            </a:r>
            <a:r>
              <a:rPr lang="en-US" sz="1600" b="1" dirty="0">
                <a:latin typeface="Courier"/>
                <a:cs typeface="Courier"/>
              </a:rPr>
              <a:t>(n / name                                                         </a:t>
            </a:r>
          </a:p>
          <a:p>
            <a:r>
              <a:rPr lang="nl-NL" sz="1600" b="1" dirty="0">
                <a:latin typeface="Courier"/>
                <a:cs typeface="Courier"/>
              </a:rPr>
              <a:t>      </a:t>
            </a:r>
            <a:r>
              <a:rPr lang="nl-NL" sz="1600" b="1" dirty="0" smtClean="0">
                <a:latin typeface="Courier"/>
                <a:cs typeface="Courier"/>
              </a:rPr>
              <a:t>  :</a:t>
            </a:r>
            <a:r>
              <a:rPr lang="nl-NL" sz="1600" b="1" dirty="0">
                <a:latin typeface="Courier"/>
                <a:cs typeface="Courier"/>
              </a:rPr>
              <a:t>op "</a:t>
            </a:r>
            <a:r>
              <a:rPr lang="nl-NL" sz="1600" b="1" dirty="0" err="1">
                <a:latin typeface="Courier"/>
                <a:cs typeface="Courier"/>
              </a:rPr>
              <a:t>peng</a:t>
            </a:r>
            <a:r>
              <a:rPr lang="nl-NL" sz="1600" b="1" dirty="0">
                <a:latin typeface="Courier"/>
                <a:cs typeface="Courier"/>
              </a:rPr>
              <a:t>"                                                        </a:t>
            </a:r>
          </a:p>
          <a:p>
            <a:r>
              <a:rPr lang="nl-NL" sz="1600" b="1" dirty="0">
                <a:latin typeface="Courier"/>
                <a:cs typeface="Courier"/>
              </a:rPr>
              <a:t>        </a:t>
            </a:r>
            <a:r>
              <a:rPr lang="nl-NL" sz="1600" b="1" dirty="0" smtClean="0">
                <a:latin typeface="Courier"/>
                <a:cs typeface="Courier"/>
              </a:rPr>
              <a:t>:</a:t>
            </a:r>
            <a:r>
              <a:rPr lang="nl-NL" sz="1600" b="1" dirty="0">
                <a:latin typeface="Courier"/>
                <a:cs typeface="Courier"/>
              </a:rPr>
              <a:t>op "li"))))</a:t>
            </a:r>
            <a:endParaRPr lang="en-US" sz="1600" b="1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93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6493"/>
            <a:ext cx="4041775" cy="392442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Output AMR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10867"/>
            <a:ext cx="4041775" cy="28208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b="1" dirty="0" smtClean="0">
                <a:latin typeface="Courier"/>
                <a:cs typeface="Courier"/>
              </a:rPr>
              <a:t>(s2 / say-01 </a:t>
            </a:r>
          </a:p>
          <a:p>
            <a:pPr marL="0" indent="0">
              <a:buNone/>
            </a:pPr>
            <a:r>
              <a:rPr lang="tr-TR" sz="1600" b="1" dirty="0">
                <a:latin typeface="Courier"/>
                <a:cs typeface="Courier"/>
              </a:rPr>
              <a:t> </a:t>
            </a:r>
            <a:r>
              <a:rPr lang="tr-TR" sz="1600" b="1" dirty="0" smtClean="0">
                <a:latin typeface="Courier"/>
                <a:cs typeface="Courier"/>
              </a:rPr>
              <a:t> </a:t>
            </a:r>
            <a:r>
              <a:rPr lang="en-US" sz="1600" b="1" dirty="0" smtClean="0">
                <a:latin typeface="Courier"/>
                <a:cs typeface="Courier"/>
              </a:rPr>
              <a:t>:ARG0-of (w / wish-01                                                               </a:t>
            </a:r>
          </a:p>
          <a:p>
            <a:pPr marL="0" indent="0">
              <a:buNone/>
            </a:pPr>
            <a:r>
              <a:rPr lang="nl-NL" sz="1600" b="1" dirty="0" smtClean="0">
                <a:latin typeface="Courier"/>
                <a:cs typeface="Courier"/>
              </a:rPr>
              <a:t>  </a:t>
            </a:r>
            <a:r>
              <a:rPr lang="nl-NL" sz="1600" b="1" dirty="0">
                <a:latin typeface="Courier"/>
                <a:cs typeface="Courier"/>
              </a:rPr>
              <a:t> </a:t>
            </a:r>
            <a:r>
              <a:rPr lang="nl-NL" sz="1600" b="1" dirty="0" smtClean="0">
                <a:latin typeface="Courier"/>
                <a:cs typeface="Courier"/>
              </a:rPr>
              <a:t> :ARG1 (a / achieve-01                                                        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"/>
                <a:cs typeface="Courier"/>
              </a:rPr>
              <a:t>    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smtClean="0">
                <a:latin typeface="Courier"/>
                <a:cs typeface="Courier"/>
              </a:rPr>
              <a:t> :ARG0 (c / country                                                     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"/>
                <a:cs typeface="Courier"/>
              </a:rPr>
              <a:t>      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smtClean="0">
                <a:latin typeface="Courier"/>
                <a:cs typeface="Courier"/>
              </a:rPr>
              <a:t> :location (a2 / all))                                             </a:t>
            </a:r>
          </a:p>
          <a:p>
            <a:pPr marL="0" indent="0">
              <a:buNone/>
            </a:pPr>
            <a:r>
              <a:rPr lang="nl-NL" sz="1600" b="1" dirty="0" smtClean="0">
                <a:latin typeface="Courier"/>
                <a:cs typeface="Courier"/>
              </a:rPr>
              <a:t>      :ARG1 (s / succeed-01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"/>
                <a:cs typeface="Courier"/>
              </a:rPr>
              <a:t>      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smtClean="0">
                <a:latin typeface="Courier"/>
                <a:cs typeface="Courier"/>
              </a:rPr>
              <a:t> :ARG1 (t / this))))                                               </a:t>
            </a:r>
          </a:p>
          <a:p>
            <a:pPr marL="0" indent="0">
              <a:buNone/>
            </a:pPr>
            <a:r>
              <a:rPr lang="es-ES_tradnl" sz="1600" b="1" dirty="0" smtClean="0">
                <a:latin typeface="Courier"/>
                <a:cs typeface="Courier"/>
              </a:rPr>
              <a:t>  :ARG1 (l / </a:t>
            </a:r>
            <a:r>
              <a:rPr lang="es-ES_tradnl" sz="1600" b="1" dirty="0" err="1" smtClean="0">
                <a:latin typeface="Courier"/>
                <a:cs typeface="Courier"/>
              </a:rPr>
              <a:t>last</a:t>
            </a:r>
            <a:r>
              <a:rPr lang="es-ES_tradnl" sz="1600" b="1" dirty="0" smtClean="0">
                <a:latin typeface="Courier"/>
                <a:cs typeface="Courier"/>
              </a:rPr>
              <a:t>))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078109" y="5500184"/>
            <a:ext cx="5046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0" dirty="0" smtClean="0"/>
              <a:t>Concepts  &amp; Relations from Cross-lingual JAMR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305345" y="1697681"/>
            <a:ext cx="4040188" cy="39244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Gold AMR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64355"/>
            <a:ext cx="9124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/>
              <a:t>他 最后 祝愿 李鹏 委员长 访问 各 国 取得 圆满 成功 。                            </a:t>
            </a:r>
          </a:p>
          <a:p>
            <a:pPr algn="ctr"/>
            <a:r>
              <a:rPr lang="en-US" sz="2000" dirty="0"/>
              <a:t>L</a:t>
            </a:r>
            <a:r>
              <a:rPr lang="en-US" sz="2000" dirty="0" smtClean="0"/>
              <a:t>astly he wished chairman li </a:t>
            </a:r>
            <a:r>
              <a:rPr lang="en-US" sz="2000" dirty="0" err="1" smtClean="0"/>
              <a:t>peng</a:t>
            </a:r>
            <a:r>
              <a:rPr lang="en-US" sz="2000" dirty="0" smtClean="0"/>
              <a:t> every success in his visit to the other countries 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049" y="2121516"/>
            <a:ext cx="42074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/>
                <a:cs typeface="Courier"/>
              </a:rPr>
              <a:t>(w / </a:t>
            </a:r>
            <a:r>
              <a:rPr lang="en-US" sz="1600" b="1" u="sng" dirty="0">
                <a:latin typeface="Courier"/>
                <a:cs typeface="Courier"/>
              </a:rPr>
              <a:t>wish-</a:t>
            </a:r>
            <a:r>
              <a:rPr lang="en-US" sz="1600" b="1" u="sng" dirty="0" smtClean="0">
                <a:latin typeface="Courier"/>
                <a:cs typeface="Courier"/>
              </a:rPr>
              <a:t>01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ARG0 (h / he)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</a:t>
            </a:r>
            <a:r>
              <a:rPr lang="en-US" sz="1600" b="1" dirty="0" smtClean="0">
                <a:latin typeface="Courier"/>
                <a:cs typeface="Courier"/>
              </a:rPr>
              <a:t>:</a:t>
            </a:r>
            <a:r>
              <a:rPr lang="en-US" sz="1600" b="1" dirty="0">
                <a:latin typeface="Courier"/>
                <a:cs typeface="Courier"/>
              </a:rPr>
              <a:t>ARG1 (s / </a:t>
            </a:r>
            <a:r>
              <a:rPr lang="en-US" sz="1600" b="1" u="sng" dirty="0">
                <a:latin typeface="Courier"/>
                <a:cs typeface="Courier"/>
              </a:rPr>
              <a:t>succeed-01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 </a:t>
            </a:r>
            <a:r>
              <a:rPr lang="en-US" sz="1600" b="1" dirty="0" smtClean="0">
                <a:latin typeface="Courier"/>
                <a:cs typeface="Courier"/>
              </a:rPr>
              <a:t> :</a:t>
            </a:r>
            <a:r>
              <a:rPr lang="en-US" sz="1600" b="1" dirty="0">
                <a:latin typeface="Courier"/>
                <a:cs typeface="Courier"/>
              </a:rPr>
              <a:t>ARG0 (p / person 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    :</a:t>
            </a:r>
            <a:r>
              <a:rPr lang="en-US" sz="1600" b="1" dirty="0">
                <a:latin typeface="Courier"/>
                <a:cs typeface="Courier"/>
              </a:rPr>
              <a:t>name (</a:t>
            </a:r>
            <a:r>
              <a:rPr lang="en-US" sz="1600" b="1" dirty="0" smtClean="0">
                <a:latin typeface="Courier"/>
                <a:cs typeface="Courier"/>
              </a:rPr>
              <a:t>n2 / name </a:t>
            </a:r>
            <a:r>
              <a:rPr lang="en-US" sz="1600" b="1" dirty="0">
                <a:latin typeface="Courier"/>
                <a:cs typeface="Courier"/>
              </a:rPr>
              <a:t> </a:t>
            </a:r>
            <a:r>
              <a:rPr lang="en-US" sz="1600" b="1" dirty="0" smtClean="0">
                <a:latin typeface="Courier"/>
                <a:cs typeface="Courier"/>
              </a:rPr>
              <a:t>		:</a:t>
            </a:r>
            <a:r>
              <a:rPr lang="en-US" sz="1600" b="1" dirty="0">
                <a:latin typeface="Courier"/>
                <a:cs typeface="Courier"/>
              </a:rPr>
              <a:t>op1 "Li" 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	</a:t>
            </a:r>
            <a:r>
              <a:rPr lang="en-US" sz="1600" b="1" dirty="0" smtClean="0">
                <a:latin typeface="Courier"/>
                <a:cs typeface="Courier"/>
              </a:rPr>
              <a:t>	:</a:t>
            </a:r>
            <a:r>
              <a:rPr lang="en-US" sz="1600" b="1" dirty="0">
                <a:latin typeface="Courier"/>
                <a:cs typeface="Courier"/>
              </a:rPr>
              <a:t>op2 "</a:t>
            </a:r>
            <a:r>
              <a:rPr lang="en-US" sz="1600" b="1" dirty="0" err="1">
                <a:latin typeface="Courier"/>
                <a:cs typeface="Courier"/>
              </a:rPr>
              <a:t>Peng</a:t>
            </a:r>
            <a:r>
              <a:rPr lang="en-US" sz="1600" b="1" dirty="0">
                <a:latin typeface="Courier"/>
                <a:cs typeface="Courier"/>
              </a:rPr>
              <a:t>")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</a:t>
            </a:r>
            <a:r>
              <a:rPr lang="en-US" sz="1600" b="1" dirty="0" smtClean="0">
                <a:latin typeface="Courier"/>
                <a:cs typeface="Courier"/>
              </a:rPr>
              <a:t>:</a:t>
            </a:r>
            <a:r>
              <a:rPr lang="en-US" sz="1600" b="1" dirty="0">
                <a:latin typeface="Courier"/>
                <a:cs typeface="Courier"/>
              </a:rPr>
              <a:t>ARG0-of (h2 / </a:t>
            </a:r>
            <a:r>
              <a:rPr lang="en-US" sz="1600" b="1" u="sng" dirty="0">
                <a:latin typeface="Courier"/>
                <a:cs typeface="Courier"/>
              </a:rPr>
              <a:t>have-org-role-91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ARG2 (c / chairman)))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ARG1 (v / </a:t>
            </a:r>
            <a:r>
              <a:rPr lang="en-US" sz="1600" b="1" u="sng" dirty="0">
                <a:latin typeface="Courier"/>
                <a:cs typeface="Courier"/>
              </a:rPr>
              <a:t>visit-01</a:t>
            </a:r>
            <a:r>
              <a:rPr lang="en-US" sz="1600" b="1" dirty="0">
                <a:latin typeface="Courier"/>
                <a:cs typeface="Courier"/>
              </a:rPr>
              <a:t/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 </a:t>
            </a:r>
            <a:r>
              <a:rPr lang="en-US" sz="1600" b="1" dirty="0" smtClean="0">
                <a:latin typeface="Courier"/>
                <a:cs typeface="Courier"/>
              </a:rPr>
              <a:t>   :</a:t>
            </a:r>
            <a:r>
              <a:rPr lang="en-US" sz="1600" b="1" dirty="0">
                <a:latin typeface="Courier"/>
                <a:cs typeface="Courier"/>
              </a:rPr>
              <a:t>ARG0 p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</a:t>
            </a:r>
            <a:r>
              <a:rPr lang="en-US" sz="1600" b="1" dirty="0" smtClean="0">
                <a:latin typeface="Courier"/>
                <a:cs typeface="Courier"/>
              </a:rPr>
              <a:t>  :</a:t>
            </a:r>
            <a:r>
              <a:rPr lang="en-US" sz="1600" b="1" dirty="0">
                <a:latin typeface="Courier"/>
                <a:cs typeface="Courier"/>
              </a:rPr>
              <a:t>ARG1 (c2 / country</a:t>
            </a:r>
            <a:br>
              <a:rPr lang="en-US" sz="1600" b="1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     </a:t>
            </a:r>
            <a:r>
              <a:rPr lang="en-US" sz="1600" b="1" dirty="0" smtClean="0">
                <a:latin typeface="Courier"/>
                <a:cs typeface="Courier"/>
              </a:rPr>
              <a:t>   :</a:t>
            </a:r>
            <a:r>
              <a:rPr lang="en-US" sz="1600" b="1" dirty="0">
                <a:latin typeface="Courier"/>
                <a:cs typeface="Courier"/>
              </a:rPr>
              <a:t>mod (o / other)))))</a:t>
            </a:r>
          </a:p>
        </p:txBody>
      </p:sp>
    </p:spTree>
    <p:extLst>
      <p:ext uri="{BB962C8B-B14F-4D97-AF65-F5344CB8AC3E}">
        <p14:creationId xmlns:p14="http://schemas.microsoft.com/office/powerpoint/2010/main" val="170743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# ::</a:t>
            </a:r>
            <a:r>
              <a:rPr lang="en-US" dirty="0" err="1"/>
              <a:t>snt</a:t>
            </a:r>
            <a:r>
              <a:rPr lang="en-US" dirty="0"/>
              <a:t> lastly he wished chairman li </a:t>
            </a:r>
            <a:r>
              <a:rPr lang="en-US" dirty="0" err="1"/>
              <a:t>peng</a:t>
            </a:r>
            <a:r>
              <a:rPr lang="en-US" dirty="0"/>
              <a:t> every success in his visit to the other countries .</a:t>
            </a:r>
          </a:p>
          <a:p>
            <a:pPr marL="0" indent="0">
              <a:buNone/>
            </a:pPr>
            <a:r>
              <a:rPr lang="en-US" altLang="zh-TW" dirty="0"/>
              <a:t># ::</a:t>
            </a:r>
            <a:r>
              <a:rPr lang="en-US" altLang="zh-TW" dirty="0" err="1"/>
              <a:t>tok</a:t>
            </a:r>
            <a:r>
              <a:rPr lang="en-US" altLang="zh-TW" dirty="0"/>
              <a:t> </a:t>
            </a:r>
            <a:r>
              <a:rPr lang="zh-TW" altLang="en-US" dirty="0"/>
              <a:t>他 最后 祝愿 李鹏 委员长 访问 各 国 取得 圆满 成功 。                             </a:t>
            </a:r>
          </a:p>
          <a:p>
            <a:pPr marL="0" indent="0">
              <a:buNone/>
            </a:pPr>
            <a:r>
              <a:rPr lang="en-US" altLang="zh-TW" dirty="0"/>
              <a:t># </a:t>
            </a:r>
          </a:p>
          <a:p>
            <a:pPr marL="0" indent="0">
              <a:buNone/>
            </a:pPr>
            <a:r>
              <a:rPr lang="pl-PL" dirty="0"/>
              <a:t>(w / wish-01                                                                              </a:t>
            </a:r>
          </a:p>
          <a:p>
            <a:pPr marL="0" indent="0">
              <a:buNone/>
            </a:pPr>
            <a:r>
              <a:rPr lang="pl-PL" dirty="0"/>
              <a:t>      :ARG0 (p / person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:ARG1-of (s / succeed-01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:ARG2 (v / visit-01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:ARG1 (c / country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:mod (o / other)))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:mod (e / every)) </a:t>
            </a:r>
          </a:p>
          <a:p>
            <a:pPr marL="0" indent="0">
              <a:buNone/>
            </a:pPr>
            <a:r>
              <a:rPr lang="en-US" dirty="0"/>
              <a:t>            :name (n / name </a:t>
            </a:r>
          </a:p>
          <a:p>
            <a:pPr marL="0" indent="0">
              <a:buNone/>
            </a:pPr>
            <a:r>
              <a:rPr lang="en-US" dirty="0"/>
              <a:t>                  :op1 "</a:t>
            </a:r>
            <a:r>
              <a:rPr lang="en-US" dirty="0" err="1"/>
              <a:t>peng</a:t>
            </a:r>
            <a:r>
              <a:rPr lang="en-US" dirty="0"/>
              <a:t>"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:op2 "li"))                                                             </a:t>
            </a:r>
          </a:p>
          <a:p>
            <a:pPr marL="0" indent="0">
              <a:buNone/>
            </a:pPr>
            <a:r>
              <a:rPr lang="fr-FR" dirty="0"/>
              <a:t>      :ARG1 (c2 / chairman))</a:t>
            </a:r>
          </a:p>
          <a:p>
            <a:pPr marL="0" indent="0">
              <a:buNone/>
            </a:pPr>
            <a:r>
              <a:rPr lang="es-ES_tradnl" dirty="0" smtClean="0"/>
              <a:t>                                                                                          </a:t>
            </a:r>
            <a:endParaRPr lang="es-ES_tradnl" dirty="0"/>
          </a:p>
          <a:p>
            <a:pPr marL="0" indent="0">
              <a:buNone/>
            </a:pPr>
            <a:r>
              <a:rPr lang="es-ES_tradnl" dirty="0"/>
              <a:t>AMR </a:t>
            </a:r>
            <a:r>
              <a:rPr lang="es-ES_tradnl" dirty="0" err="1"/>
              <a:t>concepts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eng</a:t>
            </a:r>
            <a:r>
              <a:rPr lang="es-ES_tradnl" dirty="0"/>
              <a:t> and </a:t>
            </a:r>
            <a:r>
              <a:rPr lang="es-ES_tradnl" dirty="0" err="1"/>
              <a:t>relation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chinese</a:t>
            </a:r>
            <a:r>
              <a:rPr lang="es-ES_tradnl" dirty="0"/>
              <a:t> </a:t>
            </a:r>
            <a:r>
              <a:rPr lang="es-ES_tradnl" dirty="0" err="1"/>
              <a:t>sentence</a:t>
            </a:r>
            <a:r>
              <a:rPr lang="es-ES_tradnl" dirty="0"/>
              <a:t>                                 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fr-FR" dirty="0"/>
              <a:t> (c2 / chairman                                                                           </a:t>
            </a:r>
          </a:p>
          <a:p>
            <a:pPr marL="0" indent="0">
              <a:buNone/>
            </a:pPr>
            <a:r>
              <a:rPr lang="fr-FR" dirty="0"/>
              <a:t>      :ARG1 (v / visit-01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:ARG1-of (s / succeed-01)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:ARG3 (c / country </a:t>
            </a:r>
          </a:p>
          <a:p>
            <a:pPr marL="0" indent="0">
              <a:buNone/>
            </a:pPr>
            <a:r>
              <a:rPr lang="en-US" dirty="0"/>
              <a:t>                  :mod (o / other))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:prep-as (e / every)) </a:t>
            </a:r>
          </a:p>
          <a:p>
            <a:pPr marL="0" indent="0">
              <a:buNone/>
            </a:pPr>
            <a:r>
              <a:rPr lang="en-US" dirty="0"/>
              <a:t>      :ARG1-of (w / wish-01 </a:t>
            </a:r>
          </a:p>
          <a:p>
            <a:pPr marL="0" indent="0">
              <a:buNone/>
            </a:pPr>
            <a:r>
              <a:rPr lang="en-US" dirty="0"/>
              <a:t>            :ARG0 (p / person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:name (n / name                                                         </a:t>
            </a:r>
          </a:p>
          <a:p>
            <a:pPr marL="0" indent="0">
              <a:buNone/>
            </a:pPr>
            <a:r>
              <a:rPr lang="nl-NL" dirty="0"/>
              <a:t>                        :op "</a:t>
            </a:r>
            <a:r>
              <a:rPr lang="nl-NL" dirty="0" err="1"/>
              <a:t>peng</a:t>
            </a:r>
            <a:r>
              <a:rPr lang="nl-NL" dirty="0"/>
              <a:t>"                                                        </a:t>
            </a:r>
          </a:p>
          <a:p>
            <a:pPr marL="0" indent="0">
              <a:buNone/>
            </a:pPr>
            <a:r>
              <a:rPr lang="nl-NL" dirty="0"/>
              <a:t>                        :op "li"))))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80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# ::</a:t>
            </a:r>
            <a:r>
              <a:rPr lang="en-US" dirty="0" err="1" smtClean="0"/>
              <a:t>snt</a:t>
            </a:r>
            <a:r>
              <a:rPr lang="en-US" dirty="0" smtClean="0"/>
              <a:t> lastly he wished chairman li </a:t>
            </a:r>
            <a:r>
              <a:rPr lang="en-US" dirty="0" err="1" smtClean="0"/>
              <a:t>peng</a:t>
            </a:r>
            <a:r>
              <a:rPr lang="en-US" dirty="0" smtClean="0"/>
              <a:t> every success in his visit to the other countries .</a:t>
            </a:r>
          </a:p>
          <a:p>
            <a:pPr marL="0" indent="0">
              <a:buNone/>
            </a:pPr>
            <a:r>
              <a:rPr lang="en-US" altLang="zh-TW" dirty="0" smtClean="0"/>
              <a:t># ::</a:t>
            </a:r>
            <a:r>
              <a:rPr lang="en-US" altLang="zh-TW" dirty="0" err="1" smtClean="0"/>
              <a:t>tok</a:t>
            </a:r>
            <a:r>
              <a:rPr lang="en-US" altLang="zh-TW" dirty="0" smtClean="0"/>
              <a:t> </a:t>
            </a:r>
            <a:r>
              <a:rPr lang="zh-TW" altLang="en-US" dirty="0" smtClean="0"/>
              <a:t>他 最后 祝愿 李鹏 委员长 访问 各 国 取得 圆满 成功 。                             </a:t>
            </a:r>
          </a:p>
          <a:p>
            <a:pPr marL="0" indent="0">
              <a:buNone/>
            </a:pPr>
            <a:r>
              <a:rPr lang="en-US" altLang="zh-TW" dirty="0" smtClean="0"/>
              <a:t># </a:t>
            </a:r>
          </a:p>
          <a:p>
            <a:pPr marL="0" indent="0">
              <a:buNone/>
            </a:pPr>
            <a:r>
              <a:rPr lang="pl-PL" dirty="0" smtClean="0"/>
              <a:t>(w / wish-01                                                                              </a:t>
            </a:r>
          </a:p>
          <a:p>
            <a:pPr marL="0" indent="0">
              <a:buNone/>
            </a:pPr>
            <a:r>
              <a:rPr lang="pl-PL" dirty="0" smtClean="0"/>
              <a:t>      :ARG0 (p / person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:ARG1-of (s / succeed-01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:ARG2 (v / visit-01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      :ARG1 (c / country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            :mod (o / other)))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:mod (e / every)) </a:t>
            </a:r>
          </a:p>
          <a:p>
            <a:pPr marL="0" indent="0">
              <a:buNone/>
            </a:pPr>
            <a:r>
              <a:rPr lang="en-US" dirty="0" smtClean="0"/>
              <a:t>            :name (n / name </a:t>
            </a:r>
          </a:p>
          <a:p>
            <a:pPr marL="0" indent="0">
              <a:buNone/>
            </a:pPr>
            <a:r>
              <a:rPr lang="en-US" dirty="0" smtClean="0"/>
              <a:t>                  :op1 "</a:t>
            </a:r>
            <a:r>
              <a:rPr lang="en-US" dirty="0" err="1" smtClean="0"/>
              <a:t>peng</a:t>
            </a:r>
            <a:r>
              <a:rPr lang="en-US" dirty="0" smtClean="0"/>
              <a:t>"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:op2 "li"))                                                             </a:t>
            </a:r>
          </a:p>
          <a:p>
            <a:pPr marL="0" indent="0">
              <a:buNone/>
            </a:pPr>
            <a:r>
              <a:rPr lang="fr-FR" dirty="0" smtClean="0"/>
              <a:t>      :ARG1 (c2 / chairman))</a:t>
            </a:r>
          </a:p>
          <a:p>
            <a:pPr marL="0" indent="0">
              <a:buNone/>
            </a:pPr>
            <a:r>
              <a:rPr lang="fr-FR" dirty="0" smtClean="0"/>
              <a:t>      </a:t>
            </a:r>
          </a:p>
          <a:p>
            <a:pPr marL="0" indent="0">
              <a:buNone/>
            </a:pPr>
            <a:r>
              <a:rPr lang="en-US" dirty="0" smtClean="0"/>
              <a:t>AMR concepts and relation from </a:t>
            </a:r>
            <a:r>
              <a:rPr lang="en-US" dirty="0" err="1" smtClean="0"/>
              <a:t>chinese</a:t>
            </a:r>
            <a:r>
              <a:rPr lang="en-US" dirty="0" smtClean="0"/>
              <a:t> sentence:                                          </a:t>
            </a:r>
          </a:p>
          <a:p>
            <a:pPr marL="0" indent="0">
              <a:buNone/>
            </a:pPr>
            <a:r>
              <a:rPr lang="tr-TR" dirty="0" smtClean="0"/>
              <a:t>(s2 / say-01 </a:t>
            </a:r>
          </a:p>
          <a:p>
            <a:pPr marL="0" indent="0">
              <a:buNone/>
            </a:pPr>
            <a:r>
              <a:rPr lang="en-US" dirty="0" smtClean="0"/>
              <a:t>      :ARG0-of (w / wish-01                                                               </a:t>
            </a:r>
          </a:p>
          <a:p>
            <a:pPr marL="0" indent="0">
              <a:buNone/>
            </a:pPr>
            <a:r>
              <a:rPr lang="nl-NL" dirty="0" smtClean="0"/>
              <a:t>            :ARG1 (a / achieve-01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:ARG0 (c / country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      :location (a2 / all))                                             </a:t>
            </a:r>
          </a:p>
          <a:p>
            <a:pPr marL="0" indent="0">
              <a:buNone/>
            </a:pPr>
            <a:r>
              <a:rPr lang="nl-NL" dirty="0" smtClean="0"/>
              <a:t>                  :ARG1 (s / succeed-01 </a:t>
            </a:r>
          </a:p>
          <a:p>
            <a:pPr marL="0" indent="0">
              <a:buNone/>
            </a:pPr>
            <a:r>
              <a:rPr lang="en-US" dirty="0" smtClean="0"/>
              <a:t>                        :ARG1 (t / this))))                                               </a:t>
            </a:r>
          </a:p>
          <a:p>
            <a:pPr marL="0" indent="0">
              <a:buNone/>
            </a:pPr>
            <a:r>
              <a:rPr lang="es-ES_tradnl" dirty="0" smtClean="0"/>
              <a:t>      :ARG1 (l / </a:t>
            </a:r>
            <a:r>
              <a:rPr lang="es-ES_tradnl" dirty="0" err="1" smtClean="0"/>
              <a:t>last</a:t>
            </a:r>
            <a:r>
              <a:rPr lang="es-ES_tradnl" dirty="0" smtClean="0"/>
              <a:t>)) </a:t>
            </a:r>
          </a:p>
          <a:p>
            <a:pPr marL="0" indent="0">
              <a:buNone/>
            </a:pPr>
            <a:r>
              <a:rPr lang="es-ES_tradnl" dirty="0" smtClean="0"/>
              <a:t>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27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stages with more data</a:t>
            </a:r>
          </a:p>
          <a:p>
            <a:r>
              <a:rPr lang="en-US" dirty="0" smtClean="0"/>
              <a:t>Error analysis</a:t>
            </a:r>
          </a:p>
          <a:p>
            <a:r>
              <a:rPr lang="en-US" dirty="0"/>
              <a:t>Phrase alignment rather than heuristics over word </a:t>
            </a:r>
            <a:r>
              <a:rPr lang="en-US" dirty="0" smtClean="0"/>
              <a:t>alignment</a:t>
            </a:r>
          </a:p>
          <a:p>
            <a:r>
              <a:rPr lang="en-US" dirty="0" smtClean="0"/>
              <a:t>More language pairs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3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Cross-Lingual Parsing</a:t>
            </a:r>
            <a:endParaRPr lang="en-US" dirty="0"/>
          </a:p>
        </p:txBody>
      </p:sp>
      <p:pic>
        <p:nvPicPr>
          <p:cNvPr id="4" name="Content Placeholder 3" descr="overview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8" r="44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486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256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900" dirty="0" smtClean="0"/>
              <a:t>Training JAMR</a:t>
            </a:r>
            <a:endParaRPr lang="en-US" sz="2900" dirty="0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04350" y="1824836"/>
            <a:ext cx="6636960" cy="31395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tour was a surprise offer made by North Korea in November 2001.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329920" y="2854819"/>
            <a:ext cx="4478400" cy="237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803" tIns="83958" rIns="89803" bIns="48983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(t / thing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:ARG0-of (s / surprise-01)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:ARG1-of (o / offer-01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:ARG0 (c / country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    :name (n / name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        :op1 “North”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        :op2 “Korea”))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:time (d / date-entity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        :month 11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            :year 2001))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    :domain (t2 / tour-01))</a:t>
            </a:r>
          </a:p>
        </p:txBody>
      </p:sp>
    </p:spTree>
    <p:extLst>
      <p:ext uri="{BB962C8B-B14F-4D97-AF65-F5344CB8AC3E}">
        <p14:creationId xmlns:p14="http://schemas.microsoft.com/office/powerpoint/2010/main" val="20745554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256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900" dirty="0" smtClean="0"/>
              <a:t>Need Alignments for Training JAMR</a:t>
            </a:r>
            <a:endParaRPr lang="en-US" sz="2900" dirty="0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04350" y="1824836"/>
            <a:ext cx="663696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en-US" b="1" dirty="0"/>
              <a:t>The </a:t>
            </a:r>
            <a:r>
              <a:rPr lang="en-US" b="1" dirty="0">
                <a:solidFill>
                  <a:srgbClr val="B80047"/>
                </a:solidFill>
              </a:rPr>
              <a:t>tour</a:t>
            </a:r>
            <a:r>
              <a:rPr lang="en-US" b="1" dirty="0"/>
              <a:t> was a </a:t>
            </a:r>
            <a:r>
              <a:rPr lang="en-US" b="1" dirty="0">
                <a:solidFill>
                  <a:srgbClr val="00AE00"/>
                </a:solidFill>
              </a:rPr>
              <a:t>surprise</a:t>
            </a:r>
            <a:r>
              <a:rPr lang="en-US" b="1" dirty="0"/>
              <a:t> </a:t>
            </a:r>
            <a:r>
              <a:rPr lang="en-US" b="1" dirty="0">
                <a:solidFill>
                  <a:srgbClr val="FF6633"/>
                </a:solidFill>
              </a:rPr>
              <a:t>offer</a:t>
            </a:r>
            <a:r>
              <a:rPr lang="en-US" b="1" dirty="0"/>
              <a:t> made by </a:t>
            </a:r>
            <a:r>
              <a:rPr lang="en-US" b="1" dirty="0">
                <a:solidFill>
                  <a:srgbClr val="FF00FF"/>
                </a:solidFill>
              </a:rPr>
              <a:t>North Korea</a:t>
            </a:r>
            <a:r>
              <a:rPr lang="en-US" b="1" dirty="0"/>
              <a:t> in </a:t>
            </a:r>
            <a:r>
              <a:rPr lang="en-US" b="1" dirty="0">
                <a:solidFill>
                  <a:srgbClr val="0099FF"/>
                </a:solidFill>
              </a:rPr>
              <a:t>November 2001</a:t>
            </a:r>
            <a:r>
              <a:rPr lang="en-US" b="1" dirty="0"/>
              <a:t>.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329920" y="2854819"/>
            <a:ext cx="4478400" cy="237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803" tIns="83958" rIns="89803" bIns="48983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B80047"/>
                </a:solidFill>
                <a:latin typeface="Courier New" charset="0"/>
              </a:rPr>
              <a:t>(t / thing</a:t>
            </a:r>
          </a:p>
          <a:p>
            <a:pPr>
              <a:lnSpc>
                <a:spcPct val="83000"/>
              </a:lnSpc>
            </a:pPr>
            <a:r>
              <a:rPr lang="en-US" b="1" dirty="0">
                <a:latin typeface="Courier New" charset="0"/>
              </a:rPr>
              <a:t>    :ARG0-of</a:t>
            </a:r>
            <a:r>
              <a:rPr lang="en-US" b="1" dirty="0">
                <a:solidFill>
                  <a:srgbClr val="00AE00"/>
                </a:solidFill>
                <a:latin typeface="Courier New" charset="0"/>
              </a:rPr>
              <a:t> (s / surprise-01)</a:t>
            </a:r>
          </a:p>
          <a:p>
            <a:pPr>
              <a:lnSpc>
                <a:spcPct val="83000"/>
              </a:lnSpc>
            </a:pPr>
            <a:r>
              <a:rPr lang="en-US" b="1" dirty="0">
                <a:latin typeface="Courier New" charset="0"/>
              </a:rPr>
              <a:t>    :ARG1-of</a:t>
            </a:r>
            <a:r>
              <a:rPr lang="en-US" b="1" dirty="0">
                <a:solidFill>
                  <a:srgbClr val="0099FF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FF6633"/>
                </a:solidFill>
                <a:latin typeface="Courier New" charset="0"/>
              </a:rPr>
              <a:t>(o / offer-01</a:t>
            </a:r>
          </a:p>
          <a:p>
            <a:pPr>
              <a:lnSpc>
                <a:spcPct val="83000"/>
              </a:lnSpc>
            </a:pPr>
            <a:r>
              <a:rPr lang="en-US" b="1" dirty="0">
                <a:latin typeface="Courier New" charset="0"/>
              </a:rPr>
              <a:t>        :ARG0</a:t>
            </a:r>
            <a:r>
              <a:rPr lang="en-US" b="1" dirty="0">
                <a:solidFill>
                  <a:srgbClr val="FF00FF"/>
                </a:solidFill>
                <a:latin typeface="Courier New" charset="0"/>
              </a:rPr>
              <a:t> (c / country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FF00FF"/>
                </a:solidFill>
                <a:latin typeface="Courier New" charset="0"/>
              </a:rPr>
              <a:t>            :name (n / name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FF00FF"/>
                </a:solidFill>
                <a:latin typeface="Courier New" charset="0"/>
              </a:rPr>
              <a:t>                :op1 “North”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FF00FF"/>
                </a:solidFill>
                <a:latin typeface="Courier New" charset="0"/>
              </a:rPr>
              <a:t>                :op2 “Korea”))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0099FF"/>
                </a:solidFill>
                <a:latin typeface="Courier New" charset="0"/>
              </a:rPr>
              <a:t>        </a:t>
            </a:r>
            <a:r>
              <a:rPr lang="en-US" b="1" dirty="0">
                <a:latin typeface="Courier New" charset="0"/>
              </a:rPr>
              <a:t>:time</a:t>
            </a:r>
            <a:r>
              <a:rPr lang="en-US" b="1" dirty="0">
                <a:solidFill>
                  <a:srgbClr val="0099FF"/>
                </a:solidFill>
                <a:latin typeface="Courier New" charset="0"/>
              </a:rPr>
              <a:t> (d / date-entity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0099FF"/>
                </a:solidFill>
                <a:latin typeface="Courier New" charset="0"/>
              </a:rPr>
              <a:t>                :month 11</a:t>
            </a:r>
          </a:p>
          <a:p>
            <a:pPr>
              <a:lnSpc>
                <a:spcPct val="83000"/>
              </a:lnSpc>
            </a:pPr>
            <a:r>
              <a:rPr lang="en-US" b="1" dirty="0">
                <a:solidFill>
                  <a:srgbClr val="0099FF"/>
                </a:solidFill>
                <a:latin typeface="Courier New" charset="0"/>
              </a:rPr>
              <a:t>                :year 2001))</a:t>
            </a:r>
          </a:p>
          <a:p>
            <a:pPr>
              <a:lnSpc>
                <a:spcPct val="83000"/>
              </a:lnSpc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80047"/>
                </a:solidFill>
                <a:latin typeface="Courier New" charset="0"/>
              </a:rPr>
              <a:t>:domain (t2 / tour-01))</a:t>
            </a:r>
          </a:p>
        </p:txBody>
      </p:sp>
    </p:spTree>
    <p:extLst>
      <p:ext uri="{BB962C8B-B14F-4D97-AF65-F5344CB8AC3E}">
        <p14:creationId xmlns:p14="http://schemas.microsoft.com/office/powerpoint/2010/main" val="25574365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ono-lingual parsing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JAMR’s aligner uses:</a:t>
            </a:r>
          </a:p>
          <a:p>
            <a:pPr lvl="1"/>
            <a:r>
              <a:rPr lang="en-US" dirty="0" smtClean="0"/>
              <a:t>Edit distance based rules</a:t>
            </a:r>
          </a:p>
          <a:p>
            <a:pPr lvl="1"/>
            <a:r>
              <a:rPr lang="en-US" dirty="0" err="1" smtClean="0"/>
              <a:t>WordNet</a:t>
            </a:r>
            <a:r>
              <a:rPr lang="en-US" dirty="0" smtClean="0"/>
              <a:t> similarity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ross-lingual parsing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For cross-lingual parsing we need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alignments from a source language string to target AMR </a:t>
            </a:r>
            <a:r>
              <a:rPr lang="en-US" dirty="0">
                <a:solidFill>
                  <a:schemeClr val="accent6"/>
                </a:solidFill>
              </a:rPr>
              <a:t>c</a:t>
            </a:r>
            <a:r>
              <a:rPr lang="en-US" dirty="0" smtClean="0">
                <a:solidFill>
                  <a:schemeClr val="accent6"/>
                </a:solidFill>
              </a:rPr>
              <a:t>oncepts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3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Parallel Corpus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1335965" y="1641459"/>
            <a:ext cx="6161425" cy="1524000"/>
            <a:chOff x="190150" y="1517205"/>
            <a:chExt cx="6161425" cy="1524000"/>
          </a:xfrm>
        </p:grpSpPr>
        <p:cxnSp>
          <p:nvCxnSpPr>
            <p:cNvPr id="41" name="Shape 96"/>
            <p:cNvCxnSpPr/>
            <p:nvPr/>
          </p:nvCxnSpPr>
          <p:spPr>
            <a:xfrm>
              <a:off x="19898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2" name="Shape 97"/>
            <p:cNvCxnSpPr/>
            <p:nvPr/>
          </p:nvCxnSpPr>
          <p:spPr>
            <a:xfrm>
              <a:off x="26375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3" name="Shape 98"/>
            <p:cNvCxnSpPr/>
            <p:nvPr/>
          </p:nvCxnSpPr>
          <p:spPr>
            <a:xfrm>
              <a:off x="45806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4" name="Shape 99"/>
            <p:cNvCxnSpPr/>
            <p:nvPr/>
          </p:nvCxnSpPr>
          <p:spPr>
            <a:xfrm>
              <a:off x="52283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5" name="Shape 100"/>
            <p:cNvCxnSpPr/>
            <p:nvPr/>
          </p:nvCxnSpPr>
          <p:spPr>
            <a:xfrm>
              <a:off x="58760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6" name="Shape 101"/>
            <p:cNvCxnSpPr/>
            <p:nvPr/>
          </p:nvCxnSpPr>
          <p:spPr>
            <a:xfrm>
              <a:off x="19898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102"/>
            <p:cNvCxnSpPr/>
            <p:nvPr/>
          </p:nvCxnSpPr>
          <p:spPr>
            <a:xfrm>
              <a:off x="26375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103"/>
            <p:cNvCxnSpPr/>
            <p:nvPr/>
          </p:nvCxnSpPr>
          <p:spPr>
            <a:xfrm>
              <a:off x="45806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104"/>
            <p:cNvCxnSpPr/>
            <p:nvPr/>
          </p:nvCxnSpPr>
          <p:spPr>
            <a:xfrm>
              <a:off x="52283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0" name="Shape 105"/>
            <p:cNvCxnSpPr/>
            <p:nvPr/>
          </p:nvCxnSpPr>
          <p:spPr>
            <a:xfrm>
              <a:off x="58760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6" name="Shape 121"/>
            <p:cNvCxnSpPr/>
            <p:nvPr/>
          </p:nvCxnSpPr>
          <p:spPr>
            <a:xfrm>
              <a:off x="32852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7" name="Shape 122"/>
            <p:cNvCxnSpPr/>
            <p:nvPr/>
          </p:nvCxnSpPr>
          <p:spPr>
            <a:xfrm>
              <a:off x="39329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8" name="Shape 123"/>
            <p:cNvCxnSpPr/>
            <p:nvPr/>
          </p:nvCxnSpPr>
          <p:spPr>
            <a:xfrm>
              <a:off x="32852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9" name="Shape 124"/>
            <p:cNvCxnSpPr/>
            <p:nvPr/>
          </p:nvCxnSpPr>
          <p:spPr>
            <a:xfrm>
              <a:off x="39329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75" name="Shape 130"/>
            <p:cNvSpPr txBox="1"/>
            <p:nvPr/>
          </p:nvSpPr>
          <p:spPr>
            <a:xfrm>
              <a:off x="190150" y="1517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Source Sentence</a:t>
              </a:r>
            </a:p>
          </p:txBody>
        </p:sp>
        <p:sp>
          <p:nvSpPr>
            <p:cNvPr id="76" name="Shape 131"/>
            <p:cNvSpPr txBox="1"/>
            <p:nvPr/>
          </p:nvSpPr>
          <p:spPr>
            <a:xfrm>
              <a:off x="190150" y="25840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Sentence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838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Target-Side JAMR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1335965" y="1641459"/>
            <a:ext cx="6161425" cy="4346400"/>
            <a:chOff x="190150" y="1517205"/>
            <a:chExt cx="6161425" cy="4346400"/>
          </a:xfrm>
        </p:grpSpPr>
        <p:cxnSp>
          <p:nvCxnSpPr>
            <p:cNvPr id="41" name="Shape 96"/>
            <p:cNvCxnSpPr/>
            <p:nvPr/>
          </p:nvCxnSpPr>
          <p:spPr>
            <a:xfrm>
              <a:off x="19898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2" name="Shape 97"/>
            <p:cNvCxnSpPr/>
            <p:nvPr/>
          </p:nvCxnSpPr>
          <p:spPr>
            <a:xfrm>
              <a:off x="26375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3" name="Shape 98"/>
            <p:cNvCxnSpPr/>
            <p:nvPr/>
          </p:nvCxnSpPr>
          <p:spPr>
            <a:xfrm>
              <a:off x="45806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4" name="Shape 99"/>
            <p:cNvCxnSpPr/>
            <p:nvPr/>
          </p:nvCxnSpPr>
          <p:spPr>
            <a:xfrm>
              <a:off x="52283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5" name="Shape 100"/>
            <p:cNvCxnSpPr/>
            <p:nvPr/>
          </p:nvCxnSpPr>
          <p:spPr>
            <a:xfrm>
              <a:off x="58760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6" name="Shape 101"/>
            <p:cNvCxnSpPr/>
            <p:nvPr/>
          </p:nvCxnSpPr>
          <p:spPr>
            <a:xfrm>
              <a:off x="19898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102"/>
            <p:cNvCxnSpPr/>
            <p:nvPr/>
          </p:nvCxnSpPr>
          <p:spPr>
            <a:xfrm>
              <a:off x="26375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103"/>
            <p:cNvCxnSpPr/>
            <p:nvPr/>
          </p:nvCxnSpPr>
          <p:spPr>
            <a:xfrm>
              <a:off x="45806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104"/>
            <p:cNvCxnSpPr/>
            <p:nvPr/>
          </p:nvCxnSpPr>
          <p:spPr>
            <a:xfrm>
              <a:off x="52283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0" name="Shape 105"/>
            <p:cNvCxnSpPr/>
            <p:nvPr/>
          </p:nvCxnSpPr>
          <p:spPr>
            <a:xfrm>
              <a:off x="58760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51" name="Shape 106"/>
            <p:cNvSpPr/>
            <p:nvPr/>
          </p:nvSpPr>
          <p:spPr>
            <a:xfrm>
              <a:off x="3629975" y="5077830"/>
              <a:ext cx="243300" cy="243300"/>
            </a:xfrm>
            <a:prstGeom prst="ellipse">
              <a:avLst/>
            </a:prstGeom>
            <a:solidFill>
              <a:srgbClr val="0000FF"/>
            </a:solidFill>
            <a:ln w="28575" cap="flat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107"/>
            <p:cNvSpPr/>
            <p:nvPr/>
          </p:nvSpPr>
          <p:spPr>
            <a:xfrm>
              <a:off x="4087175" y="4555705"/>
              <a:ext cx="243300" cy="243300"/>
            </a:xfrm>
            <a:prstGeom prst="ellipse">
              <a:avLst/>
            </a:prstGeom>
            <a:solidFill>
              <a:srgbClr val="FF9900"/>
            </a:solidFill>
            <a:ln w="28575" cap="flat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108"/>
            <p:cNvSpPr/>
            <p:nvPr/>
          </p:nvSpPr>
          <p:spPr>
            <a:xfrm>
              <a:off x="3629975" y="5620305"/>
              <a:ext cx="243300" cy="243300"/>
            </a:xfrm>
            <a:prstGeom prst="ellipse">
              <a:avLst/>
            </a:prstGeom>
            <a:solidFill>
              <a:srgbClr val="0000FF"/>
            </a:solidFill>
            <a:ln w="28575" cap="flat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109"/>
            <p:cNvSpPr/>
            <p:nvPr/>
          </p:nvSpPr>
          <p:spPr>
            <a:xfrm>
              <a:off x="4618000" y="5077830"/>
              <a:ext cx="243300" cy="243300"/>
            </a:xfrm>
            <a:prstGeom prst="ellipse">
              <a:avLst/>
            </a:prstGeom>
            <a:solidFill>
              <a:srgbClr val="FF00FF"/>
            </a:solidFill>
            <a:ln w="28575" cap="flat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110"/>
            <p:cNvSpPr/>
            <p:nvPr/>
          </p:nvSpPr>
          <p:spPr>
            <a:xfrm>
              <a:off x="4639600" y="5620305"/>
              <a:ext cx="243300" cy="243300"/>
            </a:xfrm>
            <a:prstGeom prst="ellipse">
              <a:avLst/>
            </a:prstGeom>
            <a:solidFill>
              <a:srgbClr val="FF00FF"/>
            </a:solidFill>
            <a:ln w="28575" cap="flat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56" name="Shape 111"/>
            <p:cNvCxnSpPr>
              <a:stCxn id="51" idx="0"/>
              <a:endCxn id="52" idx="3"/>
            </p:cNvCxnSpPr>
            <p:nvPr/>
          </p:nvCxnSpPr>
          <p:spPr>
            <a:xfrm rot="10800000" flipH="1">
              <a:off x="3751625" y="4763375"/>
              <a:ext cx="371180" cy="314455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112"/>
            <p:cNvCxnSpPr>
              <a:stCxn id="53" idx="0"/>
              <a:endCxn id="51" idx="4"/>
            </p:cNvCxnSpPr>
            <p:nvPr/>
          </p:nvCxnSpPr>
          <p:spPr>
            <a:xfrm rot="10800000">
              <a:off x="3751625" y="5321131"/>
              <a:ext cx="0" cy="299174"/>
            </a:xfrm>
            <a:prstGeom prst="straightConnector1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8" name="Shape 113"/>
            <p:cNvCxnSpPr>
              <a:stCxn id="52" idx="5"/>
              <a:endCxn id="54" idx="0"/>
            </p:cNvCxnSpPr>
            <p:nvPr/>
          </p:nvCxnSpPr>
          <p:spPr>
            <a:xfrm>
              <a:off x="4294846" y="4763375"/>
              <a:ext cx="444805" cy="314455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114"/>
            <p:cNvCxnSpPr>
              <a:stCxn id="55" idx="0"/>
              <a:endCxn id="54" idx="4"/>
            </p:cNvCxnSpPr>
            <p:nvPr/>
          </p:nvCxnSpPr>
          <p:spPr>
            <a:xfrm rot="10800000">
              <a:off x="4739650" y="5321131"/>
              <a:ext cx="21600" cy="299174"/>
            </a:xfrm>
            <a:prstGeom prst="straightConnector1">
              <a:avLst/>
            </a:prstGeom>
            <a:noFill/>
            <a:ln w="28575" cap="flat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5" name="Shape 120"/>
            <p:cNvCxnSpPr>
              <a:endCxn id="53" idx="6"/>
            </p:cNvCxnSpPr>
            <p:nvPr/>
          </p:nvCxnSpPr>
          <p:spPr>
            <a:xfrm flipH="1">
              <a:off x="3873277" y="5199554"/>
              <a:ext cx="744599" cy="542400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6" name="Shape 121"/>
            <p:cNvCxnSpPr/>
            <p:nvPr/>
          </p:nvCxnSpPr>
          <p:spPr>
            <a:xfrm>
              <a:off x="32852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7" name="Shape 122"/>
            <p:cNvCxnSpPr/>
            <p:nvPr/>
          </p:nvCxnSpPr>
          <p:spPr>
            <a:xfrm>
              <a:off x="39329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8" name="Shape 123"/>
            <p:cNvCxnSpPr/>
            <p:nvPr/>
          </p:nvCxnSpPr>
          <p:spPr>
            <a:xfrm>
              <a:off x="32852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9" name="Shape 124"/>
            <p:cNvCxnSpPr/>
            <p:nvPr/>
          </p:nvCxnSpPr>
          <p:spPr>
            <a:xfrm>
              <a:off x="39329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72" name="Shape 127"/>
            <p:cNvCxnSpPr>
              <a:stCxn id="51" idx="1"/>
            </p:cNvCxnSpPr>
            <p:nvPr/>
          </p:nvCxnSpPr>
          <p:spPr>
            <a:xfrm flipH="1" flipV="1">
              <a:off x="2585928" y="2911779"/>
              <a:ext cx="1079677" cy="2201681"/>
            </a:xfrm>
            <a:prstGeom prst="straightConnector1">
              <a:avLst/>
            </a:prstGeom>
            <a:noFill/>
            <a:ln w="9525" cap="flat">
              <a:solidFill>
                <a:srgbClr val="00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3" name="Shape 128"/>
            <p:cNvCxnSpPr>
              <a:stCxn id="52" idx="0"/>
            </p:cNvCxnSpPr>
            <p:nvPr/>
          </p:nvCxnSpPr>
          <p:spPr>
            <a:xfrm rot="10800000">
              <a:off x="3873124" y="2888006"/>
              <a:ext cx="335700" cy="1667699"/>
            </a:xfrm>
            <a:prstGeom prst="straightConnector1">
              <a:avLst/>
            </a:prstGeom>
            <a:noFill/>
            <a:ln w="9525" cap="flat">
              <a:solidFill>
                <a:srgbClr val="FF9900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4" name="Shape 129"/>
            <p:cNvCxnSpPr>
              <a:stCxn id="54" idx="0"/>
            </p:cNvCxnSpPr>
            <p:nvPr/>
          </p:nvCxnSpPr>
          <p:spPr>
            <a:xfrm flipV="1">
              <a:off x="4739650" y="2846507"/>
              <a:ext cx="794800" cy="2231323"/>
            </a:xfrm>
            <a:prstGeom prst="straightConnector1">
              <a:avLst/>
            </a:prstGeom>
            <a:noFill/>
            <a:ln w="9525" cap="flat">
              <a:solidFill>
                <a:srgbClr val="FF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sp>
          <p:nvSpPr>
            <p:cNvPr id="75" name="Shape 130"/>
            <p:cNvSpPr txBox="1"/>
            <p:nvPr/>
          </p:nvSpPr>
          <p:spPr>
            <a:xfrm>
              <a:off x="190150" y="1517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Source Sentence</a:t>
              </a:r>
            </a:p>
          </p:txBody>
        </p:sp>
        <p:sp>
          <p:nvSpPr>
            <p:cNvPr id="76" name="Shape 131"/>
            <p:cNvSpPr txBox="1"/>
            <p:nvPr/>
          </p:nvSpPr>
          <p:spPr>
            <a:xfrm>
              <a:off x="190150" y="25840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Sentence</a:t>
              </a:r>
            </a:p>
          </p:txBody>
        </p:sp>
        <p:sp>
          <p:nvSpPr>
            <p:cNvPr id="77" name="Shape 132"/>
            <p:cNvSpPr txBox="1"/>
            <p:nvPr/>
          </p:nvSpPr>
          <p:spPr>
            <a:xfrm>
              <a:off x="190150" y="4946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AMR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86878" y="5866208"/>
            <a:ext cx="6710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6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Align Source-Target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1335965" y="1641459"/>
            <a:ext cx="6161425" cy="4346400"/>
            <a:chOff x="190150" y="1517205"/>
            <a:chExt cx="6161425" cy="4346400"/>
          </a:xfrm>
        </p:grpSpPr>
        <p:cxnSp>
          <p:nvCxnSpPr>
            <p:cNvPr id="41" name="Shape 96"/>
            <p:cNvCxnSpPr/>
            <p:nvPr/>
          </p:nvCxnSpPr>
          <p:spPr>
            <a:xfrm>
              <a:off x="19898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2" name="Shape 97"/>
            <p:cNvCxnSpPr/>
            <p:nvPr/>
          </p:nvCxnSpPr>
          <p:spPr>
            <a:xfrm>
              <a:off x="26375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3" name="Shape 98"/>
            <p:cNvCxnSpPr/>
            <p:nvPr/>
          </p:nvCxnSpPr>
          <p:spPr>
            <a:xfrm>
              <a:off x="45806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4" name="Shape 99"/>
            <p:cNvCxnSpPr/>
            <p:nvPr/>
          </p:nvCxnSpPr>
          <p:spPr>
            <a:xfrm>
              <a:off x="52283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5" name="Shape 100"/>
            <p:cNvCxnSpPr/>
            <p:nvPr/>
          </p:nvCxnSpPr>
          <p:spPr>
            <a:xfrm>
              <a:off x="58760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6" name="Shape 101"/>
            <p:cNvCxnSpPr/>
            <p:nvPr/>
          </p:nvCxnSpPr>
          <p:spPr>
            <a:xfrm>
              <a:off x="19898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102"/>
            <p:cNvCxnSpPr/>
            <p:nvPr/>
          </p:nvCxnSpPr>
          <p:spPr>
            <a:xfrm>
              <a:off x="26375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103"/>
            <p:cNvCxnSpPr/>
            <p:nvPr/>
          </p:nvCxnSpPr>
          <p:spPr>
            <a:xfrm>
              <a:off x="45806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104"/>
            <p:cNvCxnSpPr/>
            <p:nvPr/>
          </p:nvCxnSpPr>
          <p:spPr>
            <a:xfrm>
              <a:off x="52283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0" name="Shape 105"/>
            <p:cNvCxnSpPr/>
            <p:nvPr/>
          </p:nvCxnSpPr>
          <p:spPr>
            <a:xfrm>
              <a:off x="58760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51" name="Shape 106"/>
            <p:cNvSpPr/>
            <p:nvPr/>
          </p:nvSpPr>
          <p:spPr>
            <a:xfrm>
              <a:off x="3629975" y="5077830"/>
              <a:ext cx="243300" cy="243300"/>
            </a:xfrm>
            <a:prstGeom prst="ellipse">
              <a:avLst/>
            </a:prstGeom>
            <a:solidFill>
              <a:srgbClr val="0000FF"/>
            </a:solidFill>
            <a:ln w="28575" cap="flat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107"/>
            <p:cNvSpPr/>
            <p:nvPr/>
          </p:nvSpPr>
          <p:spPr>
            <a:xfrm>
              <a:off x="4087175" y="4555705"/>
              <a:ext cx="243300" cy="243300"/>
            </a:xfrm>
            <a:prstGeom prst="ellipse">
              <a:avLst/>
            </a:prstGeom>
            <a:solidFill>
              <a:srgbClr val="FF9900"/>
            </a:solidFill>
            <a:ln w="28575" cap="flat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108"/>
            <p:cNvSpPr/>
            <p:nvPr/>
          </p:nvSpPr>
          <p:spPr>
            <a:xfrm>
              <a:off x="3629975" y="5620305"/>
              <a:ext cx="243300" cy="243300"/>
            </a:xfrm>
            <a:prstGeom prst="ellipse">
              <a:avLst/>
            </a:prstGeom>
            <a:solidFill>
              <a:srgbClr val="0000FF"/>
            </a:solidFill>
            <a:ln w="28575" cap="flat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109"/>
            <p:cNvSpPr/>
            <p:nvPr/>
          </p:nvSpPr>
          <p:spPr>
            <a:xfrm>
              <a:off x="4618000" y="5077830"/>
              <a:ext cx="243300" cy="243300"/>
            </a:xfrm>
            <a:prstGeom prst="ellipse">
              <a:avLst/>
            </a:prstGeom>
            <a:solidFill>
              <a:srgbClr val="FF00FF"/>
            </a:solidFill>
            <a:ln w="28575" cap="flat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110"/>
            <p:cNvSpPr/>
            <p:nvPr/>
          </p:nvSpPr>
          <p:spPr>
            <a:xfrm>
              <a:off x="4639600" y="5620305"/>
              <a:ext cx="243300" cy="243300"/>
            </a:xfrm>
            <a:prstGeom prst="ellipse">
              <a:avLst/>
            </a:prstGeom>
            <a:solidFill>
              <a:srgbClr val="FF00FF"/>
            </a:solidFill>
            <a:ln w="28575" cap="flat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56" name="Shape 111"/>
            <p:cNvCxnSpPr>
              <a:stCxn id="51" idx="0"/>
              <a:endCxn id="52" idx="3"/>
            </p:cNvCxnSpPr>
            <p:nvPr/>
          </p:nvCxnSpPr>
          <p:spPr>
            <a:xfrm rot="10800000" flipH="1">
              <a:off x="3751625" y="4763375"/>
              <a:ext cx="371180" cy="314455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112"/>
            <p:cNvCxnSpPr>
              <a:stCxn id="53" idx="0"/>
              <a:endCxn id="51" idx="4"/>
            </p:cNvCxnSpPr>
            <p:nvPr/>
          </p:nvCxnSpPr>
          <p:spPr>
            <a:xfrm rot="10800000">
              <a:off x="3751625" y="5321131"/>
              <a:ext cx="0" cy="299174"/>
            </a:xfrm>
            <a:prstGeom prst="straightConnector1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8" name="Shape 113"/>
            <p:cNvCxnSpPr>
              <a:stCxn id="52" idx="5"/>
              <a:endCxn id="54" idx="0"/>
            </p:cNvCxnSpPr>
            <p:nvPr/>
          </p:nvCxnSpPr>
          <p:spPr>
            <a:xfrm>
              <a:off x="4294846" y="4763375"/>
              <a:ext cx="444805" cy="314455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114"/>
            <p:cNvCxnSpPr>
              <a:stCxn id="55" idx="0"/>
              <a:endCxn id="54" idx="4"/>
            </p:cNvCxnSpPr>
            <p:nvPr/>
          </p:nvCxnSpPr>
          <p:spPr>
            <a:xfrm rot="10800000">
              <a:off x="4739650" y="5321131"/>
              <a:ext cx="21600" cy="299174"/>
            </a:xfrm>
            <a:prstGeom prst="straightConnector1">
              <a:avLst/>
            </a:prstGeom>
            <a:noFill/>
            <a:ln w="28575" cap="flat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115"/>
            <p:cNvCxnSpPr/>
            <p:nvPr/>
          </p:nvCxnSpPr>
          <p:spPr>
            <a:xfrm rot="10800000" flipH="1">
              <a:off x="2242625" y="1789829"/>
              <a:ext cx="1921500" cy="960300"/>
            </a:xfrm>
            <a:prstGeom prst="straightConnector1">
              <a:avLst/>
            </a:prstGeom>
            <a:noFill/>
            <a:ln w="9525" cap="flat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116"/>
            <p:cNvCxnSpPr/>
            <p:nvPr/>
          </p:nvCxnSpPr>
          <p:spPr>
            <a:xfrm rot="10800000" flipH="1">
              <a:off x="2955675" y="1780454"/>
              <a:ext cx="1237200" cy="1007700"/>
            </a:xfrm>
            <a:prstGeom prst="straightConnector1">
              <a:avLst/>
            </a:prstGeom>
            <a:noFill/>
            <a:ln w="9525" cap="flat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2" name="Shape 117"/>
            <p:cNvCxnSpPr/>
            <p:nvPr/>
          </p:nvCxnSpPr>
          <p:spPr>
            <a:xfrm rot="10800000" flipH="1">
              <a:off x="4907075" y="1808879"/>
              <a:ext cx="541800" cy="988800"/>
            </a:xfrm>
            <a:prstGeom prst="straightConnector1">
              <a:avLst/>
            </a:prstGeom>
            <a:noFill/>
            <a:ln w="9525" cap="flat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3" name="Shape 118"/>
            <p:cNvCxnSpPr/>
            <p:nvPr/>
          </p:nvCxnSpPr>
          <p:spPr>
            <a:xfrm rot="10800000">
              <a:off x="4840377" y="1780254"/>
              <a:ext cx="694199" cy="998400"/>
            </a:xfrm>
            <a:prstGeom prst="straightConnector1">
              <a:avLst/>
            </a:prstGeom>
            <a:noFill/>
            <a:ln w="9525" cap="flat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4" name="Shape 119"/>
            <p:cNvCxnSpPr/>
            <p:nvPr/>
          </p:nvCxnSpPr>
          <p:spPr>
            <a:xfrm rot="10800000" flipH="1">
              <a:off x="6124026" y="1799479"/>
              <a:ext cx="9599" cy="1007700"/>
            </a:xfrm>
            <a:prstGeom prst="straightConnector1">
              <a:avLst/>
            </a:prstGeom>
            <a:noFill/>
            <a:ln w="9525" cap="flat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5" name="Shape 120"/>
            <p:cNvCxnSpPr>
              <a:endCxn id="53" idx="6"/>
            </p:cNvCxnSpPr>
            <p:nvPr/>
          </p:nvCxnSpPr>
          <p:spPr>
            <a:xfrm flipH="1">
              <a:off x="3873277" y="5199554"/>
              <a:ext cx="744599" cy="542400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6" name="Shape 121"/>
            <p:cNvCxnSpPr/>
            <p:nvPr/>
          </p:nvCxnSpPr>
          <p:spPr>
            <a:xfrm>
              <a:off x="32852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7" name="Shape 122"/>
            <p:cNvCxnSpPr/>
            <p:nvPr/>
          </p:nvCxnSpPr>
          <p:spPr>
            <a:xfrm>
              <a:off x="39329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8" name="Shape 123"/>
            <p:cNvCxnSpPr/>
            <p:nvPr/>
          </p:nvCxnSpPr>
          <p:spPr>
            <a:xfrm>
              <a:off x="32852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9" name="Shape 124"/>
            <p:cNvCxnSpPr/>
            <p:nvPr/>
          </p:nvCxnSpPr>
          <p:spPr>
            <a:xfrm>
              <a:off x="39329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70" name="Shape 125"/>
            <p:cNvCxnSpPr/>
            <p:nvPr/>
          </p:nvCxnSpPr>
          <p:spPr>
            <a:xfrm rot="10800000">
              <a:off x="2158577" y="1751854"/>
              <a:ext cx="1406699" cy="1017300"/>
            </a:xfrm>
            <a:prstGeom prst="straightConnector1">
              <a:avLst/>
            </a:prstGeom>
            <a:noFill/>
            <a:ln w="9525" cap="flat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1" name="Shape 126"/>
            <p:cNvCxnSpPr/>
            <p:nvPr/>
          </p:nvCxnSpPr>
          <p:spPr>
            <a:xfrm rot="10800000">
              <a:off x="2918802" y="1799531"/>
              <a:ext cx="1321499" cy="941099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2" name="Shape 127"/>
            <p:cNvCxnSpPr>
              <a:stCxn id="51" idx="1"/>
            </p:cNvCxnSpPr>
            <p:nvPr/>
          </p:nvCxnSpPr>
          <p:spPr>
            <a:xfrm flipH="1" flipV="1">
              <a:off x="2585928" y="2911779"/>
              <a:ext cx="1079677" cy="2201681"/>
            </a:xfrm>
            <a:prstGeom prst="straightConnector1">
              <a:avLst/>
            </a:prstGeom>
            <a:noFill/>
            <a:ln w="9525" cap="flat">
              <a:solidFill>
                <a:srgbClr val="00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3" name="Shape 128"/>
            <p:cNvCxnSpPr>
              <a:stCxn id="52" idx="0"/>
            </p:cNvCxnSpPr>
            <p:nvPr/>
          </p:nvCxnSpPr>
          <p:spPr>
            <a:xfrm rot="10800000">
              <a:off x="3873124" y="2888006"/>
              <a:ext cx="335700" cy="1667699"/>
            </a:xfrm>
            <a:prstGeom prst="straightConnector1">
              <a:avLst/>
            </a:prstGeom>
            <a:noFill/>
            <a:ln w="9525" cap="flat">
              <a:solidFill>
                <a:srgbClr val="FF9900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4" name="Shape 129"/>
            <p:cNvCxnSpPr>
              <a:stCxn id="54" idx="0"/>
            </p:cNvCxnSpPr>
            <p:nvPr/>
          </p:nvCxnSpPr>
          <p:spPr>
            <a:xfrm flipV="1">
              <a:off x="4739650" y="2846507"/>
              <a:ext cx="794800" cy="2231323"/>
            </a:xfrm>
            <a:prstGeom prst="straightConnector1">
              <a:avLst/>
            </a:prstGeom>
            <a:noFill/>
            <a:ln w="9525" cap="flat">
              <a:solidFill>
                <a:srgbClr val="FF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sp>
          <p:nvSpPr>
            <p:cNvPr id="75" name="Shape 130"/>
            <p:cNvSpPr txBox="1"/>
            <p:nvPr/>
          </p:nvSpPr>
          <p:spPr>
            <a:xfrm>
              <a:off x="190150" y="1517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Source Sentence</a:t>
              </a:r>
            </a:p>
          </p:txBody>
        </p:sp>
        <p:sp>
          <p:nvSpPr>
            <p:cNvPr id="76" name="Shape 131"/>
            <p:cNvSpPr txBox="1"/>
            <p:nvPr/>
          </p:nvSpPr>
          <p:spPr>
            <a:xfrm>
              <a:off x="190150" y="25840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Sentence</a:t>
              </a:r>
            </a:p>
          </p:txBody>
        </p:sp>
        <p:sp>
          <p:nvSpPr>
            <p:cNvPr id="77" name="Shape 132"/>
            <p:cNvSpPr txBox="1"/>
            <p:nvPr/>
          </p:nvSpPr>
          <p:spPr>
            <a:xfrm>
              <a:off x="190150" y="4946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AMR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6765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to AMR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1335965" y="1641459"/>
            <a:ext cx="6161425" cy="4346400"/>
            <a:chOff x="190150" y="1517205"/>
            <a:chExt cx="6161425" cy="4346400"/>
          </a:xfrm>
        </p:grpSpPr>
        <p:cxnSp>
          <p:nvCxnSpPr>
            <p:cNvPr id="41" name="Shape 96"/>
            <p:cNvCxnSpPr/>
            <p:nvPr/>
          </p:nvCxnSpPr>
          <p:spPr>
            <a:xfrm>
              <a:off x="19898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2" name="Shape 97"/>
            <p:cNvCxnSpPr/>
            <p:nvPr/>
          </p:nvCxnSpPr>
          <p:spPr>
            <a:xfrm>
              <a:off x="26375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3" name="Shape 98"/>
            <p:cNvCxnSpPr/>
            <p:nvPr/>
          </p:nvCxnSpPr>
          <p:spPr>
            <a:xfrm>
              <a:off x="45806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4" name="Shape 99"/>
            <p:cNvCxnSpPr/>
            <p:nvPr/>
          </p:nvCxnSpPr>
          <p:spPr>
            <a:xfrm>
              <a:off x="52283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5" name="Shape 100"/>
            <p:cNvCxnSpPr/>
            <p:nvPr/>
          </p:nvCxnSpPr>
          <p:spPr>
            <a:xfrm>
              <a:off x="58760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6" name="Shape 101"/>
            <p:cNvCxnSpPr/>
            <p:nvPr/>
          </p:nvCxnSpPr>
          <p:spPr>
            <a:xfrm>
              <a:off x="19898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7" name="Shape 102"/>
            <p:cNvCxnSpPr/>
            <p:nvPr/>
          </p:nvCxnSpPr>
          <p:spPr>
            <a:xfrm>
              <a:off x="26375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8" name="Shape 103"/>
            <p:cNvCxnSpPr/>
            <p:nvPr/>
          </p:nvCxnSpPr>
          <p:spPr>
            <a:xfrm>
              <a:off x="45806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49" name="Shape 104"/>
            <p:cNvCxnSpPr/>
            <p:nvPr/>
          </p:nvCxnSpPr>
          <p:spPr>
            <a:xfrm>
              <a:off x="52283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0" name="Shape 105"/>
            <p:cNvCxnSpPr/>
            <p:nvPr/>
          </p:nvCxnSpPr>
          <p:spPr>
            <a:xfrm>
              <a:off x="58760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51" name="Shape 106"/>
            <p:cNvSpPr/>
            <p:nvPr/>
          </p:nvSpPr>
          <p:spPr>
            <a:xfrm>
              <a:off x="3629975" y="5077830"/>
              <a:ext cx="243300" cy="243300"/>
            </a:xfrm>
            <a:prstGeom prst="ellipse">
              <a:avLst/>
            </a:prstGeom>
            <a:solidFill>
              <a:srgbClr val="0000FF"/>
            </a:solidFill>
            <a:ln w="28575" cap="flat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107"/>
            <p:cNvSpPr/>
            <p:nvPr/>
          </p:nvSpPr>
          <p:spPr>
            <a:xfrm>
              <a:off x="4087175" y="4555705"/>
              <a:ext cx="243300" cy="243300"/>
            </a:xfrm>
            <a:prstGeom prst="ellipse">
              <a:avLst/>
            </a:prstGeom>
            <a:solidFill>
              <a:srgbClr val="FF9900"/>
            </a:solidFill>
            <a:ln w="28575" cap="flat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108"/>
            <p:cNvSpPr/>
            <p:nvPr/>
          </p:nvSpPr>
          <p:spPr>
            <a:xfrm>
              <a:off x="3629975" y="5620305"/>
              <a:ext cx="243300" cy="243300"/>
            </a:xfrm>
            <a:prstGeom prst="ellipse">
              <a:avLst/>
            </a:prstGeom>
            <a:solidFill>
              <a:srgbClr val="0000FF"/>
            </a:solidFill>
            <a:ln w="28575" cap="flat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109"/>
            <p:cNvSpPr/>
            <p:nvPr/>
          </p:nvSpPr>
          <p:spPr>
            <a:xfrm>
              <a:off x="4618000" y="5077830"/>
              <a:ext cx="243300" cy="243300"/>
            </a:xfrm>
            <a:prstGeom prst="ellipse">
              <a:avLst/>
            </a:prstGeom>
            <a:solidFill>
              <a:srgbClr val="FF00FF"/>
            </a:solidFill>
            <a:ln w="28575" cap="flat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110"/>
            <p:cNvSpPr/>
            <p:nvPr/>
          </p:nvSpPr>
          <p:spPr>
            <a:xfrm>
              <a:off x="4639600" y="5620305"/>
              <a:ext cx="243300" cy="243300"/>
            </a:xfrm>
            <a:prstGeom prst="ellipse">
              <a:avLst/>
            </a:prstGeom>
            <a:solidFill>
              <a:srgbClr val="FF00FF"/>
            </a:solidFill>
            <a:ln w="28575" cap="flat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56" name="Shape 111"/>
            <p:cNvCxnSpPr>
              <a:stCxn id="51" idx="0"/>
              <a:endCxn id="52" idx="3"/>
            </p:cNvCxnSpPr>
            <p:nvPr/>
          </p:nvCxnSpPr>
          <p:spPr>
            <a:xfrm rot="10800000" flipH="1">
              <a:off x="3751625" y="4763375"/>
              <a:ext cx="371180" cy="314455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7" name="Shape 112"/>
            <p:cNvCxnSpPr>
              <a:stCxn id="53" idx="0"/>
              <a:endCxn id="51" idx="4"/>
            </p:cNvCxnSpPr>
            <p:nvPr/>
          </p:nvCxnSpPr>
          <p:spPr>
            <a:xfrm rot="10800000">
              <a:off x="3751625" y="5321131"/>
              <a:ext cx="0" cy="299174"/>
            </a:xfrm>
            <a:prstGeom prst="straightConnector1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8" name="Shape 113"/>
            <p:cNvCxnSpPr>
              <a:stCxn id="52" idx="5"/>
              <a:endCxn id="54" idx="0"/>
            </p:cNvCxnSpPr>
            <p:nvPr/>
          </p:nvCxnSpPr>
          <p:spPr>
            <a:xfrm>
              <a:off x="4294846" y="4763375"/>
              <a:ext cx="444805" cy="314455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59" name="Shape 114"/>
            <p:cNvCxnSpPr>
              <a:stCxn id="55" idx="0"/>
              <a:endCxn id="54" idx="4"/>
            </p:cNvCxnSpPr>
            <p:nvPr/>
          </p:nvCxnSpPr>
          <p:spPr>
            <a:xfrm rot="10800000">
              <a:off x="4739650" y="5321131"/>
              <a:ext cx="21600" cy="299174"/>
            </a:xfrm>
            <a:prstGeom prst="straightConnector1">
              <a:avLst/>
            </a:prstGeom>
            <a:noFill/>
            <a:ln w="28575" cap="flat">
              <a:solidFill>
                <a:srgbClr val="FF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0" name="Shape 115"/>
            <p:cNvCxnSpPr/>
            <p:nvPr/>
          </p:nvCxnSpPr>
          <p:spPr>
            <a:xfrm rot="10800000" flipH="1">
              <a:off x="2242625" y="1789829"/>
              <a:ext cx="1921500" cy="960300"/>
            </a:xfrm>
            <a:prstGeom prst="straightConnector1">
              <a:avLst/>
            </a:prstGeom>
            <a:noFill/>
            <a:ln w="9525" cap="flat">
              <a:solidFill>
                <a:srgbClr val="00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1" name="Shape 116"/>
            <p:cNvCxnSpPr/>
            <p:nvPr/>
          </p:nvCxnSpPr>
          <p:spPr>
            <a:xfrm rot="10800000" flipH="1">
              <a:off x="2955675" y="1780454"/>
              <a:ext cx="1237200" cy="1007700"/>
            </a:xfrm>
            <a:prstGeom prst="straightConnector1">
              <a:avLst/>
            </a:prstGeom>
            <a:noFill/>
            <a:ln w="9525" cap="flat">
              <a:solidFill>
                <a:srgbClr val="00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2" name="Shape 117"/>
            <p:cNvCxnSpPr/>
            <p:nvPr/>
          </p:nvCxnSpPr>
          <p:spPr>
            <a:xfrm rot="10800000" flipH="1">
              <a:off x="4907075" y="1808879"/>
              <a:ext cx="541800" cy="988800"/>
            </a:xfrm>
            <a:prstGeom prst="straightConnector1">
              <a:avLst/>
            </a:prstGeom>
            <a:noFill/>
            <a:ln w="9525" cap="flat">
              <a:solidFill>
                <a:srgbClr val="FF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3" name="Shape 118"/>
            <p:cNvCxnSpPr/>
            <p:nvPr/>
          </p:nvCxnSpPr>
          <p:spPr>
            <a:xfrm rot="10800000">
              <a:off x="4840377" y="1780254"/>
              <a:ext cx="694199" cy="998400"/>
            </a:xfrm>
            <a:prstGeom prst="straightConnector1">
              <a:avLst/>
            </a:prstGeom>
            <a:noFill/>
            <a:ln w="9525" cap="flat">
              <a:solidFill>
                <a:srgbClr val="FF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4" name="Shape 119"/>
            <p:cNvCxnSpPr/>
            <p:nvPr/>
          </p:nvCxnSpPr>
          <p:spPr>
            <a:xfrm rot="10800000" flipH="1">
              <a:off x="6124026" y="1799479"/>
              <a:ext cx="9599" cy="1007700"/>
            </a:xfrm>
            <a:prstGeom prst="straightConnector1">
              <a:avLst/>
            </a:prstGeom>
            <a:noFill/>
            <a:ln w="9525" cap="flat">
              <a:solidFill>
                <a:srgbClr val="FF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5" name="Shape 120"/>
            <p:cNvCxnSpPr>
              <a:endCxn id="53" idx="6"/>
            </p:cNvCxnSpPr>
            <p:nvPr/>
          </p:nvCxnSpPr>
          <p:spPr>
            <a:xfrm flipH="1">
              <a:off x="3873277" y="5199554"/>
              <a:ext cx="744599" cy="542400"/>
            </a:xfrm>
            <a:prstGeom prst="straightConnector1">
              <a:avLst/>
            </a:prstGeom>
            <a:noFill/>
            <a:ln w="28575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6" name="Shape 121"/>
            <p:cNvCxnSpPr/>
            <p:nvPr/>
          </p:nvCxnSpPr>
          <p:spPr>
            <a:xfrm>
              <a:off x="32852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7" name="Shape 122"/>
            <p:cNvCxnSpPr/>
            <p:nvPr/>
          </p:nvCxnSpPr>
          <p:spPr>
            <a:xfrm>
              <a:off x="3932975" y="28126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FF9900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8" name="Shape 123"/>
            <p:cNvCxnSpPr/>
            <p:nvPr/>
          </p:nvCxnSpPr>
          <p:spPr>
            <a:xfrm>
              <a:off x="32852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262626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69" name="Shape 124"/>
            <p:cNvCxnSpPr/>
            <p:nvPr/>
          </p:nvCxnSpPr>
          <p:spPr>
            <a:xfrm>
              <a:off x="3932975" y="1745805"/>
              <a:ext cx="475500" cy="0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70" name="Shape 125"/>
            <p:cNvCxnSpPr/>
            <p:nvPr/>
          </p:nvCxnSpPr>
          <p:spPr>
            <a:xfrm rot="10800000">
              <a:off x="2158577" y="1751854"/>
              <a:ext cx="1406699" cy="1017300"/>
            </a:xfrm>
            <a:prstGeom prst="straightConnector1">
              <a:avLst/>
            </a:prstGeom>
            <a:noFill/>
            <a:ln w="9525" cap="flat">
              <a:solidFill>
                <a:srgbClr val="FF9900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1" name="Shape 126"/>
            <p:cNvCxnSpPr/>
            <p:nvPr/>
          </p:nvCxnSpPr>
          <p:spPr>
            <a:xfrm rot="10800000">
              <a:off x="2918802" y="1799531"/>
              <a:ext cx="1321499" cy="941099"/>
            </a:xfrm>
            <a:prstGeom prst="straightConnector1">
              <a:avLst/>
            </a:prstGeom>
            <a:noFill/>
            <a:ln w="9525" cap="flat">
              <a:solidFill>
                <a:srgbClr val="FF9900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2" name="Shape 127"/>
            <p:cNvCxnSpPr>
              <a:stCxn id="51" idx="1"/>
            </p:cNvCxnSpPr>
            <p:nvPr/>
          </p:nvCxnSpPr>
          <p:spPr>
            <a:xfrm flipH="1" flipV="1">
              <a:off x="2585928" y="2911779"/>
              <a:ext cx="1079677" cy="2201681"/>
            </a:xfrm>
            <a:prstGeom prst="straightConnector1">
              <a:avLst/>
            </a:prstGeom>
            <a:noFill/>
            <a:ln w="9525" cap="flat">
              <a:solidFill>
                <a:srgbClr val="00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3" name="Shape 128"/>
            <p:cNvCxnSpPr>
              <a:stCxn id="52" idx="0"/>
            </p:cNvCxnSpPr>
            <p:nvPr/>
          </p:nvCxnSpPr>
          <p:spPr>
            <a:xfrm rot="10800000">
              <a:off x="3873124" y="2888006"/>
              <a:ext cx="335700" cy="1667699"/>
            </a:xfrm>
            <a:prstGeom prst="straightConnector1">
              <a:avLst/>
            </a:prstGeom>
            <a:noFill/>
            <a:ln w="9525" cap="flat">
              <a:solidFill>
                <a:srgbClr val="FF9900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4" name="Shape 129"/>
            <p:cNvCxnSpPr>
              <a:stCxn id="54" idx="0"/>
            </p:cNvCxnSpPr>
            <p:nvPr/>
          </p:nvCxnSpPr>
          <p:spPr>
            <a:xfrm flipV="1">
              <a:off x="4739650" y="2846507"/>
              <a:ext cx="794800" cy="2231323"/>
            </a:xfrm>
            <a:prstGeom prst="straightConnector1">
              <a:avLst/>
            </a:prstGeom>
            <a:noFill/>
            <a:ln w="9525" cap="flat">
              <a:solidFill>
                <a:srgbClr val="FF00FF"/>
              </a:solidFill>
              <a:prstDash val="dash"/>
              <a:round/>
              <a:headEnd type="none" w="lg" len="lg"/>
              <a:tailEnd type="none" w="lg" len="lg"/>
            </a:ln>
          </p:spPr>
        </p:cxnSp>
        <p:sp>
          <p:nvSpPr>
            <p:cNvPr id="75" name="Shape 130"/>
            <p:cNvSpPr txBox="1"/>
            <p:nvPr/>
          </p:nvSpPr>
          <p:spPr>
            <a:xfrm>
              <a:off x="190150" y="1517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Source Sentence</a:t>
              </a:r>
            </a:p>
          </p:txBody>
        </p:sp>
        <p:sp>
          <p:nvSpPr>
            <p:cNvPr id="76" name="Shape 131"/>
            <p:cNvSpPr txBox="1"/>
            <p:nvPr/>
          </p:nvSpPr>
          <p:spPr>
            <a:xfrm>
              <a:off x="190150" y="25840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Sentence</a:t>
              </a:r>
            </a:p>
          </p:txBody>
        </p:sp>
        <p:sp>
          <p:nvSpPr>
            <p:cNvPr id="77" name="Shape 132"/>
            <p:cNvSpPr txBox="1"/>
            <p:nvPr/>
          </p:nvSpPr>
          <p:spPr>
            <a:xfrm>
              <a:off x="190150" y="4946205"/>
              <a:ext cx="1665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Target AMR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642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1080</Words>
  <Application>Microsoft Macintosh PowerPoint</Application>
  <PresentationFormat>On-screen Show (4:3)</PresentationFormat>
  <Paragraphs>169</Paragraphs>
  <Slides>19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MT as Cross-Lingual Parsing</vt:lpstr>
      <vt:lpstr>Overview of Cross-Lingual Parsing</vt:lpstr>
      <vt:lpstr>Training JAMR</vt:lpstr>
      <vt:lpstr>Need Alignments for Training JAMR</vt:lpstr>
      <vt:lpstr>PowerPoint Presentation</vt:lpstr>
      <vt:lpstr>Raw Parallel Corpus</vt:lpstr>
      <vt:lpstr>Run Target-Side JAMR</vt:lpstr>
      <vt:lpstr>Word Align Source-Target</vt:lpstr>
      <vt:lpstr>Project to AMR</vt:lpstr>
      <vt:lpstr>Training Data for cross-lingual Parser</vt:lpstr>
      <vt:lpstr>Experiment 2: Word Align to AMR Concepts</vt:lpstr>
      <vt:lpstr>Serialize Concepts</vt:lpstr>
      <vt:lpstr>Align to AMR Concepts</vt:lpstr>
      <vt:lpstr>Data Used</vt:lpstr>
      <vt:lpstr>PowerPoint Presentation</vt:lpstr>
      <vt:lpstr>PowerPoint Presentation</vt:lpstr>
      <vt:lpstr>Sample Output</vt:lpstr>
      <vt:lpstr>PowerPoint Presentation</vt:lpstr>
      <vt:lpstr>Future Work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Adithya Renduchintala</dc:creator>
  <cp:lastModifiedBy>Adithya Renduchintala</cp:lastModifiedBy>
  <cp:revision>25</cp:revision>
  <dcterms:created xsi:type="dcterms:W3CDTF">2014-07-31T10:52:09Z</dcterms:created>
  <dcterms:modified xsi:type="dcterms:W3CDTF">2014-08-01T11:43:36Z</dcterms:modified>
</cp:coreProperties>
</file>