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bin" ContentType="application/vnd.openxmlformats-officedocument.presentationml.printerSettings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90" r:id="rId2"/>
    <p:sldId id="304" r:id="rId3"/>
    <p:sldId id="256" r:id="rId4"/>
    <p:sldId id="259" r:id="rId5"/>
    <p:sldId id="300" r:id="rId6"/>
    <p:sldId id="303" r:id="rId7"/>
    <p:sldId id="258" r:id="rId8"/>
    <p:sldId id="434" r:id="rId9"/>
    <p:sldId id="403" r:id="rId10"/>
    <p:sldId id="40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8113" autoAdjust="0"/>
  </p:normalViewPr>
  <p:slideViewPr>
    <p:cSldViewPr snapToGrid="0" snapToObjects="1">
      <p:cViewPr>
        <p:scale>
          <a:sx n="100" d="100"/>
          <a:sy n="100" d="100"/>
        </p:scale>
        <p:origin x="-896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AB34C-6EE8-DD46-AE33-7BCF70876A90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001D3-7CA4-4C46-A96E-C253AA6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4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8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5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6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0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2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3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6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D91EF-A258-A640-A44F-186EBEB2DED9}" type="datetimeFigureOut">
              <a:rPr lang="en-US" smtClean="0"/>
              <a:t>01/08/14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29318-022B-6A48-9EB4-FB730A50E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2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5" Type="http://schemas.openxmlformats.org/officeDocument/2006/relationships/image" Target="../media/image3.wmf"/><Relationship Id="rId6" Type="http://schemas.openxmlformats.org/officeDocument/2006/relationships/image" Target="../media/image4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2800"/>
            <a:ext cx="8068733" cy="2787651"/>
          </a:xfrm>
        </p:spPr>
        <p:txBody>
          <a:bodyPr>
            <a:normAutofit/>
          </a:bodyPr>
          <a:lstStyle/>
          <a:p>
            <a:r>
              <a:rPr lang="en-US" dirty="0" smtClean="0"/>
              <a:t>Towards machines, which know </a:t>
            </a:r>
            <a:br>
              <a:rPr lang="en-US" dirty="0" smtClean="0"/>
            </a:br>
            <a:r>
              <a:rPr lang="en-US" dirty="0" smtClean="0"/>
              <a:t>when they know</a:t>
            </a:r>
            <a:br>
              <a:rPr lang="en-US" dirty="0" smtClean="0"/>
            </a:br>
            <a:r>
              <a:rPr lang="en-US" dirty="0" smtClean="0"/>
              <a:t> and</a:t>
            </a:r>
            <a:br>
              <a:rPr lang="en-US" dirty="0" smtClean="0"/>
            </a:br>
            <a:r>
              <a:rPr lang="en-US" dirty="0" smtClean="0"/>
              <a:t>when they do not know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3987800"/>
            <a:ext cx="7112000" cy="24257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Hynek Hermansky</a:t>
            </a:r>
          </a:p>
          <a:p>
            <a:endParaRPr lang="en-US" dirty="0" smtClean="0"/>
          </a:p>
          <a:p>
            <a:r>
              <a:rPr lang="en-US" dirty="0" smtClean="0"/>
              <a:t>Johns Hopkins University </a:t>
            </a:r>
          </a:p>
          <a:p>
            <a:r>
              <a:rPr lang="en-US" dirty="0" smtClean="0"/>
              <a:t>and </a:t>
            </a:r>
          </a:p>
          <a:p>
            <a:r>
              <a:rPr lang="en-US" dirty="0" smtClean="0"/>
              <a:t>Brno University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2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600200"/>
            <a:ext cx="87249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Machines, which know when they know, and know when they do not know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7838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033388" y="2558089"/>
            <a:ext cx="5639559" cy="1971703"/>
            <a:chOff x="1931788" y="2079597"/>
            <a:chExt cx="3986270" cy="1382003"/>
          </a:xfrm>
        </p:grpSpPr>
        <p:grpSp>
          <p:nvGrpSpPr>
            <p:cNvPr id="4" name="Group 3"/>
            <p:cNvGrpSpPr/>
            <p:nvPr/>
          </p:nvGrpSpPr>
          <p:grpSpPr>
            <a:xfrm>
              <a:off x="1931788" y="2079597"/>
              <a:ext cx="3986270" cy="335384"/>
              <a:chOff x="1412344" y="697594"/>
              <a:chExt cx="5173011" cy="335384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412344" y="697594"/>
                <a:ext cx="1895613" cy="323589"/>
                <a:chOff x="1706136" y="708169"/>
                <a:chExt cx="1895613" cy="323589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1706136" y="708169"/>
                  <a:ext cx="976771" cy="323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speech</a:t>
                  </a:r>
                </a:p>
              </p:txBody>
            </p:sp>
            <p:cxnSp>
              <p:nvCxnSpPr>
                <p:cNvPr id="11" name="Straight Arrow Connector 10"/>
                <p:cNvCxnSpPr/>
                <p:nvPr/>
              </p:nvCxnSpPr>
              <p:spPr>
                <a:xfrm>
                  <a:off x="3163844" y="931333"/>
                  <a:ext cx="437905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3572317" y="697594"/>
                <a:ext cx="1766051" cy="323589"/>
                <a:chOff x="3544308" y="712690"/>
                <a:chExt cx="1766051" cy="323589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3544308" y="712690"/>
                  <a:ext cx="877244" cy="3235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words</a:t>
                  </a:r>
                </a:p>
              </p:txBody>
            </p:sp>
            <p:cxnSp>
              <p:nvCxnSpPr>
                <p:cNvPr id="9" name="Straight Arrow Connector 8"/>
                <p:cNvCxnSpPr/>
                <p:nvPr/>
              </p:nvCxnSpPr>
              <p:spPr>
                <a:xfrm>
                  <a:off x="4872454" y="931333"/>
                  <a:ext cx="437905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Box 6"/>
              <p:cNvSpPr txBox="1"/>
              <p:nvPr/>
            </p:nvSpPr>
            <p:spPr>
              <a:xfrm>
                <a:off x="5398640" y="709388"/>
                <a:ext cx="1186715" cy="323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meaning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209688" y="2516534"/>
              <a:ext cx="2086280" cy="945066"/>
              <a:chOff x="1303868" y="1145232"/>
              <a:chExt cx="3540010" cy="945066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234257" y="1399001"/>
                <a:ext cx="1795187" cy="582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stochastic </a:t>
                </a:r>
              </a:p>
              <a:p>
                <a:r>
                  <a:rPr lang="en-US" sz="2400" dirty="0" smtClean="0"/>
                  <a:t>recognizer</a:t>
                </a:r>
              </a:p>
            </p:txBody>
          </p:sp>
          <p:sp>
            <p:nvSpPr>
              <p:cNvPr id="14" name="Up Arrow 13"/>
              <p:cNvSpPr/>
              <p:nvPr/>
            </p:nvSpPr>
            <p:spPr>
              <a:xfrm>
                <a:off x="1303868" y="1145232"/>
                <a:ext cx="3540010" cy="945066"/>
              </a:xfrm>
              <a:prstGeom prst="up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3343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33413" y="4457342"/>
            <a:ext cx="3834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Q: How good is the estimate?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936230" y="1882416"/>
            <a:ext cx="4471082" cy="923330"/>
            <a:chOff x="1269168" y="3358953"/>
            <a:chExt cx="6587305" cy="923330"/>
          </a:xfrm>
        </p:grpSpPr>
        <p:sp>
          <p:nvSpPr>
            <p:cNvPr id="5" name="TextBox 4"/>
            <p:cNvSpPr txBox="1"/>
            <p:nvPr/>
          </p:nvSpPr>
          <p:spPr>
            <a:xfrm>
              <a:off x="1269168" y="3497136"/>
              <a:ext cx="10628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signal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81232" y="3358953"/>
              <a:ext cx="3503239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estimator of posterior probabilities of speech sounds (phonemes)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332704" y="3702039"/>
              <a:ext cx="43790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624171" y="3702039"/>
              <a:ext cx="43790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38783" y="3509836"/>
              <a:ext cx="517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</a:t>
              </a:r>
              <a:r>
                <a:rPr lang="en-US" b="1" baseline="-25000" dirty="0" smtClean="0"/>
                <a:t>i</a:t>
              </a:r>
              <a:endParaRPr lang="en-US" b="1" dirty="0" smtClean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78921" y="2936582"/>
            <a:ext cx="949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training data</a:t>
            </a:r>
          </a:p>
        </p:txBody>
      </p:sp>
      <p:sp>
        <p:nvSpPr>
          <p:cNvPr id="13" name="Up Arrow 12"/>
          <p:cNvSpPr/>
          <p:nvPr/>
        </p:nvSpPr>
        <p:spPr>
          <a:xfrm>
            <a:off x="2426751" y="2845161"/>
            <a:ext cx="1858296" cy="737752"/>
          </a:xfrm>
          <a:prstGeom prst="upArrow">
            <a:avLst>
              <a:gd name="adj1" fmla="val 50000"/>
              <a:gd name="adj2" fmla="val 5195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39104" y="690698"/>
            <a:ext cx="195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Problem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74267" y="4863405"/>
            <a:ext cx="5763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can we believe the estimate ?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can we improve the estimate (unsupervised adaptation)</a:t>
            </a:r>
          </a:p>
        </p:txBody>
      </p:sp>
    </p:spTree>
    <p:extLst>
      <p:ext uri="{BB962C8B-B14F-4D97-AF65-F5344CB8AC3E}">
        <p14:creationId xmlns:p14="http://schemas.microsoft.com/office/powerpoint/2010/main" val="3739883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28869" y="5549422"/>
            <a:ext cx="7289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Do not know the correct answer (ground truth) but want to know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How good or bad could be the result 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06437" y="1761528"/>
            <a:ext cx="3943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posteriogram</a:t>
            </a:r>
            <a:r>
              <a:rPr lang="en-US" sz="2000" dirty="0" smtClean="0"/>
              <a:t> (vectors of </a:t>
            </a:r>
            <a:r>
              <a:rPr lang="en-US" sz="2000" b="1" dirty="0" err="1" smtClean="0"/>
              <a:t>p</a:t>
            </a:r>
            <a:r>
              <a:rPr lang="en-US" sz="2000" b="1" baseline="-25000" dirty="0" err="1" smtClean="0"/>
              <a:t>i</a:t>
            </a:r>
            <a:r>
              <a:rPr lang="en-US" sz="2000" dirty="0" err="1" smtClean="0"/>
              <a:t>s</a:t>
            </a:r>
            <a:r>
              <a:rPr lang="en-US" sz="2000" b="1" baseline="-25000" dirty="0" smtClean="0"/>
              <a:t> </a:t>
            </a:r>
            <a:r>
              <a:rPr lang="en-US" sz="2000" dirty="0" smtClean="0"/>
              <a:t>in time</a:t>
            </a:r>
            <a:r>
              <a:rPr lang="en-US" sz="2000" b="1" dirty="0" smtClean="0"/>
              <a:t>)</a:t>
            </a:r>
            <a:endParaRPr lang="en-US" sz="2000" b="1" baseline="-25000" dirty="0"/>
          </a:p>
          <a:p>
            <a:endParaRPr lang="en-US" sz="1600" dirty="0"/>
          </a:p>
        </p:txBody>
      </p:sp>
      <p:pic>
        <p:nvPicPr>
          <p:cNvPr id="22" name="Picture 7" descr="C:\Users\ogawa\Dropbox\Ogawa-JHU\20130810\posts_clean_stream24567-p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0" r="8809"/>
          <a:stretch/>
        </p:blipFill>
        <p:spPr bwMode="auto">
          <a:xfrm>
            <a:off x="101373" y="2148971"/>
            <a:ext cx="8648521" cy="34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586487" y="319165"/>
            <a:ext cx="5782698" cy="1152075"/>
            <a:chOff x="577660" y="292944"/>
            <a:chExt cx="3591401" cy="1152075"/>
          </a:xfrm>
        </p:grpSpPr>
        <p:sp>
          <p:nvSpPr>
            <p:cNvPr id="5" name="Text Box 43"/>
            <p:cNvSpPr txBox="1">
              <a:spLocks noChangeArrowheads="1"/>
            </p:cNvSpPr>
            <p:nvPr/>
          </p:nvSpPr>
          <p:spPr bwMode="auto">
            <a:xfrm>
              <a:off x="2330121" y="367801"/>
              <a:ext cx="1298242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600" dirty="0" smtClean="0">
                  <a:latin typeface="Arial"/>
                  <a:cs typeface="Arial"/>
                </a:rPr>
                <a:t>hierarchical deep neural network estimating posteriors of speech sounds 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" name="Text Box 44"/>
            <p:cNvSpPr txBox="1">
              <a:spLocks noChangeArrowheads="1"/>
            </p:cNvSpPr>
            <p:nvPr/>
          </p:nvSpPr>
          <p:spPr bwMode="auto">
            <a:xfrm>
              <a:off x="577660" y="554554"/>
              <a:ext cx="930774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2pPr>
              <a:lvl3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3pPr>
              <a:lvl4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4pPr>
              <a:lvl5pPr eaLnBrk="0" hangingPunct="0"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600" dirty="0" smtClean="0">
                  <a:latin typeface="Arial"/>
                  <a:cs typeface="Arial"/>
                </a:rPr>
                <a:t>signal</a:t>
              </a:r>
            </a:p>
            <a:p>
              <a:pPr algn="ctr" eaLnBrk="1" hangingPunct="1"/>
              <a:r>
                <a:rPr lang="en-US" sz="1600" dirty="0" smtClean="0">
                  <a:latin typeface="Arial"/>
                  <a:cs typeface="Arial"/>
                </a:rPr>
                <a:t>(speech spectrum)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843843" y="940621"/>
              <a:ext cx="2101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 algn="ctr"/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3948990" y="940621"/>
              <a:ext cx="2101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 algn="ctr"/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00584" y="292944"/>
              <a:ext cx="2684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p</a:t>
              </a:r>
              <a:r>
                <a:rPr lang="en-US" sz="2800" baseline="-25000" dirty="0" smtClean="0"/>
                <a:t>i</a:t>
              </a:r>
              <a:endParaRPr lang="en-US" sz="28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98319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27" y="215900"/>
            <a:ext cx="8229600" cy="812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hierarchical deep neural network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50131" y="1733437"/>
            <a:ext cx="1072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speech</a:t>
            </a:r>
          </a:p>
          <a:p>
            <a:pPr algn="ctr"/>
            <a:r>
              <a:rPr lang="en-US" dirty="0" smtClean="0"/>
              <a:t>spectrum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2559" y="1053285"/>
            <a:ext cx="162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spectral band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12559" y="1459687"/>
            <a:ext cx="162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spectral band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12559" y="1866089"/>
            <a:ext cx="162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spectral band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12559" y="2272491"/>
            <a:ext cx="162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spectral band 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12559" y="2678893"/>
            <a:ext cx="162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spectral band 5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967028" y="1284117"/>
            <a:ext cx="261501" cy="1600200"/>
            <a:chOff x="1048901" y="2269066"/>
            <a:chExt cx="261501" cy="1600200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1048901" y="226906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048901" y="266911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048901" y="306916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048901" y="346921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1048901" y="386926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834477" y="1271417"/>
            <a:ext cx="261501" cy="1600200"/>
            <a:chOff x="1125101" y="2319866"/>
            <a:chExt cx="261501" cy="160020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1125101" y="231986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1125101" y="271991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125101" y="311996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1125101" y="352001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1125101" y="3920066"/>
              <a:ext cx="2615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095978" y="1078685"/>
            <a:ext cx="624690" cy="1994940"/>
            <a:chOff x="3584251" y="2038234"/>
            <a:chExt cx="624690" cy="1994940"/>
          </a:xfrm>
        </p:grpSpPr>
        <p:sp>
          <p:nvSpPr>
            <p:cNvPr id="27" name="TextBox 26"/>
            <p:cNvSpPr txBox="1"/>
            <p:nvPr/>
          </p:nvSpPr>
          <p:spPr>
            <a:xfrm>
              <a:off x="3584251" y="2038234"/>
              <a:ext cx="624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DNN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584251" y="2444636"/>
              <a:ext cx="624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DNN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584251" y="2851038"/>
              <a:ext cx="624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DNN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84251" y="3257440"/>
              <a:ext cx="624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DNN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84251" y="3663842"/>
              <a:ext cx="624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DNN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 flipH="1">
            <a:off x="5058369" y="1422617"/>
            <a:ext cx="17322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concatenate</a:t>
            </a:r>
          </a:p>
          <a:p>
            <a:pPr algn="ctr"/>
            <a:r>
              <a:rPr lang="en-US" sz="2000" dirty="0" smtClean="0"/>
              <a:t>posteriors from a given combination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22268" y="2092683"/>
            <a:ext cx="2615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79227" y="1751440"/>
            <a:ext cx="813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fusing</a:t>
            </a:r>
          </a:p>
          <a:p>
            <a:r>
              <a:rPr lang="en-US" sz="2000" dirty="0" smtClean="0"/>
              <a:t>DNN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6816126" y="2105383"/>
            <a:ext cx="2615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098826" y="2105383"/>
            <a:ext cx="26150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449227" y="1875585"/>
            <a:ext cx="398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i</a:t>
            </a:r>
            <a:endParaRPr lang="en-US" sz="2400" b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622299" y="3397927"/>
            <a:ext cx="7738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DNN – 4 hidden layer, estimating posteriors of context dependent states oh HMM and merging them to estimates of context independent phonemes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2300" y="4074284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fusing DNN – 4 hidden layer, input are concatenated posteriors from the first stage DNNs, outputs are posteriors of context independent phonemes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7700" y="4720615"/>
            <a:ext cx="7344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training: </a:t>
            </a:r>
          </a:p>
          <a:p>
            <a:r>
              <a:rPr lang="en-US" dirty="0" smtClean="0"/>
              <a:t>full combination (all frequency bands)</a:t>
            </a:r>
          </a:p>
          <a:p>
            <a:r>
              <a:rPr lang="en-US" dirty="0" smtClean="0"/>
              <a:t>2 training conditions (clean speech and speech corrupted by broadband noise with varying SNRs)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7700" y="5920944"/>
            <a:ext cx="77917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test: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5</a:t>
            </a:r>
            <a:r>
              <a:rPr lang="en-US" dirty="0"/>
              <a:t>-1 = 31 possible combinations per training </a:t>
            </a:r>
            <a:r>
              <a:rPr lang="en-US" dirty="0" smtClean="0"/>
              <a:t>condition (all together 62 estimators)</a:t>
            </a:r>
            <a:endParaRPr lang="en-US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0473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Where could we get the necessary information?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1955800"/>
            <a:ext cx="7391400" cy="285326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from the output of the hierarchical DNN </a:t>
            </a:r>
            <a:r>
              <a:rPr lang="en-US" sz="2400" dirty="0" smtClean="0"/>
              <a:t>estimator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from </a:t>
            </a:r>
            <a:r>
              <a:rPr lang="en-US" sz="2400" dirty="0"/>
              <a:t>data on hidden layers of the </a:t>
            </a:r>
            <a:r>
              <a:rPr lang="en-US" sz="2400" dirty="0" smtClean="0"/>
              <a:t>estimator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overall likelihood of the best sound sequence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18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7466" y="1155707"/>
            <a:ext cx="7349068" cy="5139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evaluation criteria:</a:t>
            </a:r>
          </a:p>
          <a:p>
            <a:endParaRPr lang="en-US" sz="2400" dirty="0" smtClean="0"/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how well our measures correlate with </a:t>
            </a:r>
          </a:p>
          <a:p>
            <a:pPr marL="457200" indent="-457200">
              <a:buFont typeface="Arial"/>
              <a:buChar char="•"/>
            </a:pPr>
            <a:endParaRPr lang="en-US" sz="2400" dirty="0" smtClean="0"/>
          </a:p>
          <a:p>
            <a:pPr marL="914400" lvl="1" indent="-457200">
              <a:buFont typeface="Arial"/>
              <a:buChar char="•"/>
            </a:pPr>
            <a:r>
              <a:rPr lang="en-US" sz="2400" dirty="0" smtClean="0"/>
              <a:t>errors in recognition of phoneme sequences ?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/>
              <a:t>comparisons with ideal </a:t>
            </a:r>
            <a:r>
              <a:rPr lang="en-US" sz="2400" dirty="0" err="1" smtClean="0"/>
              <a:t>posteriograms</a:t>
            </a:r>
            <a:r>
              <a:rPr lang="en-US" sz="2400" dirty="0" smtClean="0"/>
              <a:t> representing hand-labeled speech?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/>
              <a:t>comparisons with </a:t>
            </a:r>
            <a:r>
              <a:rPr lang="en-US" sz="2400" dirty="0" err="1" smtClean="0"/>
              <a:t>posteriograms</a:t>
            </a:r>
            <a:r>
              <a:rPr lang="en-US" sz="2400" dirty="0" smtClean="0"/>
              <a:t> derived from training-like  data </a:t>
            </a:r>
          </a:p>
          <a:p>
            <a:pPr marL="914400" lvl="1" indent="-457200">
              <a:buFont typeface="Arial"/>
              <a:buChar char="•"/>
            </a:pPr>
            <a:endParaRPr lang="en-US" sz="2400" dirty="0"/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ability to pick up the least corrupted stream in adaptive multi-stream system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91925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476574" y="3574131"/>
            <a:ext cx="6848809" cy="345768"/>
            <a:chOff x="747036" y="4387398"/>
            <a:chExt cx="6848809" cy="345768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110394" y="4391005"/>
              <a:ext cx="1846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b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747036" y="4387398"/>
              <a:ext cx="9719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 dirty="0"/>
                <a:t>although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596292" y="4387398"/>
              <a:ext cx="6864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/>
                <a:t>some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200065" y="4387398"/>
              <a:ext cx="52670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/>
                <a:t>sort</a:t>
              </a: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2714851" y="4387398"/>
              <a:ext cx="3642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/>
                <a:t>of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3014885" y="4387398"/>
              <a:ext cx="4699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/>
                <a:t>the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3640236" y="4387398"/>
              <a:ext cx="112082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/>
                <a:t>computer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5105217" y="4387398"/>
              <a:ext cx="51548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 dirty="0"/>
                <a:t>can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5768578" y="4387398"/>
              <a:ext cx="69792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/>
                <a:t>either</a:t>
              </a:r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7046296" y="4394612"/>
              <a:ext cx="5495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0" dirty="0"/>
                <a:t>way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67544" y="2420888"/>
            <a:ext cx="8276460" cy="857141"/>
            <a:chOff x="-184506" y="4899774"/>
            <a:chExt cx="8276460" cy="857141"/>
          </a:xfrm>
        </p:grpSpPr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707964" y="4899774"/>
              <a:ext cx="7383990" cy="857141"/>
              <a:chOff x="340" y="2614"/>
              <a:chExt cx="5304" cy="1360"/>
            </a:xfrm>
          </p:grpSpPr>
          <p:pic>
            <p:nvPicPr>
              <p:cNvPr id="30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" y="2614"/>
                <a:ext cx="4037" cy="1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659"/>
                <a:ext cx="1312" cy="1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2" name="MyRecording-1.wav">
              <a:hlinkClick r:id="" action="ppaction://media"/>
            </p:cNvPr>
            <p:cNvPicPr>
              <a:picLocks noChangeAspect="1"/>
            </p:cNvPicPr>
            <p:nvPr>
              <a:audioFile r:link="rId2"/>
              <p:extLst>
                <p:ext uri="{DAA4B4D4-6D71-4841-9C94-3DE7FCFB9230}">
                  <p14:media xmlns:p14="http://schemas.microsoft.com/office/powerpoint/2010/main" r:embed="rId1"/>
                </p:ext>
              </p:extLst>
            </p:nvPr>
          </p:nvPicPr>
          <p:blipFill>
            <a:blip r:embed="rId6"/>
            <a:stretch>
              <a:fillRect/>
            </a:stretch>
          </p:blipFill>
          <p:spPr>
            <a:xfrm>
              <a:off x="-184506" y="4899774"/>
              <a:ext cx="521333" cy="521333"/>
            </a:xfrm>
            <a:prstGeom prst="rect">
              <a:avLst/>
            </a:prstGeom>
          </p:spPr>
        </p:pic>
      </p:grpSp>
      <p:sp>
        <p:nvSpPr>
          <p:cNvPr id="33" name="TextBox 32"/>
          <p:cNvSpPr txBox="1"/>
          <p:nvPr/>
        </p:nvSpPr>
        <p:spPr>
          <a:xfrm>
            <a:off x="1442381" y="4065871"/>
            <a:ext cx="6980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hopefully    </a:t>
            </a:r>
            <a:r>
              <a:rPr lang="en-US" sz="1600" b="0" dirty="0" err="1" smtClean="0"/>
              <a:t>cin-cin</a:t>
            </a:r>
            <a:r>
              <a:rPr lang="en-US" sz="1600" b="0" dirty="0" smtClean="0"/>
              <a:t>        o-bi         </a:t>
            </a:r>
            <a:r>
              <a:rPr lang="en-US" sz="1600" b="1" dirty="0" smtClean="0"/>
              <a:t>computer   </a:t>
            </a:r>
            <a:r>
              <a:rPr lang="en-US" sz="1600" b="0" dirty="0" smtClean="0"/>
              <a:t>        connected                 with</a:t>
            </a:r>
            <a:endParaRPr lang="en-US" sz="16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1130937" y="5331767"/>
            <a:ext cx="6166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Machines which know when they do not know !</a:t>
            </a:r>
          </a:p>
        </p:txBody>
      </p:sp>
    </p:spTree>
    <p:extLst>
      <p:ext uri="{BB962C8B-B14F-4D97-AF65-F5344CB8AC3E}">
        <p14:creationId xmlns:p14="http://schemas.microsoft.com/office/powerpoint/2010/main" val="98512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</p:childTnLst>
        </p:cTn>
      </p:par>
    </p:tnLst>
    <p:bldLst>
      <p:bldP spid="3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0"/>
            <a:ext cx="8229600" cy="4525963"/>
          </a:xfrm>
        </p:spPr>
        <p:txBody>
          <a:bodyPr/>
          <a:lstStyle/>
          <a:p>
            <a:r>
              <a:rPr lang="en-US" b="1" dirty="0"/>
              <a:t>He who knows not and knows not he knows not, he is a fool—shun him;</a:t>
            </a:r>
          </a:p>
          <a:p>
            <a:r>
              <a:rPr lang="en-US" dirty="0"/>
              <a:t>He who knows not and knows he knows not, he is simple—teach him;</a:t>
            </a:r>
          </a:p>
          <a:p>
            <a:r>
              <a:rPr lang="en-US" dirty="0"/>
              <a:t>He who knows and knows not he knows, he is asleep—wake him;</a:t>
            </a:r>
          </a:p>
          <a:p>
            <a:r>
              <a:rPr lang="en-US" dirty="0"/>
              <a:t>He who knows and knows he knows, he is wise—follow him!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83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3580</TotalTime>
  <Words>420</Words>
  <Application>Microsoft Macintosh PowerPoint</Application>
  <PresentationFormat>On-screen Show (4:3)</PresentationFormat>
  <Paragraphs>82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Towards machines, which know  when they know  and when they do not know</vt:lpstr>
      <vt:lpstr>PowerPoint Presentation</vt:lpstr>
      <vt:lpstr>PowerPoint Presentation</vt:lpstr>
      <vt:lpstr>PowerPoint Presentation</vt:lpstr>
      <vt:lpstr>hierarchical deep neural network</vt:lpstr>
      <vt:lpstr>Where could we get the necessary information? </vt:lpstr>
      <vt:lpstr>PowerPoint Presentation</vt:lpstr>
      <vt:lpstr>PowerPoint Presentation</vt:lpstr>
      <vt:lpstr>PowerPoint Presentation</vt:lpstr>
      <vt:lpstr>PowerPoint Presentation</vt:lpstr>
    </vt:vector>
  </TitlesOfParts>
  <Company>The 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Hynek Hermansky</dc:creator>
  <cp:lastModifiedBy>Hynek Hermansky</cp:lastModifiedBy>
  <cp:revision>93</cp:revision>
  <dcterms:created xsi:type="dcterms:W3CDTF">2014-07-24T08:18:54Z</dcterms:created>
  <dcterms:modified xsi:type="dcterms:W3CDTF">2014-08-01T12:41:20Z</dcterms:modified>
</cp:coreProperties>
</file>