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jpg" ContentType="image/jpeg"/>
  <Default Extension="vml" ContentType="application/vnd.openxmlformats-officedocument.vmlDrawi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527" r:id="rId2"/>
    <p:sldId id="528" r:id="rId3"/>
    <p:sldId id="529" r:id="rId4"/>
    <p:sldId id="601" r:id="rId5"/>
    <p:sldId id="530" r:id="rId6"/>
    <p:sldId id="602" r:id="rId7"/>
    <p:sldId id="545" r:id="rId8"/>
    <p:sldId id="546" r:id="rId9"/>
    <p:sldId id="547" r:id="rId10"/>
    <p:sldId id="531" r:id="rId11"/>
    <p:sldId id="532" r:id="rId12"/>
    <p:sldId id="598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8" r:id="rId26"/>
    <p:sldId id="549" r:id="rId27"/>
    <p:sldId id="550" r:id="rId28"/>
    <p:sldId id="603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99" r:id="rId53"/>
    <p:sldId id="583" r:id="rId54"/>
    <p:sldId id="584" r:id="rId55"/>
    <p:sldId id="585" r:id="rId56"/>
    <p:sldId id="574" r:id="rId57"/>
    <p:sldId id="576" r:id="rId58"/>
    <p:sldId id="575" r:id="rId59"/>
    <p:sldId id="577" r:id="rId60"/>
    <p:sldId id="578" r:id="rId61"/>
    <p:sldId id="579" r:id="rId62"/>
    <p:sldId id="580" r:id="rId63"/>
    <p:sldId id="581" r:id="rId64"/>
    <p:sldId id="586" r:id="rId65"/>
    <p:sldId id="587" r:id="rId66"/>
    <p:sldId id="588" r:id="rId67"/>
    <p:sldId id="589" r:id="rId68"/>
    <p:sldId id="590" r:id="rId69"/>
    <p:sldId id="591" r:id="rId70"/>
    <p:sldId id="592" r:id="rId71"/>
    <p:sldId id="593" r:id="rId72"/>
    <p:sldId id="582" r:id="rId73"/>
    <p:sldId id="600" r:id="rId74"/>
    <p:sldId id="594" r:id="rId75"/>
    <p:sldId id="595" r:id="rId76"/>
    <p:sldId id="276" r:id="rId7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AC"/>
    <a:srgbClr val="FFD7FB"/>
    <a:srgbClr val="FF56FF"/>
    <a:srgbClr val="FFDCF6"/>
    <a:srgbClr val="FDFFD3"/>
    <a:srgbClr val="6600FF"/>
    <a:srgbClr val="000099"/>
    <a:srgbClr val="FF0066"/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8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Mults &amp; Divs per Frame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MFCC</c:v>
                </c:pt>
                <c:pt idx="1">
                  <c:v>PLP</c:v>
                </c:pt>
                <c:pt idx="2">
                  <c:v>PNCC</c:v>
                </c:pt>
                <c:pt idx="3">
                  <c:v>Truncated PNCC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10742.0</c:v>
                </c:pt>
                <c:pt idx="1">
                  <c:v>12448.0</c:v>
                </c:pt>
                <c:pt idx="2">
                  <c:v>21292.0</c:v>
                </c:pt>
                <c:pt idx="3">
                  <c:v>12809.0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5196184"/>
        <c:axId val="-2125199272"/>
        <c:axId val="0"/>
      </c:bar3DChart>
      <c:catAx>
        <c:axId val="-21251961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199272"/>
        <c:crosses val="autoZero"/>
        <c:auto val="1"/>
        <c:lblAlgn val="ctr"/>
        <c:lblOffset val="100"/>
        <c:noMultiLvlLbl val="0"/>
      </c:catAx>
      <c:valAx>
        <c:axId val="-2125199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5196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 comment ….. Ignorant, and boundaries</a:t>
            </a:r>
            <a:r>
              <a:rPr lang="en-US" baseline="0" dirty="0" smtClean="0"/>
              <a:t> fuzzy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 CASA and others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548" y="8685709"/>
            <a:ext cx="2971903" cy="456733"/>
          </a:xfrm>
          <a:prstGeom prst="rect">
            <a:avLst/>
          </a:prstGeom>
        </p:spPr>
        <p:txBody>
          <a:bodyPr lIns="89556" tIns="44778" rIns="89556" bIns="44778"/>
          <a:lstStyle/>
          <a:p>
            <a:pPr>
              <a:defRPr/>
            </a:pPr>
            <a:fld id="{C530452F-5CF5-4E47-9FAF-854C44293170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F05C3FD-DE3C-4BF6-A722-B46DE0CDDBA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FIND SOURCE AND CREDIT!!</a:t>
            </a:r>
            <a:endParaRPr lang="en-US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</a:t>
            </a:r>
            <a:r>
              <a:rPr lang="en-US" sz="1400" b="1" dirty="0" smtClean="0">
                <a:solidFill>
                  <a:srgbClr val="FF0000"/>
                </a:solidFill>
                <a:latin typeface="Helvetica" pitchFamily="-109" charset="0"/>
              </a:rPr>
              <a:t>LTI Robust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3" name="Picture 2" descr="CMU-red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6400800"/>
            <a:ext cx="1791032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8.png"/><Relationship Id="rId1" Type="http://schemas.microsoft.com/office/2007/relationships/media" Target="file://localhost/Users/rms/talks/IBM09/cochlea-lg.mov" TargetMode="External"/><Relationship Id="rId2" Type="http://schemas.openxmlformats.org/officeDocument/2006/relationships/video" Target="file://localhost/Users/rms/talks/IBM09/cochlea-lg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emf"/><Relationship Id="rId5" Type="http://schemas.openxmlformats.org/officeDocument/2006/relationships/oleObject" Target="Macintosh%20HD:Users:rms:talks:is2008_ychiu:Revision:is2008_ychiu_V5.doc!OLE_LINK3" TargetMode="External"/><Relationship Id="rId6" Type="http://schemas.openxmlformats.org/officeDocument/2006/relationships/image" Target="../media/image4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Relationship Id="rId3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Relationship Id="rId3" Type="http://schemas.openxmlformats.org/officeDocument/2006/relationships/image" Target="../media/image6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647700"/>
          </a:xfrm>
          <a:noFill/>
          <a:ln/>
        </p:spPr>
        <p:txBody>
          <a:bodyPr anchor="ctr"/>
          <a:lstStyle/>
          <a:p>
            <a:pPr algn="ctr"/>
            <a:r>
              <a:rPr lang="en-US" dirty="0">
                <a:ea typeface="Times" pitchFamily="-109" charset="0"/>
                <a:cs typeface="Times" pitchFamily="-109" charset="0"/>
              </a:rPr>
              <a:t>Applying </a:t>
            </a:r>
            <a:r>
              <a:rPr lang="en-US" dirty="0" smtClean="0">
                <a:ea typeface="Times" pitchFamily="-109" charset="0"/>
                <a:cs typeface="Times" pitchFamily="-109" charset="0"/>
              </a:rPr>
              <a:t>Models </a:t>
            </a:r>
            <a:r>
              <a:rPr lang="en-US" dirty="0">
                <a:ea typeface="Times" pitchFamily="-109" charset="0"/>
                <a:cs typeface="Times" pitchFamily="-109" charset="0"/>
              </a:rPr>
              <a:t>of Auditory Processing to </a:t>
            </a:r>
            <a:br>
              <a:rPr lang="en-US" dirty="0">
                <a:ea typeface="Times" pitchFamily="-109" charset="0"/>
                <a:cs typeface="Times" pitchFamily="-109" charset="0"/>
              </a:rPr>
            </a:br>
            <a:r>
              <a:rPr lang="en-US" dirty="0">
                <a:ea typeface="Times" pitchFamily="-109" charset="0"/>
                <a:cs typeface="Times" pitchFamily="-109" charset="0"/>
              </a:rPr>
              <a:t>   Automatic Speech Recognition</a:t>
            </a:r>
            <a:r>
              <a:rPr lang="en-US" dirty="0" smtClean="0">
                <a:ea typeface="Times" pitchFamily="-109" charset="0"/>
                <a:cs typeface="Times" pitchFamily="-109" charset="0"/>
              </a:rPr>
              <a:t>:</a:t>
            </a:r>
            <a:br>
              <a:rPr lang="en-US" dirty="0" smtClean="0">
                <a:ea typeface="Times" pitchFamily="-109" charset="0"/>
                <a:cs typeface="Times" pitchFamily="-109" charset="0"/>
              </a:rPr>
            </a:br>
            <a:r>
              <a:rPr lang="en-US" dirty="0" smtClean="0">
                <a:ea typeface="Times" pitchFamily="-109" charset="0"/>
                <a:cs typeface="Times" pitchFamily="-109" charset="0"/>
              </a:rPr>
              <a:t>Promise </a:t>
            </a:r>
            <a:r>
              <a:rPr lang="en-US" dirty="0">
                <a:ea typeface="Times" pitchFamily="-109" charset="0"/>
                <a:cs typeface="Times" pitchFamily="-109" charset="0"/>
              </a:rPr>
              <a:t>and Progress</a:t>
            </a:r>
            <a:endParaRPr lang="en-US" sz="2600" b="0" dirty="0">
              <a:solidFill>
                <a:schemeClr val="tx1"/>
              </a:solidFill>
              <a:latin typeface="Courier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algn="ctr">
              <a:lnSpc>
                <a:spcPct val="90000"/>
              </a:lnSpc>
              <a:spcBef>
                <a:spcPts val="0"/>
              </a:spcBef>
              <a:buFont typeface="Wingdings" pitchFamily="-109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Richard </a:t>
            </a:r>
            <a:r>
              <a:rPr lang="en-US" sz="2400" dirty="0">
                <a:solidFill>
                  <a:schemeClr val="tx2"/>
                </a:solidFill>
              </a:rPr>
              <a:t>Stern</a:t>
            </a:r>
            <a:endParaRPr lang="en-US" sz="2400" dirty="0" smtClean="0">
              <a:solidFill>
                <a:schemeClr val="tx2"/>
              </a:solidFill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(with </a:t>
            </a:r>
            <a:r>
              <a:rPr lang="en-US" sz="1800" dirty="0" err="1" smtClean="0">
                <a:solidFill>
                  <a:schemeClr val="tx2"/>
                </a:solidFill>
              </a:rPr>
              <a:t>Chanwoo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Kim, Yu-Hsiang Chiu, and others)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1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 smtClean="0"/>
              <a:t>Department </a:t>
            </a:r>
            <a:r>
              <a:rPr lang="en-US" sz="1800" dirty="0"/>
              <a:t>of Electrical and Computer Engineering</a:t>
            </a:r>
            <a:endParaRPr lang="en-US" sz="1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 smtClean="0"/>
              <a:t>and Language Technologies Institute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Carnegie Mellon University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Pittsburgh, Pennsylvania 15213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1800" dirty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Telephone:</a:t>
            </a:r>
            <a:r>
              <a:rPr lang="en-US" sz="1800" dirty="0" smtClean="0"/>
              <a:t> +1 412 </a:t>
            </a:r>
            <a:r>
              <a:rPr lang="en-US" sz="1800" dirty="0"/>
              <a:t>268-2535; FAX:</a:t>
            </a:r>
            <a:r>
              <a:rPr lang="en-US" sz="1800" dirty="0" smtClean="0"/>
              <a:t> +1 412 </a:t>
            </a:r>
            <a:r>
              <a:rPr lang="en-US" sz="1800" dirty="0"/>
              <a:t>268-3890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Email: </a:t>
            </a:r>
            <a:r>
              <a:rPr lang="en-US" sz="1800" dirty="0" err="1"/>
              <a:t>rms@cs.cmu.edu</a:t>
            </a:r>
            <a:r>
              <a:rPr lang="en-US" sz="1800" dirty="0"/>
              <a:t>; http://</a:t>
            </a:r>
            <a:r>
              <a:rPr lang="en-US" sz="1800" dirty="0" err="1"/>
              <a:t>www.ece.cmu.edu/~rms</a:t>
            </a:r>
            <a:endParaRPr lang="en-US" sz="1800" dirty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2014 Frederick </a:t>
            </a:r>
            <a:r>
              <a:rPr lang="en-US" sz="1800" dirty="0" err="1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Jelinek</a:t>
            </a:r>
            <a:r>
              <a:rPr lang="en-US" sz="1800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 Memorial Workshop on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Meaning Representations in Language and Speech Processing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Prague, Czech Republic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July 16, 2014</a:t>
            </a:r>
          </a:p>
        </p:txBody>
      </p:sp>
    </p:spTree>
    <p:extLst>
      <p:ext uri="{BB962C8B-B14F-4D97-AF65-F5344CB8AC3E}">
        <p14:creationId xmlns:p14="http://schemas.microsoft.com/office/powerpoint/2010/main" val="3356757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auditory </a:t>
            </a:r>
            <a:r>
              <a:rPr lang="en-US" dirty="0"/>
              <a:t>anatomy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 involved in auditory processing:</a:t>
            </a:r>
          </a:p>
        </p:txBody>
      </p:sp>
      <p:pic>
        <p:nvPicPr>
          <p:cNvPr id="5" name="Picture 4" descr="cochle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2064906"/>
            <a:ext cx="5251450" cy="4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9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along the basilar </a:t>
            </a:r>
            <a:r>
              <a:rPr lang="en-US" dirty="0" smtClean="0"/>
              <a:t>membrane</a:t>
            </a:r>
            <a:br>
              <a:rPr lang="en-US" dirty="0" smtClean="0"/>
            </a:br>
            <a:r>
              <a:rPr lang="en-US" sz="2000" dirty="0" smtClean="0"/>
              <a:t>(courtesy James Hudspeth, HHMI)</a:t>
            </a:r>
            <a:endParaRPr lang="en-US" sz="2000" dirty="0"/>
          </a:p>
        </p:txBody>
      </p:sp>
      <p:pic>
        <p:nvPicPr>
          <p:cNvPr id="6" name="cochlea-lg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2563" y="1524000"/>
            <a:ext cx="6088062" cy="4572000"/>
          </a:xfrm>
        </p:spPr>
      </p:pic>
    </p:spTree>
    <p:extLst>
      <p:ext uri="{BB962C8B-B14F-4D97-AF65-F5344CB8AC3E}">
        <p14:creationId xmlns:p14="http://schemas.microsoft.com/office/powerpoint/2010/main" val="38834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auditory pathways</a:t>
            </a:r>
            <a:endParaRPr lang="en-US" dirty="0"/>
          </a:p>
        </p:txBody>
      </p:sp>
      <p:pic>
        <p:nvPicPr>
          <p:cNvPr id="12" name="Content Placeholder 11" descr="pathways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6" r="-10446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There is a lot going on!</a:t>
            </a:r>
          </a:p>
          <a:p>
            <a:endParaRPr lang="en-US" sz="2000" dirty="0"/>
          </a:p>
          <a:p>
            <a:r>
              <a:rPr lang="en-US" sz="2000" dirty="0" smtClean="0"/>
              <a:t>For the most part, we only consider the response of the auditory nerve</a:t>
            </a:r>
          </a:p>
          <a:p>
            <a:pPr lvl="1"/>
            <a:r>
              <a:rPr lang="en-US" sz="1600" dirty="0" smtClean="0"/>
              <a:t>It is in series with everything else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43200" y="4680202"/>
            <a:ext cx="2425611" cy="882398"/>
            <a:chOff x="2743200" y="4680202"/>
            <a:chExt cx="2425611" cy="882398"/>
          </a:xfrm>
        </p:grpSpPr>
        <p:sp>
          <p:nvSpPr>
            <p:cNvPr id="2" name="Donut 1"/>
            <p:cNvSpPr/>
            <p:nvPr/>
          </p:nvSpPr>
          <p:spPr bwMode="auto">
            <a:xfrm>
              <a:off x="2743200" y="5181600"/>
              <a:ext cx="457200" cy="381000"/>
            </a:xfrm>
            <a:prstGeom prst="donut">
              <a:avLst>
                <a:gd name="adj" fmla="val 11638"/>
              </a:avLst>
            </a:prstGeom>
            <a:solidFill>
              <a:srgbClr val="FF0000"/>
            </a:solidFill>
            <a:ln w="127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Helvetica" pitchFamily="-109" charset="0"/>
              </a:endParaRPr>
            </a:p>
          </p:txBody>
        </p:sp>
        <p:sp>
          <p:nvSpPr>
            <p:cNvPr id="5" name="Left Arrow 4"/>
            <p:cNvSpPr/>
            <p:nvPr/>
          </p:nvSpPr>
          <p:spPr bwMode="auto">
            <a:xfrm rot="19913502">
              <a:off x="3044103" y="4680202"/>
              <a:ext cx="2124708" cy="191866"/>
            </a:xfrm>
            <a:prstGeom prst="leftArrow">
              <a:avLst/>
            </a:prstGeom>
            <a:solidFill>
              <a:srgbClr val="FF0000"/>
            </a:solidFill>
            <a:ln w="127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Helvetica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30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Transient response of auditory-nerve fibers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Histograms of </a:t>
            </a:r>
            <a:r>
              <a:rPr lang="en-US">
                <a:solidFill>
                  <a:schemeClr val="tx2"/>
                </a:solidFill>
              </a:rPr>
              <a:t>response to tone bursts</a:t>
            </a:r>
            <a:r>
              <a:rPr lang="en-US"/>
              <a:t> (Kiang </a:t>
            </a:r>
            <a:r>
              <a:rPr lang="en-US" i="1"/>
              <a:t>et al., </a:t>
            </a:r>
            <a:r>
              <a:rPr lang="en-US"/>
              <a:t>1965):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r>
              <a:rPr lang="en-US">
                <a:solidFill>
                  <a:schemeClr val="tx2"/>
                </a:solidFill>
              </a:rPr>
              <a:t>Comment:</a:t>
            </a:r>
            <a:r>
              <a:rPr lang="en-US"/>
              <a:t> Onsets and offsets produce overshoot</a:t>
            </a:r>
          </a:p>
        </p:txBody>
      </p:sp>
      <p:pic>
        <p:nvPicPr>
          <p:cNvPr id="549892" name="Picture 4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5988" y="1990725"/>
            <a:ext cx="4519612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53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response of auditory-nerve fibers: tuning curves</a:t>
            </a:r>
            <a:endParaRPr lang="en-US"/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level for auditory-nerve response to tones: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dependence of bandwidth on center frequency and asymmetry of response</a:t>
            </a:r>
            <a:endParaRPr lang="en-US" dirty="0"/>
          </a:p>
        </p:txBody>
      </p:sp>
      <p:pic>
        <p:nvPicPr>
          <p:cNvPr id="526341" name="Picture 5" descr="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5774556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2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response of auditory-nerve fibers as a function of stimulus level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>
                <a:solidFill>
                  <a:schemeClr val="tx2"/>
                </a:solidFill>
              </a:rPr>
              <a:t>response</a:t>
            </a:r>
            <a:r>
              <a:rPr lang="en-US" dirty="0"/>
              <a:t> of auditory-nerve fibers to tones as a function of </a:t>
            </a:r>
            <a:r>
              <a:rPr lang="en-US" dirty="0">
                <a:solidFill>
                  <a:schemeClr val="tx2"/>
                </a:solidFill>
              </a:rPr>
              <a:t>intensity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Comment: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Saturation and limited dynamic range</a:t>
            </a:r>
            <a:endParaRPr lang="en-US" dirty="0"/>
          </a:p>
        </p:txBody>
      </p:sp>
      <p:pic>
        <p:nvPicPr>
          <p:cNvPr id="615429" name="Picture 5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0"/>
            <a:ext cx="4068763" cy="283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30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Synchronized auditory-nerve response</a:t>
            </a:r>
            <a:br>
              <a:rPr lang="en-US"/>
            </a:br>
            <a:r>
              <a:rPr lang="en-US"/>
              <a:t>to low-frequency tones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Comment:</a:t>
            </a:r>
            <a:r>
              <a:rPr lang="en-US"/>
              <a:t> response remains synchronized over a wide range of intensities</a:t>
            </a:r>
          </a:p>
        </p:txBody>
      </p:sp>
      <p:pic>
        <p:nvPicPr>
          <p:cNvPr id="613381" name="Picture 5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43050"/>
            <a:ext cx="5105400" cy="3638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65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on synchronized auditory response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Nerve fibers synchronize to fine structure at “low” frequencies, signal envelopes at high </a:t>
            </a:r>
            <a:r>
              <a:rPr lang="en-US" dirty="0" smtClean="0"/>
              <a:t>frequencies</a:t>
            </a:r>
          </a:p>
          <a:p>
            <a:endParaRPr lang="en-US" dirty="0"/>
          </a:p>
          <a:p>
            <a:r>
              <a:rPr lang="en-US" dirty="0"/>
              <a:t>Synchrony clearly important for auditory </a:t>
            </a:r>
            <a:r>
              <a:rPr lang="en-US" dirty="0" smtClean="0"/>
              <a:t>localization</a:t>
            </a:r>
          </a:p>
          <a:p>
            <a:endParaRPr lang="en-US" dirty="0"/>
          </a:p>
          <a:p>
            <a:r>
              <a:rPr lang="en-US" dirty="0"/>
              <a:t>Synchrony</a:t>
            </a:r>
            <a:r>
              <a:rPr lang="en-US" dirty="0" smtClean="0"/>
              <a:t> could be important </a:t>
            </a:r>
            <a:r>
              <a:rPr lang="en-US" dirty="0"/>
              <a:t>for monaural processing of complex signals as well</a:t>
            </a:r>
          </a:p>
        </p:txBody>
      </p:sp>
    </p:spTree>
    <p:extLst>
      <p:ext uri="{BB962C8B-B14F-4D97-AF65-F5344CB8AC3E}">
        <p14:creationId xmlns:p14="http://schemas.microsoft.com/office/powerpoint/2010/main" val="176685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 suppression in auditory processing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Auditory-nerve response to pairs of tones: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Comment:</a:t>
            </a:r>
            <a:r>
              <a:rPr lang="en-US"/>
              <a:t> Lateral suppression enhances local contrast in frequency</a:t>
            </a:r>
          </a:p>
        </p:txBody>
      </p:sp>
      <p:pic>
        <p:nvPicPr>
          <p:cNvPr id="567301" name="Picture 5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63" y="1905000"/>
            <a:ext cx="3155950" cy="329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27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Auditory frequency selectivity: critical bands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Measurements of </a:t>
            </a:r>
            <a:r>
              <a:rPr lang="en-US" sz="1800" dirty="0">
                <a:solidFill>
                  <a:schemeClr val="tx2"/>
                </a:solidFill>
              </a:rPr>
              <a:t>psychophysical filter bandwidth</a:t>
            </a:r>
            <a:r>
              <a:rPr lang="en-US" sz="1800" dirty="0"/>
              <a:t> by various methods: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</a:rPr>
              <a:t>Comments: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Bandwidth increases with center frequency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Solid curve is “Equivalent Rectangular Bandwidth” (ERB)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 dirty="0"/>
          </a:p>
        </p:txBody>
      </p:sp>
      <p:pic>
        <p:nvPicPr>
          <p:cNvPr id="570372" name="Picture 4" descr="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75" y="1941513"/>
            <a:ext cx="4133850" cy="297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72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– auditory processing and automatic speech recognition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 was originally trained in auditory perception, and my original work was in binaural hearing</a:t>
            </a:r>
          </a:p>
          <a:p>
            <a:r>
              <a:rPr lang="en-US" smtClean="0"/>
              <a:t>Over the past 20-25 years, I have been spending the bulk of my time trying to improve the accuracy of automatic speech recognition systems in difficult acoustical environments</a:t>
            </a:r>
          </a:p>
          <a:p>
            <a:r>
              <a:rPr lang="en-US" smtClean="0"/>
              <a:t>In this talk I would like to discuss some of the ways in my group (and many others) have been attempting to apply knowledge of auditory perception to improve ASR accuracy</a:t>
            </a:r>
          </a:p>
          <a:p>
            <a:pPr lvl="1"/>
            <a:r>
              <a:rPr lang="en-US" smtClean="0"/>
              <a:t>Comment: approaches can be more or less faithful to physiology and psychophysics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12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perceptual auditory frequency scales</a:t>
            </a:r>
            <a:endParaRPr lang="en-US"/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Bark scale: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(DE)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Mel scale: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(USA)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ERB scale: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(UK)</a:t>
            </a:r>
            <a:endParaRPr lang="en-US" dirty="0"/>
          </a:p>
        </p:txBody>
      </p:sp>
      <p:pic>
        <p:nvPicPr>
          <p:cNvPr id="1051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1633538"/>
            <a:ext cx="5305425" cy="1338262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1051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450" y="3352800"/>
            <a:ext cx="5473700" cy="1079500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1051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2825" y="4876800"/>
            <a:ext cx="5394325" cy="547688"/>
          </a:xfrm>
          <a:prstGeom prst="rect">
            <a:avLst/>
          </a:prstGeom>
          <a:solidFill>
            <a:srgbClr val="99FF99"/>
          </a:solidFill>
        </p:spPr>
      </p:pic>
    </p:spTree>
    <p:extLst>
      <p:ext uri="{BB962C8B-B14F-4D97-AF65-F5344CB8AC3E}">
        <p14:creationId xmlns:p14="http://schemas.microsoft.com/office/powerpoint/2010/main" val="327958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362200" y="2590800"/>
            <a:ext cx="4419600" cy="3276600"/>
          </a:xfrm>
          <a:prstGeom prst="rect">
            <a:avLst/>
          </a:prstGeom>
          <a:solidFill>
            <a:srgbClr val="FFADA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9" charset="0"/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normalized perceptual frequency scales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Bark</a:t>
            </a:r>
            <a:r>
              <a:rPr lang="en-US"/>
              <a:t> scale (in blue), </a:t>
            </a:r>
            <a:r>
              <a:rPr lang="en-US">
                <a:solidFill>
                  <a:schemeClr val="tx2"/>
                </a:solidFill>
              </a:rPr>
              <a:t>Mel</a:t>
            </a:r>
            <a:r>
              <a:rPr lang="en-US"/>
              <a:t> scale (in red), and </a:t>
            </a:r>
            <a:r>
              <a:rPr lang="en-US">
                <a:solidFill>
                  <a:schemeClr val="tx2"/>
                </a:solidFill>
              </a:rPr>
              <a:t>ERB</a:t>
            </a:r>
            <a:r>
              <a:rPr lang="en-US"/>
              <a:t> scale (in green):</a:t>
            </a:r>
          </a:p>
        </p:txBody>
      </p:sp>
      <p:pic>
        <p:nvPicPr>
          <p:cNvPr id="2" name="Picture 1" descr="FreqSca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4264"/>
            <a:ext cx="4572000" cy="3273136"/>
          </a:xfrm>
          <a:prstGeom prst="rect">
            <a:avLst/>
          </a:prstGeom>
          <a:solidFill>
            <a:srgbClr val="FFDCF6"/>
          </a:solidFill>
        </p:spPr>
      </p:pic>
    </p:spTree>
    <p:extLst>
      <p:ext uri="{BB962C8B-B14F-4D97-AF65-F5344CB8AC3E}">
        <p14:creationId xmlns:p14="http://schemas.microsoft.com/office/powerpoint/2010/main" val="277783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masking of adjacent </a:t>
            </a:r>
            <a:r>
              <a:rPr lang="en-US" dirty="0" err="1" smtClean="0"/>
              <a:t>spectro</a:t>
            </a:r>
            <a:r>
              <a:rPr lang="en-US" dirty="0" smtClean="0"/>
              <a:t>-temporal components</a:t>
            </a:r>
            <a:endParaRPr lang="en-US" dirty="0"/>
          </a:p>
        </p:txBody>
      </p:sp>
      <p:sp>
        <p:nvSpPr>
          <p:cNvPr id="6174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Spectral masking:</a:t>
            </a:r>
          </a:p>
          <a:p>
            <a:pPr lvl="1"/>
            <a:r>
              <a:rPr lang="en-US" dirty="0" smtClean="0"/>
              <a:t>Intense signals at a given frequency mask adjacent frequencies (asymmetrically)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Temporal masking:</a:t>
            </a:r>
          </a:p>
          <a:p>
            <a:pPr lvl="1"/>
            <a:r>
              <a:rPr lang="en-US" dirty="0" smtClean="0"/>
              <a:t>Intense signals at a given frequency can mask successive input at that frequency (and to some extent before the masker occurs!)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These phenomena are an important part of the auditory models used in </a:t>
            </a:r>
            <a:r>
              <a:rPr lang="en-US" dirty="0" smtClean="0">
                <a:solidFill>
                  <a:srgbClr val="FF0000"/>
                </a:solidFill>
              </a:rPr>
              <a:t>perceptual audio coding </a:t>
            </a:r>
            <a:r>
              <a:rPr lang="en-US" dirty="0" smtClean="0"/>
              <a:t>(such as in creating MP3 files)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13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loudness of sounds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>
                <a:solidFill>
                  <a:schemeClr val="tx2"/>
                </a:solidFill>
              </a:rPr>
              <a:t>Equal loudness contours</a:t>
            </a:r>
            <a:r>
              <a:rPr lang="es-ES_tradnl"/>
              <a:t> (Fletcher-Munson curves):</a:t>
            </a:r>
          </a:p>
        </p:txBody>
      </p:sp>
      <p:pic>
        <p:nvPicPr>
          <p:cNvPr id="531462" name="Picture 6" descr="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33600"/>
            <a:ext cx="4329113" cy="354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66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basic auditory physiology and perception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Major</a:t>
            </a:r>
            <a:r>
              <a:rPr lang="en-US" dirty="0" smtClean="0">
                <a:solidFill>
                  <a:schemeClr val="tx2"/>
                </a:solidFill>
              </a:rPr>
              <a:t> monaural physiological </a:t>
            </a:r>
            <a:r>
              <a:rPr lang="en-US" dirty="0">
                <a:solidFill>
                  <a:schemeClr val="tx2"/>
                </a:solidFill>
              </a:rPr>
              <a:t>attributes:</a:t>
            </a:r>
            <a:endParaRPr lang="en-US" dirty="0"/>
          </a:p>
          <a:p>
            <a:pPr lvl="1"/>
            <a:r>
              <a:rPr lang="en-US" dirty="0"/>
              <a:t>Frequency analysis in parallel channels</a:t>
            </a:r>
          </a:p>
          <a:p>
            <a:pPr lvl="1"/>
            <a:r>
              <a:rPr lang="en-US" dirty="0"/>
              <a:t>Preservation of temporal fine structure</a:t>
            </a:r>
          </a:p>
          <a:p>
            <a:pPr lvl="1"/>
            <a:r>
              <a:rPr lang="en-US" dirty="0"/>
              <a:t>Limited dynamic range in individual channels</a:t>
            </a:r>
          </a:p>
          <a:p>
            <a:pPr lvl="1"/>
            <a:r>
              <a:rPr lang="en-US" dirty="0"/>
              <a:t>Enhancement of temporal contrast (at onsets and offsets)</a:t>
            </a:r>
          </a:p>
          <a:p>
            <a:pPr lvl="1"/>
            <a:r>
              <a:rPr lang="en-US" dirty="0"/>
              <a:t>Enhancement of spectral contrast (at adjacent frequencies)</a:t>
            </a:r>
          </a:p>
          <a:p>
            <a:r>
              <a:rPr lang="en-US" dirty="0">
                <a:solidFill>
                  <a:schemeClr val="tx2"/>
                </a:solidFill>
              </a:rPr>
              <a:t>Most major physiological attributes have psychophysical correlates</a:t>
            </a:r>
          </a:p>
          <a:p>
            <a:r>
              <a:rPr lang="en-US" dirty="0">
                <a:solidFill>
                  <a:schemeClr val="tx2"/>
                </a:solidFill>
              </a:rPr>
              <a:t>Most physiological and psychophysical effects are not preserved in conventional representations for speech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3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models in the 1980s: the </a:t>
            </a:r>
            <a:r>
              <a:rPr lang="en-US" dirty="0" err="1"/>
              <a:t>Seneff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Overall model: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Detail of Stage II: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An early well-known auditory model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 addition to mean rate, used </a:t>
            </a:r>
            <a:r>
              <a:rPr lang="en-US" sz="2000" dirty="0" smtClean="0">
                <a:solidFill>
                  <a:srgbClr val="FF0000"/>
                </a:solidFill>
              </a:rPr>
              <a:t>“Generalized Synchrony Detector” </a:t>
            </a:r>
            <a:r>
              <a:rPr lang="en-US" sz="2000" dirty="0" smtClean="0"/>
              <a:t>to extract synchrony</a:t>
            </a:r>
            <a:endParaRPr lang="en-US" sz="2000" dirty="0"/>
          </a:p>
        </p:txBody>
      </p:sp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20" y="1981200"/>
            <a:ext cx="4669180" cy="1905000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576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343400"/>
            <a:ext cx="4593589" cy="1219200"/>
          </a:xfrm>
          <a:prstGeom prst="rect">
            <a:avLst/>
          </a:prstGeom>
          <a:solidFill>
            <a:srgbClr val="99FF99"/>
          </a:solidFill>
        </p:spPr>
      </p:pic>
    </p:spTree>
    <p:extLst>
      <p:ext uri="{BB962C8B-B14F-4D97-AF65-F5344CB8AC3E}">
        <p14:creationId xmlns:p14="http://schemas.microsoft.com/office/powerpoint/2010/main" val="319443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models in the 1980s:</a:t>
            </a:r>
            <a:br>
              <a:rPr lang="en-US" dirty="0" smtClean="0"/>
            </a:br>
            <a:r>
              <a:rPr lang="en-US" dirty="0" err="1" smtClean="0"/>
              <a:t>Ghitza’s</a:t>
            </a:r>
            <a:r>
              <a:rPr lang="en-US" dirty="0" smtClean="0"/>
              <a:t> EIH model</a:t>
            </a:r>
            <a:endParaRPr lang="en-US" dirty="0"/>
          </a:p>
        </p:txBody>
      </p:sp>
      <p:pic>
        <p:nvPicPr>
          <p:cNvPr id="7" name="Content Placeholder 6" descr="Ghitza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813" b="-481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sz="2000" dirty="0" smtClean="0"/>
              <a:t>Estimated timing information from ensembles of zero crossings with different thresholds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97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models in the 1980s:</a:t>
            </a:r>
            <a:br>
              <a:rPr lang="en-US" dirty="0" smtClean="0"/>
            </a:br>
            <a:r>
              <a:rPr lang="en-US" dirty="0" smtClean="0"/>
              <a:t>Lyon’s auditory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 stage of the Lyon auditory model: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000" dirty="0" smtClean="0"/>
              <a:t>Lyon model </a:t>
            </a:r>
            <a:r>
              <a:rPr lang="en-US" sz="2000" dirty="0" smtClean="0">
                <a:solidFill>
                  <a:srgbClr val="FF0000"/>
                </a:solidFill>
              </a:rPr>
              <a:t>included nonlinear compression, lateral suppression, temporal effects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dirty="0" smtClean="0">
                <a:solidFill>
                  <a:srgbClr val="FF0000"/>
                </a:solidFill>
              </a:rPr>
              <a:t>added </a:t>
            </a:r>
            <a:r>
              <a:rPr lang="en-US" sz="2000" dirty="0" err="1" smtClean="0">
                <a:solidFill>
                  <a:srgbClr val="FF0000"/>
                </a:solidFill>
              </a:rPr>
              <a:t>correlograms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(autocorrelation and </a:t>
            </a:r>
            <a:r>
              <a:rPr lang="en-US" sz="2000" dirty="0" err="1" smtClean="0"/>
              <a:t>crosscorrelation</a:t>
            </a:r>
            <a:r>
              <a:rPr lang="en-US" sz="2000" dirty="0" smtClean="0"/>
              <a:t> of model outputs)</a:t>
            </a:r>
          </a:p>
        </p:txBody>
      </p:sp>
      <p:pic>
        <p:nvPicPr>
          <p:cNvPr id="15" name="Picture 14" descr="Ly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790552"/>
            <a:ext cx="4622800" cy="18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82588" y="1676400"/>
            <a:ext cx="4875212" cy="2895600"/>
          </a:xfrm>
          <a:prstGeom prst="rect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more …</a:t>
            </a:r>
            <a:br>
              <a:rPr lang="en-US" dirty="0" smtClean="0"/>
            </a:br>
            <a:r>
              <a:rPr lang="en-US" dirty="0" smtClean="0"/>
              <a:t>Cohen’s model (1989) </a:t>
            </a:r>
            <a:endParaRPr lang="en-US" dirty="0"/>
          </a:p>
        </p:txBody>
      </p:sp>
      <p:pic>
        <p:nvPicPr>
          <p:cNvPr id="8" name="Content Placeholder 7" descr="Cohen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43" b="-33343"/>
          <a:stretch>
            <a:fillRect/>
          </a:stretch>
        </p:blipFill>
        <p:spPr>
          <a:xfrm>
            <a:off x="368300" y="838200"/>
            <a:ext cx="48895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40188" cy="457200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Loudness normalization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transient enhancement </a:t>
            </a:r>
            <a:r>
              <a:rPr lang="en-US" dirty="0" smtClean="0"/>
              <a:t>novel for the time</a:t>
            </a:r>
          </a:p>
          <a:p>
            <a:pPr lvl="1"/>
            <a:r>
              <a:rPr lang="en-US" dirty="0" smtClean="0"/>
              <a:t>Used successfully as part of many IBM systems</a:t>
            </a:r>
          </a:p>
        </p:txBody>
      </p:sp>
    </p:spTree>
    <p:extLst>
      <p:ext uri="{BB962C8B-B14F-4D97-AF65-F5344CB8AC3E}">
        <p14:creationId xmlns:p14="http://schemas.microsoft.com/office/powerpoint/2010/main" val="164583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Linear Prediction (</a:t>
            </a:r>
            <a:r>
              <a:rPr lang="en-US" dirty="0" err="1" smtClean="0"/>
              <a:t>Hermansky</a:t>
            </a:r>
            <a:r>
              <a:rPr lang="en-US" dirty="0" smtClean="0"/>
              <a:t>): pragmatic application of auditory principles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PLP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a pragmatic approach to model the auditory periphery</a:t>
            </a:r>
          </a:p>
          <a:p>
            <a:r>
              <a:rPr lang="en-US" dirty="0"/>
              <a:t>Includes:</a:t>
            </a:r>
            <a:endParaRPr lang="en-US" dirty="0" smtClean="0"/>
          </a:p>
          <a:p>
            <a:pPr lvl="1"/>
            <a:r>
              <a:rPr lang="en-US" dirty="0" err="1" smtClean="0"/>
              <a:t>Resampling</a:t>
            </a:r>
            <a:r>
              <a:rPr lang="en-US" dirty="0" smtClean="0"/>
              <a:t> </a:t>
            </a:r>
            <a:r>
              <a:rPr lang="en-US" dirty="0"/>
              <a:t>for frequency warping</a:t>
            </a:r>
          </a:p>
          <a:p>
            <a:pPr lvl="1"/>
            <a:r>
              <a:rPr lang="en-US" dirty="0"/>
              <a:t>Limited frequency resolution</a:t>
            </a:r>
          </a:p>
          <a:p>
            <a:pPr lvl="1"/>
            <a:r>
              <a:rPr lang="en-US" dirty="0"/>
              <a:t>Pre-emphasis according to threshold of hearing</a:t>
            </a:r>
          </a:p>
          <a:p>
            <a:pPr lvl="1"/>
            <a:r>
              <a:rPr lang="en-US" dirty="0"/>
              <a:t>Amplitude compression</a:t>
            </a:r>
          </a:p>
          <a:p>
            <a:pPr lvl="1"/>
            <a:r>
              <a:rPr lang="en-US" dirty="0"/>
              <a:t>Smoothing using linear prediction</a:t>
            </a:r>
          </a:p>
          <a:p>
            <a:r>
              <a:rPr lang="en-US" dirty="0">
                <a:solidFill>
                  <a:srgbClr val="000000"/>
                </a:solidFill>
              </a:rPr>
              <a:t>Computational complexity </a:t>
            </a:r>
            <a:r>
              <a:rPr lang="en-US" dirty="0"/>
              <a:t>similar to LPCC, MFCC </a:t>
            </a:r>
          </a:p>
          <a:p>
            <a:r>
              <a:rPr lang="en-US" dirty="0"/>
              <a:t>Sometimes provides better recognition accuracy</a:t>
            </a:r>
          </a:p>
        </p:txBody>
      </p:sp>
    </p:spTree>
    <p:extLst>
      <p:ext uri="{BB962C8B-B14F-4D97-AF65-F5344CB8AC3E}">
        <p14:creationId xmlns:p14="http://schemas.microsoft.com/office/powerpoint/2010/main" val="766924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questions ….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can knowledge of auditory physiology and perception improve speech recognition accuracy?</a:t>
            </a:r>
          </a:p>
          <a:p>
            <a:endParaRPr lang="en-US" dirty="0" smtClean="0"/>
          </a:p>
          <a:p>
            <a:r>
              <a:rPr lang="en-US" dirty="0" smtClean="0"/>
              <a:t>Can speech recognition results tell us anything we don’t already know about auditory processing?</a:t>
            </a:r>
          </a:p>
          <a:p>
            <a:endParaRPr lang="en-US" dirty="0" smtClean="0"/>
          </a:p>
          <a:p>
            <a:r>
              <a:rPr lang="en-US" dirty="0" smtClean="0"/>
              <a:t>What aspects of the processing are most valuable for robust feature extraction?</a:t>
            </a:r>
          </a:p>
        </p:txBody>
      </p:sp>
    </p:spTree>
    <p:extLst>
      <p:ext uri="{BB962C8B-B14F-4D97-AF65-F5344CB8AC3E}">
        <p14:creationId xmlns:p14="http://schemas.microsoft.com/office/powerpoint/2010/main" val="245775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standard approach: Perceptual Linear Prediction (PLP, </a:t>
            </a:r>
            <a:r>
              <a:rPr lang="en-US" dirty="0" err="1" smtClean="0"/>
              <a:t>Hermansky</a:t>
            </a:r>
            <a:r>
              <a:rPr lang="en-US" dirty="0" smtClean="0"/>
              <a:t> ‘90)</a:t>
            </a: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Comments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pragmatic approach to auditory modeling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Pre-emphasis, loudness normalization </a:t>
            </a:r>
            <a:r>
              <a:rPr lang="en-US" dirty="0" smtClean="0"/>
              <a:t>based on threshold of hearing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RASTA</a:t>
            </a:r>
            <a:r>
              <a:rPr lang="en-US" dirty="0" smtClean="0"/>
              <a:t> enhancement provides </a:t>
            </a:r>
            <a:r>
              <a:rPr lang="en-US" dirty="0" err="1" smtClean="0"/>
              <a:t>cepstral</a:t>
            </a:r>
            <a:r>
              <a:rPr lang="en-US" dirty="0" smtClean="0"/>
              <a:t> normalization and modulation filtering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Widely used with success today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371600"/>
            <a:ext cx="7048500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694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modeling was expensive:</a:t>
            </a:r>
            <a:br>
              <a:rPr lang="en-US" dirty="0" smtClean="0"/>
            </a:br>
            <a:r>
              <a:rPr lang="en-US" dirty="0" smtClean="0"/>
              <a:t>Computational </a:t>
            </a:r>
            <a:r>
              <a:rPr lang="en-US" dirty="0"/>
              <a:t>complexity of </a:t>
            </a:r>
            <a:r>
              <a:rPr lang="en-US" dirty="0" err="1"/>
              <a:t>Seneff</a:t>
            </a:r>
            <a:r>
              <a:rPr lang="en-US" dirty="0"/>
              <a:t> model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Number of multiplications </a:t>
            </a:r>
            <a:r>
              <a:rPr lang="en-US" dirty="0"/>
              <a:t>per ms of </a:t>
            </a:r>
            <a:r>
              <a:rPr lang="en-US" dirty="0" smtClean="0"/>
              <a:t>speech </a:t>
            </a:r>
            <a:r>
              <a:rPr lang="en-US" b="0" dirty="0" smtClean="0"/>
              <a:t>(from Ohshima and Stern, 1994)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25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2362200"/>
            <a:ext cx="5665788" cy="3708400"/>
          </a:xfrm>
          <a:prstGeom prst="rect">
            <a:avLst/>
          </a:prstGeom>
          <a:solidFill>
            <a:srgbClr val="99FF99"/>
          </a:solidFill>
        </p:spPr>
      </p:pic>
    </p:spTree>
    <p:extLst>
      <p:ext uri="{BB962C8B-B14F-4D97-AF65-F5344CB8AC3E}">
        <p14:creationId xmlns:p14="http://schemas.microsoft.com/office/powerpoint/2010/main" val="45197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early auditory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models developed in the 1980s included:</a:t>
            </a:r>
          </a:p>
          <a:p>
            <a:pPr lvl="1"/>
            <a:r>
              <a:rPr lang="en-US" dirty="0" smtClean="0"/>
              <a:t>“Realistic” auditory filtering </a:t>
            </a:r>
          </a:p>
          <a:p>
            <a:pPr lvl="1"/>
            <a:r>
              <a:rPr lang="en-US" dirty="0" smtClean="0"/>
              <a:t>“Realistic” auditory </a:t>
            </a:r>
            <a:r>
              <a:rPr lang="en-US" dirty="0" err="1" smtClean="0"/>
              <a:t>nonlnearity</a:t>
            </a:r>
            <a:endParaRPr lang="en-US" dirty="0" smtClean="0"/>
          </a:p>
          <a:p>
            <a:pPr lvl="1"/>
            <a:r>
              <a:rPr lang="en-US" dirty="0" smtClean="0"/>
              <a:t>Synchrony extraction</a:t>
            </a:r>
          </a:p>
          <a:p>
            <a:pPr lvl="1"/>
            <a:r>
              <a:rPr lang="en-US" dirty="0" smtClean="0"/>
              <a:t>Lateral suppression</a:t>
            </a:r>
          </a:p>
          <a:p>
            <a:pPr lvl="1"/>
            <a:r>
              <a:rPr lang="en-US" dirty="0" smtClean="0"/>
              <a:t>Higher order processing through auto-correlation and cross-correlation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Every system developer had his or her own idea of what was important</a:t>
            </a:r>
          </a:p>
        </p:txBody>
      </p:sp>
    </p:spTree>
    <p:extLst>
      <p:ext uri="{BB962C8B-B14F-4D97-AF65-F5344CB8AC3E}">
        <p14:creationId xmlns:p14="http://schemas.microsoft.com/office/powerpoint/2010/main" val="235382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early auditory models</a:t>
            </a:r>
            <a:br>
              <a:rPr lang="en-US" dirty="0" smtClean="0"/>
            </a:br>
            <a:r>
              <a:rPr lang="en-US" dirty="0" smtClean="0"/>
              <a:t>(Ohshima and Stern, 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 much quantitative evaluation actually performed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General trends of results: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Physiological processing did not help much (if at all) for clean speech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substantial improvements observed for degraded input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Benefits generally do not exceed what could be achieved with more prosaic approaches (e.g. CDCN/VTS in our case).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reasons why work on auditory models subsided in the late 1980s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Failure to obtain a good statistical match between characteristics of features and speech recognition system</a:t>
            </a:r>
          </a:p>
          <a:p>
            <a:pPr lvl="1"/>
            <a:r>
              <a:rPr lang="en-US" dirty="0" smtClean="0"/>
              <a:t>Ameliorated by subsequent development of continuous HMMs</a:t>
            </a:r>
          </a:p>
          <a:p>
            <a:endParaRPr lang="en-US" dirty="0" smtClean="0"/>
          </a:p>
          <a:p>
            <a:r>
              <a:rPr lang="en-US" dirty="0" smtClean="0"/>
              <a:t>More pressing need to solve other basic speech recognition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in the 1990s!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the late 1990s, physiologically-motivated and perceptually-motivated approaches to signal processing began to flourish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Some major new trends ….</a:t>
            </a:r>
          </a:p>
          <a:p>
            <a:r>
              <a:rPr lang="en-US" dirty="0" smtClean="0"/>
              <a:t>Computation no longer such a limiting factor</a:t>
            </a:r>
          </a:p>
          <a:p>
            <a:r>
              <a:rPr lang="en-US" dirty="0" smtClean="0"/>
              <a:t>Serious attention to temporal evolution</a:t>
            </a:r>
          </a:p>
          <a:p>
            <a:r>
              <a:rPr lang="en-US" dirty="0" smtClean="0"/>
              <a:t>Attention to reverberation</a:t>
            </a:r>
          </a:p>
          <a:p>
            <a:r>
              <a:rPr lang="en-US" dirty="0" smtClean="0"/>
              <a:t>Binaural processing</a:t>
            </a:r>
          </a:p>
          <a:p>
            <a:r>
              <a:rPr lang="en-US" dirty="0" smtClean="0"/>
              <a:t>More effective and mature approaches to information fusion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6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380412" cy="609600"/>
          </a:xfrm>
        </p:spPr>
        <p:txBody>
          <a:bodyPr/>
          <a:lstStyle/>
          <a:p>
            <a:r>
              <a:rPr lang="en-US" dirty="0" smtClean="0"/>
              <a:t>Peripheral auditory modeling at CMU 2004–now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Foci of activities:</a:t>
            </a:r>
          </a:p>
          <a:p>
            <a:pPr lvl="1"/>
            <a:r>
              <a:rPr lang="en-US" dirty="0" smtClean="0"/>
              <a:t>Representing synchrony</a:t>
            </a:r>
          </a:p>
          <a:p>
            <a:pPr lvl="1"/>
            <a:r>
              <a:rPr lang="en-US" dirty="0" smtClean="0"/>
              <a:t>The shape of the rate-intensity function</a:t>
            </a:r>
          </a:p>
          <a:p>
            <a:pPr lvl="1"/>
            <a:r>
              <a:rPr lang="en-US" dirty="0" smtClean="0"/>
              <a:t>Revisiting analysis duration</a:t>
            </a:r>
          </a:p>
          <a:p>
            <a:pPr lvl="1"/>
            <a:r>
              <a:rPr lang="en-US" dirty="0" smtClean="0"/>
              <a:t>Revisiting frequency resolution</a:t>
            </a:r>
          </a:p>
          <a:p>
            <a:pPr lvl="1"/>
            <a:r>
              <a:rPr lang="en-US" dirty="0" smtClean="0"/>
              <a:t>Onset enhancement</a:t>
            </a:r>
          </a:p>
          <a:p>
            <a:pPr lvl="1"/>
            <a:r>
              <a:rPr lang="en-US" dirty="0" smtClean="0"/>
              <a:t>Modulation filtering</a:t>
            </a:r>
          </a:p>
          <a:p>
            <a:pPr lvl="1"/>
            <a:r>
              <a:rPr lang="en-US" dirty="0" smtClean="0"/>
              <a:t>Binaural and “</a:t>
            </a:r>
            <a:r>
              <a:rPr lang="en-US" dirty="0" err="1" smtClean="0"/>
              <a:t>polyaural</a:t>
            </a:r>
            <a:r>
              <a:rPr lang="en-US" dirty="0" smtClean="0"/>
              <a:t>” techniques</a:t>
            </a:r>
          </a:p>
          <a:p>
            <a:pPr lvl="1"/>
            <a:r>
              <a:rPr lang="en-US" dirty="0" smtClean="0"/>
              <a:t>Auditory scene analysis: common frequency modulation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9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representation using mean rate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Representation of vowels by Young and Sachs using mean rate:</a:t>
            </a:r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Mean rate representation does not preserve spectral information</a:t>
            </a:r>
          </a:p>
        </p:txBody>
      </p:sp>
      <p:pic>
        <p:nvPicPr>
          <p:cNvPr id="582660" name="Picture 4" descr="P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35175"/>
            <a:ext cx="5484813" cy="34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90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representation using average localized synchrony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Representation of vowels by Young and Sachs using ALSR:</a:t>
            </a:r>
          </a:p>
          <a:p>
            <a:endParaRPr lang="en-US" dirty="0"/>
          </a:p>
        </p:txBody>
      </p:sp>
      <p:pic>
        <p:nvPicPr>
          <p:cNvPr id="584708" name="Picture 4" descr="P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5334000" cy="324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58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timing information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Re-analysis of Young-Sachs data by</a:t>
            </a:r>
            <a:r>
              <a:rPr lang="en-US" dirty="0" smtClean="0">
                <a:solidFill>
                  <a:schemeClr val="tx2"/>
                </a:solidFill>
              </a:rPr>
              <a:t> Secker-Walker and Searle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Temporal processing captures dominant formants in a spectral region</a:t>
            </a:r>
          </a:p>
        </p:txBody>
      </p:sp>
      <p:pic>
        <p:nvPicPr>
          <p:cNvPr id="586756" name="Picture 4" descr="Sear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1200"/>
            <a:ext cx="3886200" cy="336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41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historical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Everything is changing with deep learning</a:t>
            </a:r>
          </a:p>
          <a:p>
            <a:pPr lvl="1"/>
            <a:r>
              <a:rPr lang="en-US" dirty="0" smtClean="0"/>
              <a:t>Is there a role for “traditional” robust speech technologies?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Knowledge-based versus statistically-based processing</a:t>
            </a:r>
          </a:p>
          <a:p>
            <a:pPr marL="5111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6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Physiologically-motivated signal processing: the Zhang-Carney model of the periphery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We used the </a:t>
            </a:r>
            <a:r>
              <a:rPr lang="en-US" sz="2000" dirty="0" smtClean="0">
                <a:solidFill>
                  <a:srgbClr val="FF0000"/>
                </a:solidFill>
              </a:rPr>
              <a:t>“synapse output” </a:t>
            </a:r>
            <a:r>
              <a:rPr lang="en-US" sz="2000" dirty="0" smtClean="0"/>
              <a:t>as the basis for further processing</a:t>
            </a:r>
            <a:endParaRPr lang="en-US" sz="2000" dirty="0"/>
          </a:p>
        </p:txBody>
      </p:sp>
      <p:pic>
        <p:nvPicPr>
          <p:cNvPr id="6" name="Picture 5" descr="CarneyMod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191000" cy="45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609600"/>
          </a:xfrm>
        </p:spPr>
        <p:txBody>
          <a:bodyPr/>
          <a:lstStyle/>
          <a:p>
            <a:pPr algn="ctr"/>
            <a:r>
              <a:rPr lang="en-US" dirty="0" smtClean="0"/>
              <a:t>Physiologically-motivated signal processing: synchrony and mean-rate detection (Kim/Chiu ‘06)</a:t>
            </a:r>
            <a:endParaRPr lang="en-US" dirty="0"/>
          </a:p>
        </p:txBody>
      </p:sp>
      <p:pic>
        <p:nvPicPr>
          <p:cNvPr id="644100" name="Picture 4" descr="ChanwookBlo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20777" r="-20777"/>
          <a:stretch>
            <a:fillRect/>
          </a:stretch>
        </p:blipFill>
        <p:spPr/>
      </p:pic>
      <p:sp>
        <p:nvSpPr>
          <p:cNvPr id="6440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Synchrony response is smeared across frequency to remove pitch effects</a:t>
            </a:r>
          </a:p>
          <a:p>
            <a:r>
              <a:rPr lang="en-US" sz="1800" dirty="0"/>
              <a:t>Higher frequencies represented by mean rate of firing</a:t>
            </a:r>
          </a:p>
          <a:p>
            <a:r>
              <a:rPr lang="en-US" sz="1800" dirty="0"/>
              <a:t>Synchrony and mean rate combined additively</a:t>
            </a:r>
          </a:p>
          <a:p>
            <a:r>
              <a:rPr lang="en-US" sz="1800" dirty="0"/>
              <a:t>Much more processing than </a:t>
            </a:r>
            <a:r>
              <a:rPr lang="en-US" sz="1800" dirty="0" err="1" smtClean="0"/>
              <a:t>MFCCs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7343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clean speech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6148" name="Picture 4" descr="Cl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66863"/>
            <a:ext cx="4851400" cy="4560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9566" y="1905000"/>
            <a:ext cx="1738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Original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spectrogram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7561" y="3207603"/>
            <a:ext cx="1980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MFCC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reconstruction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7548" y="4731603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Auditory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16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20-dB SNR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8196" name="Picture 4" descr="20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1544638"/>
            <a:ext cx="4933950" cy="451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982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10-dB SNR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0244" name="Picture 4" descr="10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16063"/>
            <a:ext cx="4953000" cy="4605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748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0-dB SNR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2292" name="Picture 4" descr="0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4851400" cy="456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461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processing is more effective than </a:t>
            </a:r>
            <a:r>
              <a:rPr lang="en-US" dirty="0" err="1" smtClean="0"/>
              <a:t>MFCCs</a:t>
            </a:r>
            <a:r>
              <a:rPr lang="en-US" dirty="0" smtClean="0"/>
              <a:t> at low </a:t>
            </a:r>
            <a:r>
              <a:rPr lang="en-US" dirty="0" err="1" smtClean="0"/>
              <a:t>SNRs</a:t>
            </a:r>
            <a:r>
              <a:rPr lang="en-US" dirty="0" smtClean="0"/>
              <a:t>, especially in white noise</a:t>
            </a:r>
            <a:endParaRPr lang="en-US" dirty="0"/>
          </a:p>
        </p:txBody>
      </p:sp>
      <p:sp>
        <p:nvSpPr>
          <p:cNvPr id="6686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Curves are shifted by 10-15 dB (greater improvement than obtained with VTS or CDCN)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[Results from Kim et al., </a:t>
            </a:r>
            <a:r>
              <a:rPr lang="en-US" sz="1800" dirty="0" err="1" smtClean="0">
                <a:solidFill>
                  <a:srgbClr val="FF6600"/>
                </a:solidFill>
              </a:rPr>
              <a:t>Interspeech</a:t>
            </a:r>
            <a:r>
              <a:rPr lang="en-US" sz="1800" dirty="0" smtClean="0">
                <a:solidFill>
                  <a:srgbClr val="FF6600"/>
                </a:solidFill>
              </a:rPr>
              <a:t> 2006]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668675" name="Picture 3" descr="WSJ_mus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2200"/>
            <a:ext cx="3962400" cy="2994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817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Accuracy in background noise:    Accuracy in background music: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5" descr="WSJ_n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2200"/>
            <a:ext cx="4038600" cy="299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83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auditory models really need to be so complex?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Model of Zhang et al. 2001:             A much simpler model: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arneyMod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46648"/>
            <a:ext cx="3429000" cy="3744552"/>
          </a:xfrm>
          <a:prstGeom prst="rect">
            <a:avLst/>
          </a:prstGeom>
        </p:spPr>
      </p:pic>
      <p:pic>
        <p:nvPicPr>
          <p:cNvPr id="9" name="Picture 8" descr="SimpleBlox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2133600"/>
            <a:ext cx="1422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simple and complex auditory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Comparing MFCC processing, a trivial (filter–rectify–compress) auditory model, and the full Carney-Zhang model (Chiu 2006):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Carne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36371"/>
            <a:ext cx="5867400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534400" cy="609600"/>
          </a:xfrm>
        </p:spPr>
        <p:txBody>
          <a:bodyPr/>
          <a:lstStyle/>
          <a:p>
            <a:r>
              <a:rPr lang="en-US" dirty="0" smtClean="0"/>
              <a:t>The nonlinearity seems to be the most important attribute of the </a:t>
            </a:r>
            <a:r>
              <a:rPr lang="en-US" dirty="0" err="1" smtClean="0"/>
              <a:t>Seneff</a:t>
            </a:r>
            <a:r>
              <a:rPr lang="en-US" dirty="0" smtClean="0"/>
              <a:t> model (Chiu ‘08)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524000"/>
            <a:ext cx="11235781" cy="624089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05400"/>
            <a:ext cx="4593589" cy="1219200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971800"/>
            <a:ext cx="4669180" cy="1905000"/>
          </a:xfrm>
          <a:prstGeom prst="rect">
            <a:avLst/>
          </a:prstGeom>
          <a:solidFill>
            <a:srgbClr val="99FF99"/>
          </a:solidFill>
        </p:spPr>
      </p:pic>
      <p:graphicFrame>
        <p:nvGraphicFramePr>
          <p:cNvPr id="754690" name="Object 2"/>
          <p:cNvGraphicFramePr>
            <a:graphicFrameLocks noChangeAspect="1"/>
          </p:cNvGraphicFramePr>
          <p:nvPr/>
        </p:nvGraphicFramePr>
        <p:xfrm>
          <a:off x="3810000" y="1398965"/>
          <a:ext cx="5105400" cy="35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5" imgW="2298700" imgH="1600200" progId="Word.Document.12">
                  <p:link updateAutomatic="1"/>
                </p:oleObj>
              </mc:Choice>
              <mc:Fallback>
                <p:oleObj name="Document" r:id="rId5" imgW="2298700" imgH="1600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98965"/>
                        <a:ext cx="5105400" cy="355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99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what I will do is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Briefly review some of the major physiological and psychophysical results that motivate the models</a:t>
            </a:r>
          </a:p>
          <a:p>
            <a:r>
              <a:rPr lang="en-US" dirty="0" smtClean="0"/>
              <a:t>Briefly review and discuss the major “classical” auditory models of the 1980s</a:t>
            </a:r>
          </a:p>
          <a:p>
            <a:pPr lvl="1"/>
            <a:r>
              <a:rPr lang="en-US" dirty="0" err="1" smtClean="0"/>
              <a:t>Seneff</a:t>
            </a:r>
            <a:r>
              <a:rPr lang="en-US" dirty="0" smtClean="0"/>
              <a:t>, Lyon, and </a:t>
            </a:r>
            <a:r>
              <a:rPr lang="en-US" dirty="0" err="1" smtClean="0"/>
              <a:t>Ghitza</a:t>
            </a:r>
            <a:endParaRPr lang="en-US" dirty="0" smtClean="0"/>
          </a:p>
          <a:p>
            <a:r>
              <a:rPr lang="en-US" dirty="0" smtClean="0"/>
              <a:t>Review some of the major new trends in today’s models</a:t>
            </a:r>
          </a:p>
          <a:p>
            <a:r>
              <a:rPr lang="en-US" dirty="0" smtClean="0"/>
              <a:t>Talk about some representative issues that have driven work as of late at CMU and what we have learned from them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0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nonlinearity seems to help …</a:t>
            </a:r>
            <a:endParaRPr lang="en-US" dirty="0"/>
          </a:p>
        </p:txBody>
      </p:sp>
      <p:pic>
        <p:nvPicPr>
          <p:cNvPr id="7" name="Content Placeholder 6" descr="Impr_IEE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4805" r="-24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763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auditory nonlinearity (Chiu)</a:t>
            </a:r>
            <a:endParaRPr lang="en-US" dirty="0"/>
          </a:p>
        </p:txBody>
      </p:sp>
      <p:pic>
        <p:nvPicPr>
          <p:cNvPr id="4" name="Content Placeholder 3" descr="AURORA2_testa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684" r="-10684"/>
          <a:stretch>
            <a:fillRect/>
          </a:stretch>
        </p:blipFill>
        <p:spPr>
          <a:solidFill>
            <a:srgbClr val="CCFFCC"/>
          </a:solidFill>
        </p:spPr>
      </p:pic>
      <p:sp>
        <p:nvSpPr>
          <p:cNvPr id="5" name="TextBox 4"/>
          <p:cNvSpPr txBox="1"/>
          <p:nvPr/>
        </p:nvSpPr>
        <p:spPr>
          <a:xfrm>
            <a:off x="2279219" y="4114800"/>
            <a:ext cx="107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MFCC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048000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Learned nonlinearity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581400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Baseline nonlinearity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953000" y="2590800"/>
            <a:ext cx="685800" cy="228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295900" y="3238500"/>
            <a:ext cx="4572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429000" y="4114800"/>
            <a:ext cx="2590800" cy="228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003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PNCC processing (Kim and Stern, 2010,2014)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pragmatic implementation of a number of the principles described:</a:t>
            </a:r>
          </a:p>
          <a:p>
            <a:pPr lvl="1"/>
            <a:r>
              <a:rPr lang="en-US" dirty="0" err="1" smtClean="0"/>
              <a:t>Gammatone</a:t>
            </a:r>
            <a:r>
              <a:rPr lang="en-US" dirty="0" smtClean="0"/>
              <a:t> </a:t>
            </a:r>
            <a:r>
              <a:rPr lang="en-US" dirty="0" err="1" smtClean="0"/>
              <a:t>filterbanks</a:t>
            </a:r>
            <a:endParaRPr lang="en-US" dirty="0" smtClean="0"/>
          </a:p>
          <a:p>
            <a:pPr lvl="1"/>
            <a:r>
              <a:rPr lang="en-US" dirty="0" smtClean="0"/>
              <a:t>Nonlinearity shaped to follow auditory processing</a:t>
            </a:r>
          </a:p>
          <a:p>
            <a:pPr lvl="1"/>
            <a:r>
              <a:rPr lang="en-US" dirty="0" smtClean="0"/>
              <a:t>“Medium-time” environmental compensation using nonlinearity </a:t>
            </a:r>
            <a:r>
              <a:rPr lang="en-US" dirty="0" err="1" smtClean="0"/>
              <a:t>cepstral</a:t>
            </a:r>
            <a:r>
              <a:rPr lang="en-US" dirty="0" smtClean="0"/>
              <a:t> </a:t>
            </a:r>
            <a:r>
              <a:rPr lang="en-US" dirty="0" err="1" smtClean="0"/>
              <a:t>highpass</a:t>
            </a:r>
            <a:r>
              <a:rPr lang="en-US" dirty="0" smtClean="0"/>
              <a:t> filtering in each channel</a:t>
            </a:r>
          </a:p>
          <a:p>
            <a:pPr lvl="1"/>
            <a:r>
              <a:rPr lang="en-US" dirty="0" smtClean="0"/>
              <a:t>Enhancement of envelope onsets</a:t>
            </a:r>
          </a:p>
          <a:p>
            <a:pPr lvl="1"/>
            <a:r>
              <a:rPr lang="en-US" dirty="0" smtClean="0"/>
              <a:t>Computationally efficient implementation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front end: power-normalized </a:t>
            </a:r>
            <a:r>
              <a:rPr lang="en-US" dirty="0" err="1" smtClean="0"/>
              <a:t>cepstral</a:t>
            </a:r>
            <a:r>
              <a:rPr lang="en-US" dirty="0" smtClean="0"/>
              <a:t> coefficients (PNCC, Kim ‘10)</a:t>
            </a:r>
            <a:endParaRPr lang="en-US" dirty="0"/>
          </a:p>
        </p:txBody>
      </p:sp>
      <p:pic>
        <p:nvPicPr>
          <p:cNvPr id="21" name="Content Placeholder 20" descr="MFCC_PLP_PNCC_Blox1.pdf"/>
          <p:cNvPicPr>
            <a:picLocks noGrp="1" noChangeAspect="1"/>
          </p:cNvPicPr>
          <p:nvPr>
            <p:ph idx="1"/>
          </p:nvPr>
        </p:nvPicPr>
        <p:blipFill>
          <a:blip r:embed="rId2"/>
          <a:srcRect t="-30773" b="-30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66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front end: power-normalized </a:t>
            </a:r>
            <a:r>
              <a:rPr lang="en-US" dirty="0" err="1" smtClean="0"/>
              <a:t>cepstral</a:t>
            </a:r>
            <a:r>
              <a:rPr lang="en-US" dirty="0" smtClean="0"/>
              <a:t> coefficients (PNCC, Kim ‘10)</a:t>
            </a:r>
            <a:endParaRPr lang="en-US" dirty="0"/>
          </a:p>
        </p:txBody>
      </p:sp>
      <p:pic>
        <p:nvPicPr>
          <p:cNvPr id="5" name="Content Placeholder 4" descr="MFCC_PLP_PNCC_Blox2.pdf"/>
          <p:cNvPicPr>
            <a:picLocks noGrp="1" noChangeAspect="1"/>
          </p:cNvPicPr>
          <p:nvPr>
            <p:ph idx="1"/>
          </p:nvPr>
        </p:nvPicPr>
        <p:blipFill>
          <a:blip r:embed="rId2"/>
          <a:srcRect t="-30773" b="-30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362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front end: power-normalized </a:t>
            </a:r>
            <a:r>
              <a:rPr lang="en-US" dirty="0" err="1" smtClean="0"/>
              <a:t>cepstral</a:t>
            </a:r>
            <a:r>
              <a:rPr lang="en-US" dirty="0" smtClean="0"/>
              <a:t> coefficients (PNCC, Kim ‘10)</a:t>
            </a:r>
            <a:endParaRPr lang="en-US" dirty="0"/>
          </a:p>
        </p:txBody>
      </p:sp>
      <p:pic>
        <p:nvPicPr>
          <p:cNvPr id="5" name="Content Placeholder 4" descr="MFCC_PLP_PNCC_Blox.pdf"/>
          <p:cNvPicPr>
            <a:picLocks noGrp="1" noChangeAspect="1"/>
          </p:cNvPicPr>
          <p:nvPr>
            <p:ph idx="1"/>
          </p:nvPr>
        </p:nvPicPr>
        <p:blipFill>
          <a:blip r:embed="rId2"/>
          <a:srcRect t="-30773" b="-30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137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nonlinearity in PNCC processing (Kim)</a:t>
            </a:r>
            <a:endParaRPr lang="en-US" dirty="0"/>
          </a:p>
        </p:txBody>
      </p:sp>
      <p:pic>
        <p:nvPicPr>
          <p:cNvPr id="6" name="Content Placeholder 5" descr="PNCC_IEEETran_NonlinearityComp_Linea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78" b="-33478"/>
          <a:stretch>
            <a:fillRect/>
          </a:stretch>
        </p:blipFill>
        <p:spPr/>
      </p:pic>
      <p:pic>
        <p:nvPicPr>
          <p:cNvPr id="7" name="Content Placeholder 6" descr="PNCC_IEEETran_NonlinearityComp_SPL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66" b="-32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12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Examined several types of frequency resolution</a:t>
            </a:r>
          </a:p>
          <a:p>
            <a:pPr lvl="1"/>
            <a:r>
              <a:rPr lang="en-US" dirty="0" smtClean="0"/>
              <a:t>MFCC triangular filters</a:t>
            </a:r>
          </a:p>
          <a:p>
            <a:pPr lvl="1"/>
            <a:r>
              <a:rPr lang="en-US" dirty="0" err="1" smtClean="0"/>
              <a:t>Gammatone</a:t>
            </a:r>
            <a:r>
              <a:rPr lang="en-US" dirty="0" smtClean="0"/>
              <a:t> filter shapes</a:t>
            </a:r>
          </a:p>
          <a:p>
            <a:pPr lvl="1"/>
            <a:r>
              <a:rPr lang="en-US" dirty="0" smtClean="0"/>
              <a:t>Truncated </a:t>
            </a:r>
            <a:r>
              <a:rPr lang="en-US" dirty="0" err="1" smtClean="0"/>
              <a:t>Gammatone</a:t>
            </a:r>
            <a:r>
              <a:rPr lang="en-US" dirty="0" smtClean="0"/>
              <a:t> filter shapes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results do not depend greatly on filter shape</a:t>
            </a:r>
          </a:p>
          <a:p>
            <a:r>
              <a:rPr lang="en-US" dirty="0" smtClean="0"/>
              <a:t>Some sort of frequency integration is helpful when frequency-based selection algorithms are used</a:t>
            </a:r>
            <a:endParaRPr lang="en-US" dirty="0"/>
          </a:p>
        </p:txBody>
      </p:sp>
      <p:pic>
        <p:nvPicPr>
          <p:cNvPr id="4" name="Picture 3" descr="PNCC_IEEE_GammatoneRespons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81250"/>
            <a:ext cx="3206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window duration (Kim)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analysis window duration for speech recognition is ~25-35 ms</a:t>
            </a:r>
          </a:p>
          <a:p>
            <a:endParaRPr lang="en-US" dirty="0" smtClean="0"/>
          </a:p>
          <a:p>
            <a:r>
              <a:rPr lang="en-US" dirty="0" smtClean="0"/>
              <a:t>Optimal analysis window duration for estimation of environmental parameters is ~75-120 ms</a:t>
            </a:r>
          </a:p>
          <a:p>
            <a:endParaRPr lang="en-US" dirty="0" smtClean="0"/>
          </a:p>
          <a:p>
            <a:r>
              <a:rPr lang="en-US" dirty="0" smtClean="0"/>
              <a:t>Best systems measure environmental parameters (including voice activity detection over a longer time interval but apply results to a short-duration analysis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4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Speech Properties: modulation filtering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Output of speech and noise segments from 14</a:t>
            </a:r>
            <a:r>
              <a:rPr lang="en-US" baseline="30000" dirty="0" smtClean="0">
                <a:solidFill>
                  <a:srgbClr val="FF6600"/>
                </a:solidFill>
              </a:rPr>
              <a:t>th</a:t>
            </a:r>
            <a:r>
              <a:rPr lang="en-US" dirty="0" smtClean="0">
                <a:solidFill>
                  <a:srgbClr val="FF6600"/>
                </a:solidFill>
              </a:rPr>
              <a:t> Mel filter (1050 Hz)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Speech segment exhibits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greater fluctuations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A99FF9-43DB-4BD3-B8AB-076C326CB7C9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pic>
        <p:nvPicPr>
          <p:cNvPr id="12" name="Picture 11" descr="speech_no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0050" y="2286000"/>
            <a:ext cx="4476750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recognition as pattern classification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231188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Major functional components: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Signal processing to extract features from speech waveforms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Comparison of features to pre-stored representations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Important design choices:</a:t>
            </a:r>
            <a:endParaRPr lang="en-US" sz="160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Choice of features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Specific method of comparing features to stored representations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895600" y="1905000"/>
            <a:ext cx="1447800" cy="8382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715000" y="1905000"/>
            <a:ext cx="1447800" cy="838200"/>
          </a:xfrm>
          <a:prstGeom prst="rect">
            <a:avLst/>
          </a:prstGeom>
          <a:solidFill>
            <a:srgbClr val="6600FF"/>
          </a:solidFill>
          <a:ln w="127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4343400" y="2286000"/>
            <a:ext cx="1371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2286000"/>
            <a:ext cx="1143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83" name="Object 2"/>
          <p:cNvGraphicFramePr>
            <a:graphicFrameLocks noChangeAspect="1"/>
          </p:cNvGraphicFramePr>
          <p:nvPr/>
        </p:nvGraphicFramePr>
        <p:xfrm>
          <a:off x="381000" y="1752600"/>
          <a:ext cx="13716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Microsoft ClipArt Gallery" r:id="rId4" imgW="7327900" imgH="4876800" progId="MS_ClipArt_Gallery">
                  <p:embed/>
                </p:oleObj>
              </mc:Choice>
              <mc:Fallback>
                <p:oleObj name="Microsoft ClipArt Gallery" r:id="rId4" imgW="7327900" imgH="487680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13716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7162800" y="2286000"/>
            <a:ext cx="685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447135" y="2952690"/>
            <a:ext cx="2429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chemeClr val="tx2"/>
                </a:solidFill>
              </a:rPr>
              <a:t>Feature extraction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5498669" y="2819400"/>
            <a:ext cx="22773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i="1" dirty="0">
                <a:solidFill>
                  <a:schemeClr val="tx2"/>
                </a:solidFill>
              </a:rPr>
              <a:t>Decision making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procedure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4138613" y="1336675"/>
            <a:ext cx="249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Speech features</a:t>
            </a:r>
            <a:endParaRPr lang="en-US" sz="2400" b="0" dirty="0">
              <a:solidFill>
                <a:srgbClr val="FF6600"/>
              </a:solidFill>
              <a:latin typeface="Times New Roman" charset="0"/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7588250" y="1828800"/>
            <a:ext cx="1555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 dirty="0" smtClean="0">
                <a:solidFill>
                  <a:srgbClr val="FF6600"/>
                </a:solidFill>
                <a:latin typeface="Times New Roman" charset="0"/>
              </a:rPr>
              <a:t>Utterance</a:t>
            </a:r>
            <a:endParaRPr lang="en-US" sz="2400" i="1" dirty="0">
              <a:solidFill>
                <a:srgbClr val="FF6600"/>
              </a:solidFill>
              <a:latin typeface="Times New Roman" charset="0"/>
            </a:endParaRPr>
          </a:p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308088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noise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 nonlinear </a:t>
            </a:r>
            <a:r>
              <a:rPr lang="en-US" dirty="0" err="1" smtClean="0"/>
              <a:t>cepstral</a:t>
            </a:r>
            <a:r>
              <a:rPr lang="en-US" dirty="0" smtClean="0"/>
              <a:t> </a:t>
            </a:r>
            <a:r>
              <a:rPr lang="en-US" dirty="0" err="1" smtClean="0"/>
              <a:t>highpass</a:t>
            </a:r>
            <a:r>
              <a:rPr lang="en-US" dirty="0" smtClean="0"/>
              <a:t> filtering to pass speech but not noise</a:t>
            </a:r>
          </a:p>
          <a:p>
            <a:endParaRPr lang="en-US" dirty="0" smtClean="0"/>
          </a:p>
          <a:p>
            <a:r>
              <a:rPr lang="en-US" dirty="0" smtClean="0"/>
              <a:t>Why nonlinear? </a:t>
            </a:r>
          </a:p>
          <a:p>
            <a:pPr lvl="1"/>
            <a:r>
              <a:rPr lang="en-US" dirty="0" smtClean="0"/>
              <a:t>Need to keep results positive  because we are dealing with manipulations of signal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</a:t>
            </a:r>
            <a:r>
              <a:rPr lang="en-US" dirty="0" err="1" smtClean="0"/>
              <a:t>lowpass</a:t>
            </a:r>
            <a:r>
              <a:rPr lang="en-US" dirty="0" smtClean="0"/>
              <a:t> filtering (Kim,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of processing:</a:t>
            </a:r>
          </a:p>
          <a:p>
            <a:pPr lvl="1"/>
            <a:r>
              <a:rPr lang="en-US" dirty="0" smtClean="0"/>
              <a:t>Assume that noise components vary slowly compared to speech components</a:t>
            </a:r>
          </a:p>
          <a:p>
            <a:pPr lvl="1"/>
            <a:r>
              <a:rPr lang="en-US" dirty="0" smtClean="0"/>
              <a:t>Obtain a running estimate of noise level in each channel using nonlinear processing</a:t>
            </a:r>
          </a:p>
          <a:p>
            <a:pPr lvl="1"/>
            <a:r>
              <a:rPr lang="en-US" dirty="0" smtClean="0"/>
              <a:t>Subtract estimated noise level from speech</a:t>
            </a:r>
          </a:p>
          <a:p>
            <a:r>
              <a:rPr lang="en-US" dirty="0" smtClean="0"/>
              <a:t>An example: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schemeClr val="tx1"/>
                </a:solidFill>
              </a:rPr>
              <a:t>Asymmetric </a:t>
            </a:r>
            <a:r>
              <a:rPr lang="en-US" dirty="0" err="1" smtClean="0">
                <a:solidFill>
                  <a:schemeClr val="tx1"/>
                </a:solidFill>
              </a:rPr>
              <a:t>highpass</a:t>
            </a:r>
            <a:r>
              <a:rPr lang="en-US" dirty="0" smtClean="0">
                <a:solidFill>
                  <a:schemeClr val="tx1"/>
                </a:solidFill>
              </a:rPr>
              <a:t> filtering is obtained by subtracting the </a:t>
            </a:r>
            <a:r>
              <a:rPr lang="en-US" dirty="0" err="1" smtClean="0">
                <a:solidFill>
                  <a:schemeClr val="tx1"/>
                </a:solidFill>
              </a:rPr>
              <a:t>lowpass</a:t>
            </a:r>
            <a:r>
              <a:rPr lang="en-US" dirty="0" smtClean="0">
                <a:solidFill>
                  <a:schemeClr val="tx1"/>
                </a:solidFill>
              </a:rPr>
              <a:t> filter output from the input </a:t>
            </a:r>
            <a:endParaRPr lang="en-US" dirty="0"/>
          </a:p>
        </p:txBody>
      </p:sp>
      <p:pic>
        <p:nvPicPr>
          <p:cNvPr id="5" name="Picture 4" descr="PNCC_curves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733800"/>
            <a:ext cx="5334000" cy="14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asymmetric </a:t>
            </a:r>
            <a:r>
              <a:rPr lang="en-US" dirty="0" err="1" smtClean="0"/>
              <a:t>lowpass</a:t>
            </a:r>
            <a:r>
              <a:rPr lang="en-US" dirty="0" smtClean="0"/>
              <a:t>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 descr="ASF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4922520" cy="1295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88000" y="2667000"/>
            <a:ext cx="3251200" cy="3461953"/>
            <a:chOff x="4419600" y="2667000"/>
            <a:chExt cx="3251200" cy="3461953"/>
          </a:xfrm>
        </p:grpSpPr>
        <p:pic>
          <p:nvPicPr>
            <p:cNvPr id="13" name="Picture 12" descr="PNCC_IEEE_FilterResponsePlot_Street0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5017018"/>
              <a:ext cx="3251200" cy="1111935"/>
            </a:xfrm>
            <a:prstGeom prst="rect">
              <a:avLst/>
            </a:prstGeom>
          </p:spPr>
        </p:pic>
        <p:pic>
          <p:nvPicPr>
            <p:cNvPr id="14" name="Picture 13" descr="PNCC_IEEE_FilterResponsePlot_Street02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2667000"/>
              <a:ext cx="3251199" cy="1111935"/>
            </a:xfrm>
            <a:prstGeom prst="rect">
              <a:avLst/>
            </a:prstGeom>
          </p:spPr>
        </p:pic>
        <p:pic>
          <p:nvPicPr>
            <p:cNvPr id="15" name="Picture 14" descr="PNCC_IEEE_FilterResponsePlot_Street03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3841064"/>
              <a:ext cx="3251200" cy="111193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81001" y="1828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               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Basic equation:                                       Dependence on </a:t>
            </a:r>
          </a:p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parameter values: 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12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diagram of noise processing using asymmetric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58175" cy="4754563"/>
          </a:xfrm>
        </p:spPr>
        <p:txBody>
          <a:bodyPr/>
          <a:lstStyle/>
          <a:p>
            <a:r>
              <a:rPr lang="en-US" dirty="0" smtClean="0"/>
              <a:t>Speech-</a:t>
            </a:r>
            <a:r>
              <a:rPr lang="en-US" dirty="0" err="1" smtClean="0"/>
              <a:t>nonspeech</a:t>
            </a:r>
            <a:r>
              <a:rPr lang="en-US" dirty="0" smtClean="0"/>
              <a:t> partitions are obtained  based on a simple threshold test</a:t>
            </a:r>
          </a:p>
          <a:p>
            <a:r>
              <a:rPr lang="en-US" dirty="0" smtClean="0"/>
              <a:t>Asymmetric </a:t>
            </a:r>
            <a:r>
              <a:rPr lang="en-US" dirty="0" err="1" smtClean="0"/>
              <a:t>highpass</a:t>
            </a:r>
            <a:r>
              <a:rPr lang="en-US" dirty="0" smtClean="0"/>
              <a:t> filtering is always applied; asymmetric </a:t>
            </a:r>
            <a:r>
              <a:rPr lang="en-US" dirty="0" err="1" smtClean="0"/>
              <a:t>lowpass</a:t>
            </a:r>
            <a:r>
              <a:rPr lang="en-US" dirty="0" smtClean="0"/>
              <a:t> filtering is applied only to non-speech segments</a:t>
            </a:r>
            <a:endParaRPr lang="en-US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45" y="3703317"/>
            <a:ext cx="8240833" cy="16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164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complexity of front 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311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80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white noise (RM)</a:t>
            </a:r>
            <a:endParaRPr lang="en-US" dirty="0"/>
          </a:p>
        </p:txBody>
      </p:sp>
      <p:pic>
        <p:nvPicPr>
          <p:cNvPr id="4" name="Content Placeholder 3" descr="PNCC_IEEETran_PlotWER_Comparison_RM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73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white noise (WSJ)</a:t>
            </a:r>
            <a:endParaRPr lang="en-US" dirty="0"/>
          </a:p>
        </p:txBody>
      </p:sp>
      <p:pic>
        <p:nvPicPr>
          <p:cNvPr id="4" name="Content Placeholder 3" descr="PNCC_IEEETran_PlotWER_Comparison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59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background music</a:t>
            </a:r>
            <a:endParaRPr lang="en-US" dirty="0"/>
          </a:p>
        </p:txBody>
      </p:sp>
      <p:pic>
        <p:nvPicPr>
          <p:cNvPr id="4" name="Content Placeholder 3" descr="PNCC_IEEETran_PlotWER_Comparison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80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reverberation</a:t>
            </a:r>
            <a:endParaRPr lang="en-US" dirty="0"/>
          </a:p>
        </p:txBody>
      </p:sp>
      <p:pic>
        <p:nvPicPr>
          <p:cNvPr id="4" name="Content Placeholder 3" descr="PNCC_IEEETran_PlotWER_Comparison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300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of PNCC components:</a:t>
            </a:r>
            <a:br>
              <a:rPr lang="en-US" dirty="0" smtClean="0"/>
            </a:br>
            <a:r>
              <a:rPr lang="en-US" dirty="0" smtClean="0"/>
              <a:t>white noise (WSJ)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1" name="Content Placeholder 10" descr="PNCC_IEEETran_PlotWER_ComponentAnal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14" r="-11414"/>
          <a:stretch>
            <a:fillRect/>
          </a:stretch>
        </p:blipFill>
        <p:spPr/>
      </p:pic>
      <p:pic>
        <p:nvPicPr>
          <p:cNvPr id="12" name="Picture 11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85" y="4114800"/>
            <a:ext cx="364001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signal processing: </a:t>
            </a:r>
            <a:br>
              <a:rPr lang="en-US" smtClean="0"/>
            </a:br>
            <a:r>
              <a:rPr lang="en-US" smtClean="0"/>
              <a:t>Mel frequency cepstral coefficients (MFCCs)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7952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"/>
                <a:cs typeface="Arial "/>
              </a:rPr>
              <a:t>Comment:</a:t>
            </a:r>
            <a:r>
              <a:rPr lang="en-US" sz="2000" b="1" dirty="0" smtClean="0">
                <a:solidFill>
                  <a:schemeClr val="tx2"/>
                </a:solidFill>
                <a:latin typeface="Arial "/>
                <a:cs typeface="Arial 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 "/>
                <a:cs typeface="Arial "/>
              </a:rPr>
              <a:t>20-ms time slices are modeled by smoothed spectra,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 "/>
                <a:cs typeface="Arial "/>
              </a:rPr>
              <a:t>with attention paid to auditory frequency selectivity</a:t>
            </a:r>
            <a:endParaRPr lang="en-US" sz="2000" b="1" dirty="0">
              <a:solidFill>
                <a:schemeClr val="tx1"/>
              </a:solidFill>
              <a:latin typeface="Arial "/>
              <a:cs typeface="Arial "/>
            </a:endParaRPr>
          </a:p>
        </p:txBody>
      </p:sp>
      <p:pic>
        <p:nvPicPr>
          <p:cNvPr id="10" name="Picture 9" descr="SimpleBlox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254250"/>
            <a:ext cx="6731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3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of PNCC components:</a:t>
            </a:r>
            <a:br>
              <a:rPr lang="en-US" dirty="0" smtClean="0"/>
            </a:br>
            <a:r>
              <a:rPr lang="en-US" dirty="0" smtClean="0"/>
              <a:t>background music (WSJ)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0" name="Content Placeholder 9" descr="PNCC_IEEETran_PlotWER_ComponentAnal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  <p:pic>
        <p:nvPicPr>
          <p:cNvPr id="11" name="Picture 10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733800"/>
            <a:ext cx="4229100" cy="15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NCC_IEEETran_PlotWER_ComponentAnal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of PNCC components:</a:t>
            </a:r>
            <a:br>
              <a:rPr lang="en-US" dirty="0" smtClean="0"/>
            </a:br>
            <a:r>
              <a:rPr lang="en-US" dirty="0" smtClean="0"/>
              <a:t>reverberation (WSJ)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7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onset enhancement/temporal masking (SSF processing, Kim ‘10)</a:t>
            </a:r>
            <a:endParaRPr lang="en-US" dirty="0"/>
          </a:p>
        </p:txBody>
      </p:sp>
      <p:pic>
        <p:nvPicPr>
          <p:cNvPr id="7" name="Content Placeholder 6" descr="SSF_IS2010_PlotWER_Comparison_RM_Music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906" b="-34906"/>
          <a:stretch>
            <a:fillRect/>
          </a:stretch>
        </p:blipFill>
        <p:spPr/>
      </p:pic>
      <p:pic>
        <p:nvPicPr>
          <p:cNvPr id="6" name="Content Placeholder 5" descr="SSF_IS2010_PlotWER_Comparison_RM_Reverberation.pd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485" b="-34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6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PNCC and SSF @Google</a:t>
            </a:r>
            <a:endParaRPr lang="en-US" dirty="0"/>
          </a:p>
        </p:txBody>
      </p:sp>
      <p:pic>
        <p:nvPicPr>
          <p:cNvPr id="7" name="Content Placeholder 6" descr="wer_is_is_ssf_inf_d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7" r="-15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670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… so what matters?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Knowledge of the auditory system can certainly improve ASR accuracy:</a:t>
            </a:r>
          </a:p>
          <a:p>
            <a:pPr lvl="1"/>
            <a:r>
              <a:rPr lang="en-US" dirty="0" smtClean="0"/>
              <a:t>Use of synchrony</a:t>
            </a:r>
          </a:p>
          <a:p>
            <a:pPr lvl="1"/>
            <a:r>
              <a:rPr lang="en-US" dirty="0" smtClean="0"/>
              <a:t>Consideration of rate-intensity function</a:t>
            </a:r>
          </a:p>
          <a:p>
            <a:pPr lvl="1"/>
            <a:r>
              <a:rPr lang="en-US" dirty="0" smtClean="0"/>
              <a:t>Onset enhancement</a:t>
            </a:r>
          </a:p>
          <a:p>
            <a:pPr lvl="1"/>
            <a:r>
              <a:rPr lang="en-US" dirty="0" smtClean="0"/>
              <a:t>Nonlinear modulation filtering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Selective reconstruction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Consideration of processes mediating auditory scene analysis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086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PNCC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PNCC processing includes</a:t>
            </a:r>
          </a:p>
          <a:p>
            <a:pPr lvl="1"/>
            <a:r>
              <a:rPr lang="en-US" dirty="0" smtClean="0"/>
              <a:t>More effective nonlinearity</a:t>
            </a:r>
          </a:p>
          <a:p>
            <a:pPr lvl="1"/>
            <a:r>
              <a:rPr lang="en-US" dirty="0" smtClean="0"/>
              <a:t>Parameter estimation for noise compensation and analysis based on longer analysis time and frequency spread</a:t>
            </a:r>
          </a:p>
          <a:p>
            <a:pPr lvl="1"/>
            <a:r>
              <a:rPr lang="en-US" dirty="0" smtClean="0"/>
              <a:t>Efficient noise compensation based on modulation filtering</a:t>
            </a:r>
          </a:p>
          <a:p>
            <a:pPr lvl="1"/>
            <a:r>
              <a:rPr lang="en-US" dirty="0" smtClean="0"/>
              <a:t>Onset enhancement</a:t>
            </a:r>
          </a:p>
          <a:p>
            <a:pPr lvl="1"/>
            <a:r>
              <a:rPr lang="en-US" dirty="0" smtClean="0"/>
              <a:t>Computationally-efficient implementation</a:t>
            </a:r>
          </a:p>
          <a:p>
            <a:r>
              <a:rPr lang="en-US" dirty="0" smtClean="0"/>
              <a:t>Not considered yet …</a:t>
            </a:r>
          </a:p>
          <a:p>
            <a:pPr lvl="1"/>
            <a:r>
              <a:rPr lang="en-US" dirty="0" smtClean="0"/>
              <a:t>Synchrony representation</a:t>
            </a:r>
          </a:p>
          <a:p>
            <a:pPr lvl="1"/>
            <a:r>
              <a:rPr lang="en-US" dirty="0" smtClean="0"/>
              <a:t>Lateral suppression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s-ES_tradnl"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speech recognizer sees ….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25472" b="-254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25442" b="-254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866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/>
                <a:cs typeface="Arial"/>
              </a:rPr>
              <a:t>An original spectrogram:                Spectrum “recovered” from MFCC:</a:t>
            </a:r>
            <a:endParaRPr lang="en-US" sz="20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4063416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69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on the MFCC representation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It’s very “blurry”</a:t>
            </a:r>
            <a:r>
              <a:rPr lang="en-US" dirty="0"/>
              <a:t> compared to a wideband spectrogram!</a:t>
            </a:r>
          </a:p>
          <a:p>
            <a:r>
              <a:rPr lang="en-US" dirty="0">
                <a:solidFill>
                  <a:schemeClr val="tx2"/>
                </a:solidFill>
              </a:rPr>
              <a:t>Aspects of auditory processing represented:</a:t>
            </a:r>
          </a:p>
          <a:p>
            <a:pPr lvl="1"/>
            <a:r>
              <a:rPr lang="en-US" dirty="0"/>
              <a:t> Frequency selectivity and spectral bandwidth (but using a constant analysis window duration!)</a:t>
            </a:r>
          </a:p>
          <a:p>
            <a:pPr lvl="2"/>
            <a:r>
              <a:rPr lang="en-US" dirty="0"/>
              <a:t>Wavelet schemes exploit time-frequency resolution better</a:t>
            </a:r>
          </a:p>
          <a:p>
            <a:pPr lvl="1"/>
            <a:r>
              <a:rPr lang="en-US" dirty="0"/>
              <a:t>Nonlinear amplitude response</a:t>
            </a:r>
          </a:p>
          <a:p>
            <a:r>
              <a:rPr lang="en-US" dirty="0">
                <a:solidFill>
                  <a:schemeClr val="tx2"/>
                </a:solidFill>
              </a:rPr>
              <a:t>Aspects of auditory processing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chemeClr val="tx2"/>
                </a:solidFill>
              </a:rPr>
              <a:t>represented:</a:t>
            </a:r>
          </a:p>
          <a:p>
            <a:pPr lvl="1"/>
            <a:r>
              <a:rPr lang="en-US" dirty="0"/>
              <a:t>Detailed timing structure</a:t>
            </a:r>
          </a:p>
          <a:p>
            <a:pPr lvl="1"/>
            <a:r>
              <a:rPr lang="en-US" dirty="0"/>
              <a:t>Lateral suppression</a:t>
            </a:r>
          </a:p>
          <a:p>
            <a:pPr lvl="1"/>
            <a:r>
              <a:rPr lang="en-US" dirty="0"/>
              <a:t>Enhancement of temporal contrast</a:t>
            </a:r>
          </a:p>
          <a:p>
            <a:pPr lvl="1"/>
            <a:r>
              <a:rPr lang="en-US" dirty="0"/>
              <a:t>Other auditory nonlinearities</a:t>
            </a:r>
          </a:p>
        </p:txBody>
      </p:sp>
    </p:spTree>
    <p:extLst>
      <p:ext uri="{BB962C8B-B14F-4D97-AF65-F5344CB8AC3E}">
        <p14:creationId xmlns:p14="http://schemas.microsoft.com/office/powerpoint/2010/main" val="172848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 bldLvl="3"/>
    </p:bldLst>
  </p:timing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10218</TotalTime>
  <Pages>21</Pages>
  <Words>2432</Words>
  <Application>Microsoft Macintosh PowerPoint</Application>
  <PresentationFormat>On-screen Show (4:3)</PresentationFormat>
  <Paragraphs>498</Paragraphs>
  <Slides>76</Slides>
  <Notes>34</Notes>
  <HiddenSlides>3</HiddenSlides>
  <MMClips>1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Bill_nov96</vt:lpstr>
      <vt:lpstr>Macintosh HD:Users:rms:talks:is2008_ychiu:Revision:is2008_ychiu_V5.doc!OLE_LINK3</vt:lpstr>
      <vt:lpstr>Microsoft ClipArt Gallery</vt:lpstr>
      <vt:lpstr>Applying Models of Auditory Processing to     Automatic Speech Recognition: Promise and Progress</vt:lpstr>
      <vt:lpstr>Introduction – auditory processing and automatic speech recognition</vt:lpstr>
      <vt:lpstr>The big questions ….</vt:lpstr>
      <vt:lpstr>Two historical notes</vt:lpstr>
      <vt:lpstr>So what I will do is ….</vt:lpstr>
      <vt:lpstr>Speech recognition as pattern classification</vt:lpstr>
      <vt:lpstr>Default signal processing:  Mel frequency cepstral coefficients (MFCCs)</vt:lpstr>
      <vt:lpstr>What the speech recognizer sees ….</vt:lpstr>
      <vt:lpstr>Comments on the MFCC representation</vt:lpstr>
      <vt:lpstr>Basic auditory anatomy</vt:lpstr>
      <vt:lpstr>Excitation along the basilar membrane (courtesy James Hudspeth, HHMI)</vt:lpstr>
      <vt:lpstr>Central auditory pathways</vt:lpstr>
      <vt:lpstr>Transient response of auditory-nerve fibers</vt:lpstr>
      <vt:lpstr>Frequency response of auditory-nerve fibers: tuning curves</vt:lpstr>
      <vt:lpstr>Typical response of auditory-nerve fibers as a function of stimulus level</vt:lpstr>
      <vt:lpstr>Synchronized auditory-nerve response to low-frequency tones</vt:lpstr>
      <vt:lpstr>Comments on synchronized auditory response</vt:lpstr>
      <vt:lpstr>Lateral suppression in auditory processing</vt:lpstr>
      <vt:lpstr>Auditory frequency selectivity: critical bands</vt:lpstr>
      <vt:lpstr>Three perceptual auditory frequency scales</vt:lpstr>
      <vt:lpstr>Comparison of normalized perceptual frequency scales</vt:lpstr>
      <vt:lpstr>Perceptual masking of adjacent spectro-temporal components</vt:lpstr>
      <vt:lpstr>The loudness of sounds</vt:lpstr>
      <vt:lpstr>Summary of basic auditory physiology and perception</vt:lpstr>
      <vt:lpstr>Auditory models in the 1980s: the Seneff model</vt:lpstr>
      <vt:lpstr>Auditory models in the 1980s: Ghitza’s EIH model</vt:lpstr>
      <vt:lpstr>Auditory models in the 1980s: Lyon’s auditory model</vt:lpstr>
      <vt:lpstr>And one more … Cohen’s model (1989) </vt:lpstr>
      <vt:lpstr>Perceptual Linear Prediction (Hermansky): pragmatic application of auditory principles</vt:lpstr>
      <vt:lpstr>The other standard approach: Perceptual Linear Prediction (PLP, Hermansky ‘90)</vt:lpstr>
      <vt:lpstr>Auditory modeling was expensive: Computational complexity of Seneff model</vt:lpstr>
      <vt:lpstr>Summary: early auditory models</vt:lpstr>
      <vt:lpstr>Evaluation of early auditory models (Ohshima and Stern, 1994)</vt:lpstr>
      <vt:lpstr>Other reasons why work on auditory models subsided in the late 1980s …</vt:lpstr>
      <vt:lpstr>Renaissance in the 1990s!</vt:lpstr>
      <vt:lpstr>Peripheral auditory modeling at CMU 2004–now</vt:lpstr>
      <vt:lpstr>Speech representation using mean rate</vt:lpstr>
      <vt:lpstr>Speech representation using average localized synchrony rate</vt:lpstr>
      <vt:lpstr>The importance of timing information</vt:lpstr>
      <vt:lpstr>Physiologically-motivated signal processing: the Zhang-Carney model of the periphery</vt:lpstr>
      <vt:lpstr>Physiologically-motivated signal processing: synchrony and mean-rate detection (Kim/Chiu ‘06)</vt:lpstr>
      <vt:lpstr>Comparing auditory processing with cepstral analysis: clean speech</vt:lpstr>
      <vt:lpstr>Comparing auditory processing with cepstral analysis: 20-dB SNR</vt:lpstr>
      <vt:lpstr>Comparing auditory processing with cepstral analysis: 10-dB SNR</vt:lpstr>
      <vt:lpstr>Comparing auditory processing with cepstral analysis: 0-dB SNR</vt:lpstr>
      <vt:lpstr>Auditory processing is more effective than MFCCs at low SNRs, especially in white noise</vt:lpstr>
      <vt:lpstr>Do auditory models really need to be so complex?</vt:lpstr>
      <vt:lpstr>Comparing simple and complex auditory models</vt:lpstr>
      <vt:lpstr>The nonlinearity seems to be the most important attribute of the Seneff model (Chiu ‘08)</vt:lpstr>
      <vt:lpstr>Why the nonlinearity seems to help …</vt:lpstr>
      <vt:lpstr>Impact of auditory nonlinearity (Chiu)</vt:lpstr>
      <vt:lpstr>PNCC processing (Kim and Stern, 2010,2014)</vt:lpstr>
      <vt:lpstr>An integrated front end: power-normalized cepstral coefficients (PNCC, Kim ‘10)</vt:lpstr>
      <vt:lpstr>An integrated front end: power-normalized cepstral coefficients (PNCC, Kim ‘10)</vt:lpstr>
      <vt:lpstr>An integrated front end: power-normalized cepstral coefficients (PNCC, Kim ‘10)</vt:lpstr>
      <vt:lpstr>The nonlinearity in PNCC processing (Kim)</vt:lpstr>
      <vt:lpstr>Frequency resolution</vt:lpstr>
      <vt:lpstr>Analysis window duration (Kim)</vt:lpstr>
      <vt:lpstr>Temporal Speech Properties: modulation filtering</vt:lpstr>
      <vt:lpstr>Nonlinear noise processing</vt:lpstr>
      <vt:lpstr>Asymmetric lowpass filtering (Kim, 2010)</vt:lpstr>
      <vt:lpstr>Implementing asymmetric lowpass filtering</vt:lpstr>
      <vt:lpstr>Block diagram of noise processing using asymmetric filters</vt:lpstr>
      <vt:lpstr>Computational complexity of front ends</vt:lpstr>
      <vt:lpstr>Performance of PNCC in white noise (RM)</vt:lpstr>
      <vt:lpstr>Performance of PNCC in white noise (WSJ)</vt:lpstr>
      <vt:lpstr>Performance of PNCC in background music</vt:lpstr>
      <vt:lpstr>Performance of PNCC in reverberation</vt:lpstr>
      <vt:lpstr>Contributions of PNCC components: white noise (WSJ)</vt:lpstr>
      <vt:lpstr>Contributions of PNCC components: background music (WSJ)</vt:lpstr>
      <vt:lpstr>Contributions of PNCC components: reverberation (WSJ)</vt:lpstr>
      <vt:lpstr>Effects of onset enhancement/temporal masking (SSF processing, Kim ‘10)</vt:lpstr>
      <vt:lpstr>PNCC and SSF @Google</vt:lpstr>
      <vt:lpstr>Summary … so what matters?</vt:lpstr>
      <vt:lpstr>Summary: PNCC processing 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Stern</cp:lastModifiedBy>
  <cp:revision>207</cp:revision>
  <cp:lastPrinted>2014-07-16T17:42:54Z</cp:lastPrinted>
  <dcterms:created xsi:type="dcterms:W3CDTF">2009-05-28T14:46:16Z</dcterms:created>
  <dcterms:modified xsi:type="dcterms:W3CDTF">2014-07-16T19:51:10Z</dcterms:modified>
</cp:coreProperties>
</file>