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embeddings/oleObject2.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87" r:id="rId2"/>
    <p:sldId id="258" r:id="rId3"/>
    <p:sldId id="259" r:id="rId4"/>
    <p:sldId id="257" r:id="rId5"/>
    <p:sldId id="263" r:id="rId6"/>
    <p:sldId id="285" r:id="rId7"/>
    <p:sldId id="256" r:id="rId8"/>
    <p:sldId id="284" r:id="rId9"/>
    <p:sldId id="272" r:id="rId10"/>
    <p:sldId id="271" r:id="rId11"/>
    <p:sldId id="286" r:id="rId12"/>
    <p:sldId id="267" r:id="rId13"/>
    <p:sldId id="261" r:id="rId14"/>
    <p:sldId id="268" r:id="rId15"/>
    <p:sldId id="269" r:id="rId16"/>
    <p:sldId id="281" r:id="rId17"/>
    <p:sldId id="277" r:id="rId18"/>
    <p:sldId id="278" r:id="rId19"/>
    <p:sldId id="283" r:id="rId20"/>
    <p:sldId id="264" r:id="rId21"/>
    <p:sldId id="273" r:id="rId22"/>
    <p:sldId id="274" r:id="rId23"/>
    <p:sldId id="275" r:id="rId24"/>
    <p:sldId id="276" r:id="rId25"/>
    <p:sldId id="279" r:id="rId26"/>
    <p:sldId id="288" r:id="rId27"/>
    <p:sldId id="280" r:id="rId28"/>
    <p:sldId id="270" r:id="rId29"/>
    <p:sldId id="260" r:id="rId30"/>
    <p:sldId id="265" r:id="rId31"/>
    <p:sldId id="26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92" autoAdjust="0"/>
  </p:normalViewPr>
  <p:slideViewPr>
    <p:cSldViewPr snapToGrid="0" snapToObjects="1">
      <p:cViewPr>
        <p:scale>
          <a:sx n="75" d="100"/>
          <a:sy n="75" d="100"/>
        </p:scale>
        <p:origin x="-34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emf"/><Relationship Id="rId3"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59937D-C3D8-784A-A075-B50B4864E208}" type="datetimeFigureOut">
              <a:rPr lang="en-US" smtClean="0"/>
              <a:t>29/07/14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74DE0-8E7D-054C-989A-7CE88E5F2519}" type="slidenum">
              <a:rPr lang="en-US" smtClean="0"/>
              <a:t>‹#›</a:t>
            </a:fld>
            <a:endParaRPr lang="en-US"/>
          </a:p>
        </p:txBody>
      </p:sp>
    </p:spTree>
    <p:extLst>
      <p:ext uri="{BB962C8B-B14F-4D97-AF65-F5344CB8AC3E}">
        <p14:creationId xmlns:p14="http://schemas.microsoft.com/office/powerpoint/2010/main" val="35365883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9552" algn="l"/>
                <a:tab pos="1299104" algn="l"/>
                <a:tab pos="1948657" algn="l"/>
                <a:tab pos="2598207" algn="l"/>
              </a:tabLst>
              <a:defRPr sz="2900" b="1">
                <a:solidFill>
                  <a:schemeClr val="tx1"/>
                </a:solidFill>
                <a:latin typeface="Arial" charset="0"/>
                <a:ea typeface="ＭＳ Ｐゴシック" charset="0"/>
                <a:cs typeface="Bitstream Vera Sans" charset="0"/>
              </a:defRPr>
            </a:lvl1pPr>
            <a:lvl2pPr marL="34035950" indent="-33625707" eaLnBrk="0">
              <a:tabLst>
                <a:tab pos="649552" algn="l"/>
                <a:tab pos="1299104" algn="l"/>
                <a:tab pos="1948657" algn="l"/>
                <a:tab pos="2598207" algn="l"/>
              </a:tabLst>
              <a:defRPr sz="2900" b="1">
                <a:solidFill>
                  <a:schemeClr val="tx1"/>
                </a:solidFill>
                <a:latin typeface="Arial" charset="0"/>
                <a:ea typeface="Bitstream Vera Sans" charset="0"/>
                <a:cs typeface="Bitstream Vera Sans" charset="0"/>
              </a:defRPr>
            </a:lvl2pPr>
            <a:lvl3pPr eaLnBrk="0">
              <a:tabLst>
                <a:tab pos="649552" algn="l"/>
                <a:tab pos="1299104" algn="l"/>
                <a:tab pos="1948657" algn="l"/>
                <a:tab pos="2598207" algn="l"/>
              </a:tabLst>
              <a:defRPr sz="2900" b="1">
                <a:solidFill>
                  <a:schemeClr val="tx1"/>
                </a:solidFill>
                <a:latin typeface="Arial" charset="0"/>
                <a:ea typeface="Bitstream Vera Sans" charset="0"/>
                <a:cs typeface="Bitstream Vera Sans" charset="0"/>
              </a:defRPr>
            </a:lvl3pPr>
            <a:lvl4pPr eaLnBrk="0">
              <a:tabLst>
                <a:tab pos="649552" algn="l"/>
                <a:tab pos="1299104" algn="l"/>
                <a:tab pos="1948657" algn="l"/>
                <a:tab pos="2598207" algn="l"/>
              </a:tabLst>
              <a:defRPr sz="2900" b="1">
                <a:solidFill>
                  <a:schemeClr val="tx1"/>
                </a:solidFill>
                <a:latin typeface="Arial" charset="0"/>
                <a:ea typeface="Bitstream Vera Sans" charset="0"/>
                <a:cs typeface="Bitstream Vera Sans" charset="0"/>
              </a:defRPr>
            </a:lvl4pPr>
            <a:lvl5pPr eaLnBrk="0">
              <a:tabLst>
                <a:tab pos="649552" algn="l"/>
                <a:tab pos="1299104" algn="l"/>
                <a:tab pos="1948657" algn="l"/>
                <a:tab pos="2598207" algn="l"/>
              </a:tabLst>
              <a:defRPr sz="2900" b="1">
                <a:solidFill>
                  <a:schemeClr val="tx1"/>
                </a:solidFill>
                <a:latin typeface="Arial" charset="0"/>
                <a:ea typeface="Bitstream Vera Sans" charset="0"/>
                <a:cs typeface="Bitstream Vera Sans" charset="0"/>
              </a:defRPr>
            </a:lvl5pPr>
            <a:lvl6pPr marL="410243" eaLnBrk="0" fontAlgn="base" hangingPunct="0">
              <a:lnSpc>
                <a:spcPct val="97000"/>
              </a:lnSpc>
              <a:spcBef>
                <a:spcPct val="0"/>
              </a:spcBef>
              <a:spcAft>
                <a:spcPct val="0"/>
              </a:spcAft>
              <a:tabLst>
                <a:tab pos="649552" algn="l"/>
                <a:tab pos="1299104" algn="l"/>
                <a:tab pos="1948657" algn="l"/>
                <a:tab pos="2598207" algn="l"/>
              </a:tabLst>
              <a:defRPr sz="2900" b="1">
                <a:solidFill>
                  <a:schemeClr val="tx1"/>
                </a:solidFill>
                <a:latin typeface="Arial" charset="0"/>
                <a:ea typeface="Bitstream Vera Sans" charset="0"/>
                <a:cs typeface="Bitstream Vera Sans" charset="0"/>
              </a:defRPr>
            </a:lvl6pPr>
            <a:lvl7pPr marL="820487" eaLnBrk="0" fontAlgn="base" hangingPunct="0">
              <a:lnSpc>
                <a:spcPct val="97000"/>
              </a:lnSpc>
              <a:spcBef>
                <a:spcPct val="0"/>
              </a:spcBef>
              <a:spcAft>
                <a:spcPct val="0"/>
              </a:spcAft>
              <a:tabLst>
                <a:tab pos="649552" algn="l"/>
                <a:tab pos="1299104" algn="l"/>
                <a:tab pos="1948657" algn="l"/>
                <a:tab pos="2598207" algn="l"/>
              </a:tabLst>
              <a:defRPr sz="2900" b="1">
                <a:solidFill>
                  <a:schemeClr val="tx1"/>
                </a:solidFill>
                <a:latin typeface="Arial" charset="0"/>
                <a:ea typeface="Bitstream Vera Sans" charset="0"/>
                <a:cs typeface="Bitstream Vera Sans" charset="0"/>
              </a:defRPr>
            </a:lvl7pPr>
            <a:lvl8pPr marL="1230730" eaLnBrk="0" fontAlgn="base" hangingPunct="0">
              <a:lnSpc>
                <a:spcPct val="97000"/>
              </a:lnSpc>
              <a:spcBef>
                <a:spcPct val="0"/>
              </a:spcBef>
              <a:spcAft>
                <a:spcPct val="0"/>
              </a:spcAft>
              <a:tabLst>
                <a:tab pos="649552" algn="l"/>
                <a:tab pos="1299104" algn="l"/>
                <a:tab pos="1948657" algn="l"/>
                <a:tab pos="2598207" algn="l"/>
              </a:tabLst>
              <a:defRPr sz="2900" b="1">
                <a:solidFill>
                  <a:schemeClr val="tx1"/>
                </a:solidFill>
                <a:latin typeface="Arial" charset="0"/>
                <a:ea typeface="Bitstream Vera Sans" charset="0"/>
                <a:cs typeface="Bitstream Vera Sans" charset="0"/>
              </a:defRPr>
            </a:lvl8pPr>
            <a:lvl9pPr marL="1640973" eaLnBrk="0" fontAlgn="base" hangingPunct="0">
              <a:lnSpc>
                <a:spcPct val="97000"/>
              </a:lnSpc>
              <a:spcBef>
                <a:spcPct val="0"/>
              </a:spcBef>
              <a:spcAft>
                <a:spcPct val="0"/>
              </a:spcAft>
              <a:tabLst>
                <a:tab pos="649552" algn="l"/>
                <a:tab pos="1299104" algn="l"/>
                <a:tab pos="1948657" algn="l"/>
                <a:tab pos="2598207" algn="l"/>
              </a:tabLst>
              <a:defRPr sz="2900" b="1">
                <a:solidFill>
                  <a:schemeClr val="tx1"/>
                </a:solidFill>
                <a:latin typeface="Arial" charset="0"/>
                <a:ea typeface="Bitstream Vera Sans" charset="0"/>
                <a:cs typeface="Bitstream Vera Sans" charset="0"/>
              </a:defRPr>
            </a:lvl9pPr>
          </a:lstStyle>
          <a:p>
            <a:pPr eaLnBrk="1"/>
            <a:fld id="{AADC1282-3902-7742-A701-0DA4004E4B50}" type="slidenum">
              <a:rPr lang="en-GB" sz="1300" b="0">
                <a:solidFill>
                  <a:srgbClr val="000000"/>
                </a:solidFill>
                <a:latin typeface="Bitstream Vera Sans" charset="0"/>
              </a:rPr>
              <a:pPr eaLnBrk="1"/>
              <a:t>3</a:t>
            </a:fld>
            <a:endParaRPr lang="en-GB" sz="1300" b="0">
              <a:solidFill>
                <a:srgbClr val="000000"/>
              </a:solidFill>
              <a:latin typeface="Bitstream Vera Sans" charset="0"/>
            </a:endParaRPr>
          </a:p>
        </p:txBody>
      </p:sp>
      <p:sp>
        <p:nvSpPr>
          <p:cNvPr id="87043" name="Rectangle 2"/>
          <p:cNvSpPr>
            <a:spLocks noGrp="1" noRot="1" noChangeAspect="1" noChangeArrowheads="1"/>
          </p:cNvSpPr>
          <p:nvPr>
            <p:ph type="sldImg"/>
          </p:nvPr>
        </p:nvSpPr>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301A792E-3565-9C4F-B8B5-E2FB6D8AE9E0}" type="slidenum">
              <a:rPr lang="en-US" sz="1200">
                <a:latin typeface="Arial"/>
                <a:ea typeface="ＭＳ Ｐゴシック" charset="0"/>
                <a:cs typeface="ＭＳ Ｐゴシック" charset="0"/>
              </a:rPr>
              <a:pPr eaLnBrk="1" hangingPunct="1"/>
              <a:t>31</a:t>
            </a:fld>
            <a:endParaRPr lang="en-US" sz="1200" dirty="0">
              <a:latin typeface="Arial"/>
              <a:ea typeface="ＭＳ Ｐゴシック" charset="0"/>
              <a:cs typeface="ＭＳ Ｐゴシック" charset="0"/>
            </a:endParaRPr>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C60007-651B-2D45-B865-E2D61927FDED}" type="slidenum">
              <a:rPr lang="en-US" sz="1200"/>
              <a:pPr eaLnBrk="1" hangingPunct="1"/>
              <a:t>9</a:t>
            </a:fld>
            <a:endParaRPr lang="en-US" sz="1200"/>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Original experiments that revealed existence of critical bandwidth were masking experiments where a tone of a certain frequency was masked by band-pass filtered noise with varying bandwidth, centered on the frequency of the probe. The masking increased with the increasing bandwidth of the noise, up to certain noise bandwidth, after which the masking did not increase anymore. More noise energy is being added but it has no effect on the detection of the probe anymore!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67F553D-3F51-9441-AFCD-63CED779B66B}" type="slidenum">
              <a:rPr lang="en-US" sz="1200">
                <a:latin typeface="Symbol" charset="0"/>
              </a:rPr>
              <a:pPr/>
              <a:t>14</a:t>
            </a:fld>
            <a:endParaRPr lang="en-US" sz="1200">
              <a:latin typeface="Symbol"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2A2839C-9F9E-8E43-9B61-243511AF6687}" type="slidenum">
              <a:rPr lang="en-US" smtClean="0"/>
              <a:t>15</a:t>
            </a:fld>
            <a:endParaRPr lang="en-US" dirty="0"/>
          </a:p>
        </p:txBody>
      </p:sp>
    </p:spTree>
    <p:extLst>
      <p:ext uri="{BB962C8B-B14F-4D97-AF65-F5344CB8AC3E}">
        <p14:creationId xmlns:p14="http://schemas.microsoft.com/office/powerpoint/2010/main" val="397085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Jordy</a:t>
            </a:r>
            <a:r>
              <a:rPr lang="en-US" b="1" dirty="0" smtClean="0"/>
              <a:t> </a:t>
            </a:r>
            <a:r>
              <a:rPr lang="en-US" b="1" dirty="0"/>
              <a:t>Cohen and his inverse vowel problem</a:t>
            </a:r>
          </a:p>
          <a:p>
            <a:r>
              <a:rPr lang="en-US" b="1" dirty="0"/>
              <a:t>Phil Kohn - color perception - reintegrate derivative</a:t>
            </a:r>
          </a:p>
          <a:p>
            <a:r>
              <a:rPr lang="en-US" b="1" dirty="0"/>
              <a:t>Add feedback loop to delta regression - IIR filter.</a:t>
            </a:r>
          </a:p>
          <a:p>
            <a:r>
              <a:rPr lang="en-US" b="1" dirty="0"/>
              <a:t>Optimization - peak around 4 Hz and &gt;200 </a:t>
            </a:r>
            <a:r>
              <a:rPr lang="en-US" b="1" dirty="0" err="1"/>
              <a:t>ms</a:t>
            </a:r>
            <a:r>
              <a:rPr lang="en-US" b="1" dirty="0"/>
              <a:t> time constant.</a:t>
            </a:r>
          </a:p>
          <a:p>
            <a:r>
              <a:rPr lang="en-US" b="1" dirty="0"/>
              <a:t>RASTA name and Rastafarians</a:t>
            </a:r>
          </a:p>
          <a:p>
            <a:r>
              <a:rPr lang="en-US" b="1" dirty="0"/>
              <a:t>Saved my life at U S WEST !</a:t>
            </a:r>
          </a:p>
          <a:p>
            <a:endParaRPr lang="en-US" dirty="0"/>
          </a:p>
        </p:txBody>
      </p:sp>
      <p:sp>
        <p:nvSpPr>
          <p:cNvPr id="4" name="Slide Number Placeholder 3"/>
          <p:cNvSpPr>
            <a:spLocks noGrp="1"/>
          </p:cNvSpPr>
          <p:nvPr>
            <p:ph type="sldNum" sz="quarter" idx="10"/>
          </p:nvPr>
        </p:nvSpPr>
        <p:spPr/>
        <p:txBody>
          <a:bodyPr/>
          <a:lstStyle/>
          <a:p>
            <a:fld id="{02A2839C-9F9E-8E43-9B61-243511AF6687}" type="slidenum">
              <a:rPr lang="en-US" smtClean="0"/>
              <a:t>16</a:t>
            </a:fld>
            <a:endParaRPr lang="en-US" dirty="0"/>
          </a:p>
        </p:txBody>
      </p:sp>
    </p:spTree>
    <p:extLst>
      <p:ext uri="{BB962C8B-B14F-4D97-AF65-F5344CB8AC3E}">
        <p14:creationId xmlns:p14="http://schemas.microsoft.com/office/powerpoint/2010/main" val="2955436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a:t>
            </a:r>
            <a:r>
              <a:rPr lang="en-US" dirty="0"/>
              <a:t>is better to se large part of an animal to decide what it is.</a:t>
            </a:r>
          </a:p>
          <a:p>
            <a:r>
              <a:rPr lang="en-US" dirty="0"/>
              <a:t>Spectrograph - meaning of spectral slices?</a:t>
            </a:r>
          </a:p>
          <a:p>
            <a:r>
              <a:rPr lang="en-US" dirty="0"/>
              <a:t>(Also linear frequency scale because of heterodyne)</a:t>
            </a:r>
          </a:p>
          <a:p>
            <a:r>
              <a:rPr lang="en-US" dirty="0" err="1"/>
              <a:t>Coarticulation</a:t>
            </a:r>
            <a:r>
              <a:rPr lang="en-US" dirty="0"/>
              <a:t> "problem"?</a:t>
            </a:r>
          </a:p>
          <a:p>
            <a:r>
              <a:rPr lang="en-US" dirty="0" smtClean="0"/>
              <a:t>Simultaneous </a:t>
            </a:r>
            <a:r>
              <a:rPr lang="en-US" dirty="0"/>
              <a:t>masking - remote spectral components do not influence detection in critical band.</a:t>
            </a:r>
          </a:p>
          <a:p>
            <a:r>
              <a:rPr lang="en-US" dirty="0"/>
              <a:t>Spectral envelope must be wrong!</a:t>
            </a:r>
          </a:p>
          <a:p>
            <a:r>
              <a:rPr lang="en-US" dirty="0"/>
              <a:t>Felt like Galileo. Had data which do not fit the concept!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2A2839C-9F9E-8E43-9B61-243511AF6687}" type="slidenum">
              <a:rPr lang="en-US" smtClean="0"/>
              <a:t>17</a:t>
            </a:fld>
            <a:endParaRPr lang="en-US" dirty="0"/>
          </a:p>
        </p:txBody>
      </p:sp>
    </p:spTree>
    <p:extLst>
      <p:ext uri="{BB962C8B-B14F-4D97-AF65-F5344CB8AC3E}">
        <p14:creationId xmlns:p14="http://schemas.microsoft.com/office/powerpoint/2010/main" val="4056639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8ECDF0-D7A9-4DC3-B5FF-5B70ED7B9C27}" type="slidenum">
              <a:rPr kumimoji="1" lang="ja-JP" altLang="en-US" smtClean="0"/>
              <a:t>23</a:t>
            </a:fld>
            <a:endParaRPr kumimoji="1" lang="ja-JP" altLang="en-US"/>
          </a:p>
        </p:txBody>
      </p:sp>
    </p:spTree>
    <p:extLst>
      <p:ext uri="{BB962C8B-B14F-4D97-AF65-F5344CB8AC3E}">
        <p14:creationId xmlns:p14="http://schemas.microsoft.com/office/powerpoint/2010/main" val="223620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a:t>
            </a:r>
            <a:r>
              <a:rPr lang="en-US" dirty="0"/>
              <a:t>is better to se large part of an animal to decide what it is.</a:t>
            </a:r>
          </a:p>
          <a:p>
            <a:r>
              <a:rPr lang="en-US" dirty="0"/>
              <a:t>Spectrograph - meaning of spectral slices?</a:t>
            </a:r>
          </a:p>
          <a:p>
            <a:r>
              <a:rPr lang="en-US" dirty="0"/>
              <a:t>(Also linear frequency scale because of heterodyne)</a:t>
            </a:r>
          </a:p>
          <a:p>
            <a:r>
              <a:rPr lang="en-US" dirty="0" err="1"/>
              <a:t>Coarticulation</a:t>
            </a:r>
            <a:r>
              <a:rPr lang="en-US" dirty="0"/>
              <a:t> "problem"?</a:t>
            </a:r>
          </a:p>
          <a:p>
            <a:r>
              <a:rPr lang="en-US" dirty="0" smtClean="0"/>
              <a:t>Simultaneous </a:t>
            </a:r>
            <a:r>
              <a:rPr lang="en-US" dirty="0"/>
              <a:t>masking - remote spectral components do not influence detection in critical band.</a:t>
            </a:r>
          </a:p>
          <a:p>
            <a:r>
              <a:rPr lang="en-US" dirty="0"/>
              <a:t>Spectral envelope must be wrong!</a:t>
            </a:r>
          </a:p>
          <a:p>
            <a:r>
              <a:rPr lang="en-US" dirty="0"/>
              <a:t>Felt like Galileo. Had data which do not fit the concept!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2A2839C-9F9E-8E43-9B61-243511AF6687}" type="slidenum">
              <a:rPr lang="en-US" smtClean="0"/>
              <a:t>28</a:t>
            </a:fld>
            <a:endParaRPr lang="en-US" dirty="0"/>
          </a:p>
        </p:txBody>
      </p:sp>
    </p:spTree>
    <p:extLst>
      <p:ext uri="{BB962C8B-B14F-4D97-AF65-F5344CB8AC3E}">
        <p14:creationId xmlns:p14="http://schemas.microsoft.com/office/powerpoint/2010/main" val="4056639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6C2857A4-F9B4-5440-95EF-793A6941B73D}" type="slidenum">
              <a:rPr lang="en-US" sz="1200">
                <a:latin typeface="Arial"/>
                <a:ea typeface="ＭＳ Ｐゴシック" charset="0"/>
                <a:cs typeface="ＭＳ Ｐゴシック" charset="0"/>
              </a:rPr>
              <a:pPr eaLnBrk="1" hangingPunct="1"/>
              <a:t>30</a:t>
            </a:fld>
            <a:endParaRPr lang="en-US" sz="1200" dirty="0">
              <a:latin typeface="Arial"/>
              <a:ea typeface="ＭＳ Ｐゴシック" charset="0"/>
              <a:cs typeface="ＭＳ Ｐゴシック" charset="0"/>
            </a:endParaRPr>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7C871B-6A21-5940-B167-14EED0368D4F}" type="datetimeFigureOut">
              <a:rPr lang="en-US" smtClean="0"/>
              <a:t>29/07/14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087E3-B74C-9A47-A29B-25F09637A953}" type="slidenum">
              <a:rPr lang="en-US" smtClean="0"/>
              <a:t>‹#›</a:t>
            </a:fld>
            <a:endParaRPr lang="en-US"/>
          </a:p>
        </p:txBody>
      </p:sp>
    </p:spTree>
    <p:extLst>
      <p:ext uri="{BB962C8B-B14F-4D97-AF65-F5344CB8AC3E}">
        <p14:creationId xmlns:p14="http://schemas.microsoft.com/office/powerpoint/2010/main" val="2924174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C871B-6A21-5940-B167-14EED0368D4F}" type="datetimeFigureOut">
              <a:rPr lang="en-US" smtClean="0"/>
              <a:t>29/07/14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087E3-B74C-9A47-A29B-25F09637A953}" type="slidenum">
              <a:rPr lang="en-US" smtClean="0"/>
              <a:t>‹#›</a:t>
            </a:fld>
            <a:endParaRPr lang="en-US"/>
          </a:p>
        </p:txBody>
      </p:sp>
    </p:spTree>
    <p:extLst>
      <p:ext uri="{BB962C8B-B14F-4D97-AF65-F5344CB8AC3E}">
        <p14:creationId xmlns:p14="http://schemas.microsoft.com/office/powerpoint/2010/main" val="357554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C871B-6A21-5940-B167-14EED0368D4F}" type="datetimeFigureOut">
              <a:rPr lang="en-US" smtClean="0"/>
              <a:t>29/07/14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087E3-B74C-9A47-A29B-25F09637A953}" type="slidenum">
              <a:rPr lang="en-US" smtClean="0"/>
              <a:t>‹#›</a:t>
            </a:fld>
            <a:endParaRPr lang="en-US"/>
          </a:p>
        </p:txBody>
      </p:sp>
    </p:spTree>
    <p:extLst>
      <p:ext uri="{BB962C8B-B14F-4D97-AF65-F5344CB8AC3E}">
        <p14:creationId xmlns:p14="http://schemas.microsoft.com/office/powerpoint/2010/main" val="2281887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5"/>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647" y="6356821"/>
            <a:ext cx="2133079" cy="365001"/>
          </a:xfrm>
          <a:prstGeom prst="rect">
            <a:avLst/>
          </a:prstGeom>
        </p:spPr>
        <p:txBody>
          <a:bodyPr lIns="91435" tIns="45718" rIns="91435" bIns="45718"/>
          <a:lstStyle>
            <a:lvl1pPr algn="ctr">
              <a:defRPr>
                <a:latin typeface="Arial"/>
                <a:ea typeface="ヒラギノ角ゴ ProN W3" charset="-128"/>
                <a:cs typeface="ヒラギノ角ゴ ProN W3" charset="-128"/>
              </a:defRPr>
            </a:lvl1pPr>
          </a:lstStyle>
          <a:p>
            <a:pPr>
              <a:defRPr/>
            </a:pPr>
            <a:endParaRPr lang="en-US" dirty="0"/>
          </a:p>
        </p:txBody>
      </p:sp>
      <p:sp>
        <p:nvSpPr>
          <p:cNvPr id="6" name="Footer Placeholder 4"/>
          <p:cNvSpPr>
            <a:spLocks noGrp="1"/>
          </p:cNvSpPr>
          <p:nvPr>
            <p:ph type="ftr" sz="quarter" idx="11"/>
          </p:nvPr>
        </p:nvSpPr>
        <p:spPr>
          <a:xfrm>
            <a:off x="3124275" y="6356821"/>
            <a:ext cx="2895451" cy="365001"/>
          </a:xfrm>
          <a:prstGeom prst="rect">
            <a:avLst/>
          </a:prstGeom>
        </p:spPr>
        <p:txBody>
          <a:bodyPr lIns="91435" tIns="45718" rIns="91435" bIns="45718"/>
          <a:lstStyle>
            <a:lvl1pPr algn="ctr">
              <a:defRPr>
                <a:latin typeface="Arial"/>
                <a:ea typeface="ヒラギノ角ゴ ProN W3" charset="-128"/>
                <a:cs typeface="ヒラギノ角ゴ ProN W3" charset="-128"/>
              </a:defRPr>
            </a:lvl1pPr>
          </a:lstStyle>
          <a:p>
            <a:pPr>
              <a:defRPr/>
            </a:pPr>
            <a:endParaRPr lang="en-US" dirty="0"/>
          </a:p>
        </p:txBody>
      </p:sp>
      <p:sp>
        <p:nvSpPr>
          <p:cNvPr id="7" name="Slide Number Placeholder 5"/>
          <p:cNvSpPr>
            <a:spLocks noGrp="1"/>
          </p:cNvSpPr>
          <p:nvPr>
            <p:ph type="sldNum" sz="quarter" idx="12"/>
          </p:nvPr>
        </p:nvSpPr>
        <p:spPr>
          <a:xfrm>
            <a:off x="6553275" y="6356821"/>
            <a:ext cx="2133079" cy="365001"/>
          </a:xfrm>
          <a:prstGeom prst="rect">
            <a:avLst/>
          </a:prstGeom>
        </p:spPr>
        <p:txBody>
          <a:bodyPr vert="horz" wrap="square" lIns="91435" tIns="45718" rIns="91435" bIns="45718" numCol="1" anchor="t" anchorCtr="0" compatLnSpc="1">
            <a:prstTxWarp prst="textNoShape">
              <a:avLst/>
            </a:prstTxWarp>
          </a:bodyPr>
          <a:lstStyle>
            <a:lvl1pPr algn="ctr">
              <a:defRPr smtClean="0">
                <a:latin typeface="Arial"/>
              </a:defRPr>
            </a:lvl1pPr>
          </a:lstStyle>
          <a:p>
            <a:pPr>
              <a:defRPr/>
            </a:pPr>
            <a:fld id="{754BD771-EACE-6A40-88F1-85D9396FF415}" type="slidenum">
              <a:rPr lang="en-US" smtClean="0"/>
              <a:pPr>
                <a:defRPr/>
              </a:pPr>
              <a:t>‹#›</a:t>
            </a:fld>
            <a:endParaRPr lang="en-US" dirty="0"/>
          </a:p>
        </p:txBody>
      </p:sp>
    </p:spTree>
    <p:extLst>
      <p:ext uri="{BB962C8B-B14F-4D97-AF65-F5344CB8AC3E}">
        <p14:creationId xmlns:p14="http://schemas.microsoft.com/office/powerpoint/2010/main" val="3434126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79D5AEC1-BC76-6D4C-A2D8-A0A251EEA74E}" type="slidenum">
              <a:rPr lang="en-US"/>
              <a:pPr>
                <a:defRPr/>
              </a:pPr>
              <a:t>‹#›</a:t>
            </a:fld>
            <a:endParaRPr lang="en-US"/>
          </a:p>
        </p:txBody>
      </p:sp>
    </p:spTree>
    <p:extLst>
      <p:ext uri="{BB962C8B-B14F-4D97-AF65-F5344CB8AC3E}">
        <p14:creationId xmlns:p14="http://schemas.microsoft.com/office/powerpoint/2010/main" val="85788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C871B-6A21-5940-B167-14EED0368D4F}" type="datetimeFigureOut">
              <a:rPr lang="en-US" smtClean="0"/>
              <a:t>29/07/14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087E3-B74C-9A47-A29B-25F09637A953}" type="slidenum">
              <a:rPr lang="en-US" smtClean="0"/>
              <a:t>‹#›</a:t>
            </a:fld>
            <a:endParaRPr lang="en-US"/>
          </a:p>
        </p:txBody>
      </p:sp>
    </p:spTree>
    <p:extLst>
      <p:ext uri="{BB962C8B-B14F-4D97-AF65-F5344CB8AC3E}">
        <p14:creationId xmlns:p14="http://schemas.microsoft.com/office/powerpoint/2010/main" val="213379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7C871B-6A21-5940-B167-14EED0368D4F}" type="datetimeFigureOut">
              <a:rPr lang="en-US" smtClean="0"/>
              <a:t>29/07/14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087E3-B74C-9A47-A29B-25F09637A953}" type="slidenum">
              <a:rPr lang="en-US" smtClean="0"/>
              <a:t>‹#›</a:t>
            </a:fld>
            <a:endParaRPr lang="en-US"/>
          </a:p>
        </p:txBody>
      </p:sp>
    </p:spTree>
    <p:extLst>
      <p:ext uri="{BB962C8B-B14F-4D97-AF65-F5344CB8AC3E}">
        <p14:creationId xmlns:p14="http://schemas.microsoft.com/office/powerpoint/2010/main" val="145914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7C871B-6A21-5940-B167-14EED0368D4F}" type="datetimeFigureOut">
              <a:rPr lang="en-US" smtClean="0"/>
              <a:t>29/07/14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087E3-B74C-9A47-A29B-25F09637A953}" type="slidenum">
              <a:rPr lang="en-US" smtClean="0"/>
              <a:t>‹#›</a:t>
            </a:fld>
            <a:endParaRPr lang="en-US"/>
          </a:p>
        </p:txBody>
      </p:sp>
    </p:spTree>
    <p:extLst>
      <p:ext uri="{BB962C8B-B14F-4D97-AF65-F5344CB8AC3E}">
        <p14:creationId xmlns:p14="http://schemas.microsoft.com/office/powerpoint/2010/main" val="24561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7C871B-6A21-5940-B167-14EED0368D4F}" type="datetimeFigureOut">
              <a:rPr lang="en-US" smtClean="0"/>
              <a:t>29/07/14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A087E3-B74C-9A47-A29B-25F09637A953}" type="slidenum">
              <a:rPr lang="en-US" smtClean="0"/>
              <a:t>‹#›</a:t>
            </a:fld>
            <a:endParaRPr lang="en-US"/>
          </a:p>
        </p:txBody>
      </p:sp>
    </p:spTree>
    <p:extLst>
      <p:ext uri="{BB962C8B-B14F-4D97-AF65-F5344CB8AC3E}">
        <p14:creationId xmlns:p14="http://schemas.microsoft.com/office/powerpoint/2010/main" val="1687815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7C871B-6A21-5940-B167-14EED0368D4F}" type="datetimeFigureOut">
              <a:rPr lang="en-US" smtClean="0"/>
              <a:t>29/07/14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A087E3-B74C-9A47-A29B-25F09637A953}" type="slidenum">
              <a:rPr lang="en-US" smtClean="0"/>
              <a:t>‹#›</a:t>
            </a:fld>
            <a:endParaRPr lang="en-US"/>
          </a:p>
        </p:txBody>
      </p:sp>
    </p:spTree>
    <p:extLst>
      <p:ext uri="{BB962C8B-B14F-4D97-AF65-F5344CB8AC3E}">
        <p14:creationId xmlns:p14="http://schemas.microsoft.com/office/powerpoint/2010/main" val="2426395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C871B-6A21-5940-B167-14EED0368D4F}" type="datetimeFigureOut">
              <a:rPr lang="en-US" smtClean="0"/>
              <a:t>29/07/14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A087E3-B74C-9A47-A29B-25F09637A953}" type="slidenum">
              <a:rPr lang="en-US" smtClean="0"/>
              <a:t>‹#›</a:t>
            </a:fld>
            <a:endParaRPr lang="en-US"/>
          </a:p>
        </p:txBody>
      </p:sp>
    </p:spTree>
    <p:extLst>
      <p:ext uri="{BB962C8B-B14F-4D97-AF65-F5344CB8AC3E}">
        <p14:creationId xmlns:p14="http://schemas.microsoft.com/office/powerpoint/2010/main" val="118866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C871B-6A21-5940-B167-14EED0368D4F}" type="datetimeFigureOut">
              <a:rPr lang="en-US" smtClean="0"/>
              <a:t>29/07/14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087E3-B74C-9A47-A29B-25F09637A953}" type="slidenum">
              <a:rPr lang="en-US" smtClean="0"/>
              <a:t>‹#›</a:t>
            </a:fld>
            <a:endParaRPr lang="en-US"/>
          </a:p>
        </p:txBody>
      </p:sp>
    </p:spTree>
    <p:extLst>
      <p:ext uri="{BB962C8B-B14F-4D97-AF65-F5344CB8AC3E}">
        <p14:creationId xmlns:p14="http://schemas.microsoft.com/office/powerpoint/2010/main" val="3609787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C871B-6A21-5940-B167-14EED0368D4F}" type="datetimeFigureOut">
              <a:rPr lang="en-US" smtClean="0"/>
              <a:t>29/07/14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087E3-B74C-9A47-A29B-25F09637A953}" type="slidenum">
              <a:rPr lang="en-US" smtClean="0"/>
              <a:t>‹#›</a:t>
            </a:fld>
            <a:endParaRPr lang="en-US"/>
          </a:p>
        </p:txBody>
      </p:sp>
    </p:spTree>
    <p:extLst>
      <p:ext uri="{BB962C8B-B14F-4D97-AF65-F5344CB8AC3E}">
        <p14:creationId xmlns:p14="http://schemas.microsoft.com/office/powerpoint/2010/main" val="32991024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C871B-6A21-5940-B167-14EED0368D4F}" type="datetimeFigureOut">
              <a:rPr lang="en-US" smtClean="0"/>
              <a:t>29/07/14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087E3-B74C-9A47-A29B-25F09637A953}" type="slidenum">
              <a:rPr lang="en-US" smtClean="0"/>
              <a:t>‹#›</a:t>
            </a:fld>
            <a:endParaRPr lang="en-US"/>
          </a:p>
        </p:txBody>
      </p:sp>
    </p:spTree>
    <p:extLst>
      <p:ext uri="{BB962C8B-B14F-4D97-AF65-F5344CB8AC3E}">
        <p14:creationId xmlns:p14="http://schemas.microsoft.com/office/powerpoint/2010/main" val="3910185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4" Type="http://schemas.microsoft.com/office/2007/relationships/hdphoto" Target="../media/hdphoto1.wdp"/><Relationship Id="rId5"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21.jpeg"/><Relationship Id="rId5" Type="http://schemas.microsoft.com/office/2007/relationships/hdphoto" Target="../media/hdphoto2.wdp"/><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jpe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image" Target="../media/image38.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3.bin"/><Relationship Id="rId5" Type="http://schemas.openxmlformats.org/officeDocument/2006/relationships/image" Target="../media/image40.emf"/><Relationship Id="rId6" Type="http://schemas.openxmlformats.org/officeDocument/2006/relationships/oleObject" Target="../embeddings/oleObject4.bin"/><Relationship Id="rId7" Type="http://schemas.openxmlformats.org/officeDocument/2006/relationships/image" Target="../media/image41.emf"/><Relationship Id="rId8" Type="http://schemas.openxmlformats.org/officeDocument/2006/relationships/oleObject" Target="../embeddings/oleObject5.bin"/><Relationship Id="rId9" Type="http://schemas.openxmlformats.org/officeDocument/2006/relationships/image" Target="../media/image4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5752"/>
            <a:ext cx="7772400" cy="1470025"/>
          </a:xfrm>
        </p:spPr>
        <p:txBody>
          <a:bodyPr/>
          <a:lstStyle/>
          <a:p>
            <a:r>
              <a:rPr lang="en-US" dirty="0" smtClean="0"/>
              <a:t>Deep, Long, and Wide</a:t>
            </a:r>
            <a:br>
              <a:rPr lang="en-US" dirty="0" smtClean="0"/>
            </a:br>
            <a:r>
              <a:rPr lang="en-US" dirty="0" smtClean="0"/>
              <a:t>Artificial Neural Networks in ASR</a:t>
            </a:r>
            <a:endParaRPr lang="en-US" dirty="0"/>
          </a:p>
        </p:txBody>
      </p:sp>
      <p:sp>
        <p:nvSpPr>
          <p:cNvPr id="3" name="Subtitle 2"/>
          <p:cNvSpPr>
            <a:spLocks noGrp="1"/>
          </p:cNvSpPr>
          <p:nvPr>
            <p:ph type="subTitle" idx="1"/>
          </p:nvPr>
        </p:nvSpPr>
        <p:spPr>
          <a:xfrm>
            <a:off x="1371600" y="3363835"/>
            <a:ext cx="6400800" cy="804347"/>
          </a:xfrm>
        </p:spPr>
        <p:txBody>
          <a:bodyPr/>
          <a:lstStyle/>
          <a:p>
            <a:r>
              <a:rPr lang="en-US" dirty="0" smtClean="0"/>
              <a:t>Hynek Hermansky</a:t>
            </a:r>
          </a:p>
        </p:txBody>
      </p:sp>
      <p:pic>
        <p:nvPicPr>
          <p:cNvPr id="4" name="Picture 3" descr="clps log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1" y="288926"/>
            <a:ext cx="2573867" cy="850138"/>
          </a:xfrm>
          <a:prstGeom prst="rect">
            <a:avLst/>
          </a:prstGeom>
        </p:spPr>
      </p:pic>
      <p:pic>
        <p:nvPicPr>
          <p:cNvPr id="6" name="Picture 5" descr="Screen Shot 2014-07-28 at 18.28.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1" y="423333"/>
            <a:ext cx="1964265" cy="505769"/>
          </a:xfrm>
          <a:prstGeom prst="rect">
            <a:avLst/>
          </a:prstGeom>
        </p:spPr>
      </p:pic>
      <p:pic>
        <p:nvPicPr>
          <p:cNvPr id="7" name="Picture 6"/>
          <p:cNvPicPr>
            <a:picLocks noChangeAspect="1"/>
          </p:cNvPicPr>
          <p:nvPr/>
        </p:nvPicPr>
        <p:blipFill>
          <a:blip r:embed="rId4"/>
          <a:stretch>
            <a:fillRect/>
          </a:stretch>
        </p:blipFill>
        <p:spPr>
          <a:xfrm>
            <a:off x="5012267" y="43679"/>
            <a:ext cx="4131733" cy="1313679"/>
          </a:xfrm>
          <a:prstGeom prst="rect">
            <a:avLst/>
          </a:prstGeom>
        </p:spPr>
      </p:pic>
    </p:spTree>
    <p:extLst>
      <p:ext uri="{BB962C8B-B14F-4D97-AF65-F5344CB8AC3E}">
        <p14:creationId xmlns:p14="http://schemas.microsoft.com/office/powerpoint/2010/main" val="33762922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0868" y="4364794"/>
            <a:ext cx="3556119" cy="1846659"/>
          </a:xfrm>
          <a:prstGeom prst="rect">
            <a:avLst/>
          </a:prstGeom>
          <a:noFill/>
        </p:spPr>
        <p:txBody>
          <a:bodyPr wrap="square" rtlCol="0">
            <a:spAutoFit/>
          </a:bodyPr>
          <a:lstStyle/>
          <a:p>
            <a:r>
              <a:rPr lang="en-US" sz="2400" b="1" dirty="0" smtClean="0"/>
              <a:t>Sound </a:t>
            </a:r>
            <a:r>
              <a:rPr lang="en-US" sz="2400" b="1" dirty="0"/>
              <a:t>elements outside a critical band do not corrupt decoding of elements inside the band</a:t>
            </a:r>
          </a:p>
          <a:p>
            <a:endParaRPr lang="en-US" b="1" dirty="0"/>
          </a:p>
        </p:txBody>
      </p:sp>
      <p:grpSp>
        <p:nvGrpSpPr>
          <p:cNvPr id="3" name="Group 56"/>
          <p:cNvGrpSpPr>
            <a:grpSpLocks/>
          </p:cNvGrpSpPr>
          <p:nvPr/>
        </p:nvGrpSpPr>
        <p:grpSpPr bwMode="auto">
          <a:xfrm>
            <a:off x="595019" y="1331975"/>
            <a:ext cx="3589022" cy="2189611"/>
            <a:chOff x="304800" y="3733800"/>
            <a:chExt cx="3589022" cy="2188435"/>
          </a:xfrm>
        </p:grpSpPr>
        <p:sp>
          <p:nvSpPr>
            <p:cNvPr id="5" name="Oval 4"/>
            <p:cNvSpPr>
              <a:spLocks noChangeArrowheads="1"/>
            </p:cNvSpPr>
            <p:nvPr/>
          </p:nvSpPr>
          <p:spPr bwMode="auto">
            <a:xfrm>
              <a:off x="1583871" y="5213850"/>
              <a:ext cx="102326" cy="123338"/>
            </a:xfrm>
            <a:prstGeom prst="ellipse">
              <a:avLst/>
            </a:prstGeom>
            <a:solidFill>
              <a:schemeClr val="accent1"/>
            </a:solidFill>
            <a:ln w="9525">
              <a:solidFill>
                <a:schemeClr val="tx1"/>
              </a:solidFill>
              <a:round/>
              <a:headEnd/>
              <a:tailEnd/>
            </a:ln>
          </p:spPr>
          <p:txBody>
            <a:bodyPr wrap="none" anchor="ctr"/>
            <a:lstStyle/>
            <a:p>
              <a:endParaRPr lang="en-US" sz="1600">
                <a:latin typeface="Calibri" charset="0"/>
              </a:endParaRPr>
            </a:p>
          </p:txBody>
        </p:sp>
        <p:sp>
          <p:nvSpPr>
            <p:cNvPr id="6" name="Text Box 6"/>
            <p:cNvSpPr txBox="1">
              <a:spLocks noChangeArrowheads="1"/>
            </p:cNvSpPr>
            <p:nvPr/>
          </p:nvSpPr>
          <p:spPr bwMode="auto">
            <a:xfrm>
              <a:off x="304800" y="4042144"/>
              <a:ext cx="1064013" cy="83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latin typeface="Arial Narrow" charset="0"/>
                </a:rPr>
                <a:t>threshold of</a:t>
              </a:r>
            </a:p>
            <a:p>
              <a:pPr eaLnBrk="1" hangingPunct="1"/>
              <a:r>
                <a:rPr lang="en-US" sz="1600">
                  <a:latin typeface="Arial Narrow" charset="0"/>
                </a:rPr>
                <a:t>perception </a:t>
              </a:r>
            </a:p>
            <a:p>
              <a:pPr eaLnBrk="1" hangingPunct="1"/>
              <a:r>
                <a:rPr lang="en-US" sz="1600">
                  <a:latin typeface="Arial Narrow" charset="0"/>
                </a:rPr>
                <a:t>of the tone</a:t>
              </a:r>
            </a:p>
          </p:txBody>
        </p:sp>
        <p:sp>
          <p:nvSpPr>
            <p:cNvPr id="7" name="Line 7"/>
            <p:cNvSpPr>
              <a:spLocks noChangeShapeType="1"/>
            </p:cNvSpPr>
            <p:nvPr/>
          </p:nvSpPr>
          <p:spPr bwMode="auto">
            <a:xfrm flipV="1">
              <a:off x="867591" y="5152181"/>
              <a:ext cx="0" cy="3083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p>
          </p:txBody>
        </p:sp>
        <p:sp>
          <p:nvSpPr>
            <p:cNvPr id="8" name="Oval 8"/>
            <p:cNvSpPr>
              <a:spLocks noChangeArrowheads="1"/>
            </p:cNvSpPr>
            <p:nvPr/>
          </p:nvSpPr>
          <p:spPr bwMode="auto">
            <a:xfrm>
              <a:off x="1737360" y="4843838"/>
              <a:ext cx="102326" cy="123338"/>
            </a:xfrm>
            <a:prstGeom prst="ellipse">
              <a:avLst/>
            </a:prstGeom>
            <a:solidFill>
              <a:schemeClr val="accent1"/>
            </a:solidFill>
            <a:ln w="9525">
              <a:solidFill>
                <a:schemeClr val="tx1"/>
              </a:solidFill>
              <a:round/>
              <a:headEnd/>
              <a:tailEnd/>
            </a:ln>
          </p:spPr>
          <p:txBody>
            <a:bodyPr wrap="none" anchor="ctr"/>
            <a:lstStyle/>
            <a:p>
              <a:endParaRPr lang="en-US" sz="1600">
                <a:latin typeface="Calibri" charset="0"/>
              </a:endParaRPr>
            </a:p>
          </p:txBody>
        </p:sp>
        <p:sp>
          <p:nvSpPr>
            <p:cNvPr id="9" name="Line 9"/>
            <p:cNvSpPr>
              <a:spLocks noChangeShapeType="1"/>
            </p:cNvSpPr>
            <p:nvPr/>
          </p:nvSpPr>
          <p:spPr bwMode="auto">
            <a:xfrm>
              <a:off x="1838620" y="5768869"/>
              <a:ext cx="51162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p>
          </p:txBody>
        </p:sp>
        <p:sp>
          <p:nvSpPr>
            <p:cNvPr id="10" name="Text Box 10"/>
            <p:cNvSpPr txBox="1">
              <a:spLocks noChangeArrowheads="1"/>
            </p:cNvSpPr>
            <p:nvPr/>
          </p:nvSpPr>
          <p:spPr bwMode="auto">
            <a:xfrm>
              <a:off x="2493078" y="5583863"/>
              <a:ext cx="1400744" cy="33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latin typeface="Arial Narrow" charset="0"/>
                </a:rPr>
                <a:t>noise bandwidth</a:t>
              </a:r>
            </a:p>
          </p:txBody>
        </p:sp>
        <p:sp>
          <p:nvSpPr>
            <p:cNvPr id="11" name="Oval 12"/>
            <p:cNvSpPr>
              <a:spLocks noChangeArrowheads="1"/>
            </p:cNvSpPr>
            <p:nvPr/>
          </p:nvSpPr>
          <p:spPr bwMode="auto">
            <a:xfrm>
              <a:off x="1890849" y="4535494"/>
              <a:ext cx="102326" cy="123338"/>
            </a:xfrm>
            <a:prstGeom prst="ellipse">
              <a:avLst/>
            </a:prstGeom>
            <a:solidFill>
              <a:schemeClr val="accent1"/>
            </a:solidFill>
            <a:ln w="9525">
              <a:solidFill>
                <a:schemeClr val="tx1"/>
              </a:solidFill>
              <a:round/>
              <a:headEnd/>
              <a:tailEnd/>
            </a:ln>
          </p:spPr>
          <p:txBody>
            <a:bodyPr wrap="none" anchor="ctr"/>
            <a:lstStyle/>
            <a:p>
              <a:endParaRPr lang="en-US" sz="1600">
                <a:latin typeface="Calibri" charset="0"/>
              </a:endParaRPr>
            </a:p>
          </p:txBody>
        </p:sp>
        <p:sp>
          <p:nvSpPr>
            <p:cNvPr id="12" name="Oval 13"/>
            <p:cNvSpPr>
              <a:spLocks noChangeArrowheads="1"/>
            </p:cNvSpPr>
            <p:nvPr/>
          </p:nvSpPr>
          <p:spPr bwMode="auto">
            <a:xfrm>
              <a:off x="2197826" y="4535494"/>
              <a:ext cx="102326" cy="123338"/>
            </a:xfrm>
            <a:prstGeom prst="ellipse">
              <a:avLst/>
            </a:prstGeom>
            <a:solidFill>
              <a:schemeClr val="accent1"/>
            </a:solidFill>
            <a:ln w="9525">
              <a:solidFill>
                <a:schemeClr val="tx1"/>
              </a:solidFill>
              <a:round/>
              <a:headEnd/>
              <a:tailEnd/>
            </a:ln>
          </p:spPr>
          <p:txBody>
            <a:bodyPr wrap="none" anchor="ctr"/>
            <a:lstStyle/>
            <a:p>
              <a:endParaRPr lang="en-US" sz="1600">
                <a:latin typeface="Calibri" charset="0"/>
              </a:endParaRPr>
            </a:p>
          </p:txBody>
        </p:sp>
        <p:sp>
          <p:nvSpPr>
            <p:cNvPr id="13" name="Oval 14"/>
            <p:cNvSpPr>
              <a:spLocks noChangeArrowheads="1"/>
            </p:cNvSpPr>
            <p:nvPr/>
          </p:nvSpPr>
          <p:spPr bwMode="auto">
            <a:xfrm>
              <a:off x="2504803" y="4535494"/>
              <a:ext cx="102326" cy="123338"/>
            </a:xfrm>
            <a:prstGeom prst="ellipse">
              <a:avLst/>
            </a:prstGeom>
            <a:solidFill>
              <a:schemeClr val="accent1"/>
            </a:solidFill>
            <a:ln w="9525">
              <a:solidFill>
                <a:schemeClr val="tx1"/>
              </a:solidFill>
              <a:round/>
              <a:headEnd/>
              <a:tailEnd/>
            </a:ln>
          </p:spPr>
          <p:txBody>
            <a:bodyPr wrap="none" anchor="ctr"/>
            <a:lstStyle/>
            <a:p>
              <a:endParaRPr lang="en-US" sz="1600">
                <a:latin typeface="Calibri" charset="0"/>
              </a:endParaRPr>
            </a:p>
          </p:txBody>
        </p:sp>
        <p:grpSp>
          <p:nvGrpSpPr>
            <p:cNvPr id="14" name="Group 15"/>
            <p:cNvGrpSpPr>
              <a:grpSpLocks/>
            </p:cNvGrpSpPr>
            <p:nvPr/>
          </p:nvGrpSpPr>
          <p:grpSpPr bwMode="auto">
            <a:xfrm>
              <a:off x="2760617" y="4535494"/>
              <a:ext cx="1125583" cy="123338"/>
              <a:chOff x="2256" y="2236"/>
              <a:chExt cx="1056" cy="96"/>
            </a:xfrm>
          </p:grpSpPr>
          <p:sp>
            <p:nvSpPr>
              <p:cNvPr id="18" name="Oval 16"/>
              <p:cNvSpPr>
                <a:spLocks noChangeArrowheads="1"/>
              </p:cNvSpPr>
              <p:nvPr/>
            </p:nvSpPr>
            <p:spPr bwMode="auto">
              <a:xfrm>
                <a:off x="2256" y="2236"/>
                <a:ext cx="96" cy="96"/>
              </a:xfrm>
              <a:prstGeom prst="ellipse">
                <a:avLst/>
              </a:prstGeom>
              <a:solidFill>
                <a:schemeClr val="accent1"/>
              </a:solidFill>
              <a:ln w="9525">
                <a:solidFill>
                  <a:schemeClr val="tx1"/>
                </a:solidFill>
                <a:round/>
                <a:headEnd/>
                <a:tailEnd/>
              </a:ln>
            </p:spPr>
            <p:txBody>
              <a:bodyPr wrap="none" anchor="ctr"/>
              <a:lstStyle/>
              <a:p>
                <a:endParaRPr lang="en-US" sz="1600">
                  <a:latin typeface="Calibri" charset="0"/>
                </a:endParaRPr>
              </a:p>
            </p:txBody>
          </p:sp>
          <p:sp>
            <p:nvSpPr>
              <p:cNvPr id="19" name="Oval 17"/>
              <p:cNvSpPr>
                <a:spLocks noChangeArrowheads="1"/>
              </p:cNvSpPr>
              <p:nvPr/>
            </p:nvSpPr>
            <p:spPr bwMode="auto">
              <a:xfrm>
                <a:off x="2496" y="2236"/>
                <a:ext cx="96" cy="96"/>
              </a:xfrm>
              <a:prstGeom prst="ellipse">
                <a:avLst/>
              </a:prstGeom>
              <a:solidFill>
                <a:schemeClr val="accent1"/>
              </a:solidFill>
              <a:ln w="9525">
                <a:solidFill>
                  <a:schemeClr val="tx1"/>
                </a:solidFill>
                <a:round/>
                <a:headEnd/>
                <a:tailEnd/>
              </a:ln>
            </p:spPr>
            <p:txBody>
              <a:bodyPr wrap="none" anchor="ctr"/>
              <a:lstStyle/>
              <a:p>
                <a:endParaRPr lang="en-US" sz="1600">
                  <a:latin typeface="Calibri" charset="0"/>
                </a:endParaRPr>
              </a:p>
            </p:txBody>
          </p:sp>
          <p:sp>
            <p:nvSpPr>
              <p:cNvPr id="20" name="Oval 18"/>
              <p:cNvSpPr>
                <a:spLocks noChangeArrowheads="1"/>
              </p:cNvSpPr>
              <p:nvPr/>
            </p:nvSpPr>
            <p:spPr bwMode="auto">
              <a:xfrm>
                <a:off x="2736" y="2236"/>
                <a:ext cx="96" cy="96"/>
              </a:xfrm>
              <a:prstGeom prst="ellipse">
                <a:avLst/>
              </a:prstGeom>
              <a:solidFill>
                <a:schemeClr val="accent1"/>
              </a:solidFill>
              <a:ln w="9525">
                <a:solidFill>
                  <a:schemeClr val="tx1"/>
                </a:solidFill>
                <a:round/>
                <a:headEnd/>
                <a:tailEnd/>
              </a:ln>
            </p:spPr>
            <p:txBody>
              <a:bodyPr wrap="none" anchor="ctr"/>
              <a:lstStyle/>
              <a:p>
                <a:endParaRPr lang="en-US" sz="1600">
                  <a:latin typeface="Calibri" charset="0"/>
                </a:endParaRPr>
              </a:p>
            </p:txBody>
          </p:sp>
          <p:sp>
            <p:nvSpPr>
              <p:cNvPr id="21" name="Oval 19"/>
              <p:cNvSpPr>
                <a:spLocks noChangeArrowheads="1"/>
              </p:cNvSpPr>
              <p:nvPr/>
            </p:nvSpPr>
            <p:spPr bwMode="auto">
              <a:xfrm>
                <a:off x="2976" y="2236"/>
                <a:ext cx="96" cy="96"/>
              </a:xfrm>
              <a:prstGeom prst="ellipse">
                <a:avLst/>
              </a:prstGeom>
              <a:solidFill>
                <a:schemeClr val="accent1"/>
              </a:solidFill>
              <a:ln w="9525">
                <a:solidFill>
                  <a:schemeClr val="tx1"/>
                </a:solidFill>
                <a:round/>
                <a:headEnd/>
                <a:tailEnd/>
              </a:ln>
            </p:spPr>
            <p:txBody>
              <a:bodyPr wrap="none" anchor="ctr"/>
              <a:lstStyle/>
              <a:p>
                <a:endParaRPr lang="en-US" sz="1600">
                  <a:latin typeface="Calibri" charset="0"/>
                </a:endParaRPr>
              </a:p>
            </p:txBody>
          </p:sp>
          <p:sp>
            <p:nvSpPr>
              <p:cNvPr id="22" name="Oval 20"/>
              <p:cNvSpPr>
                <a:spLocks noChangeArrowheads="1"/>
              </p:cNvSpPr>
              <p:nvPr/>
            </p:nvSpPr>
            <p:spPr bwMode="auto">
              <a:xfrm>
                <a:off x="3216" y="2236"/>
                <a:ext cx="96" cy="96"/>
              </a:xfrm>
              <a:prstGeom prst="ellipse">
                <a:avLst/>
              </a:prstGeom>
              <a:solidFill>
                <a:schemeClr val="accent1"/>
              </a:solidFill>
              <a:ln w="9525">
                <a:solidFill>
                  <a:schemeClr val="tx1"/>
                </a:solidFill>
                <a:round/>
                <a:headEnd/>
                <a:tailEnd/>
              </a:ln>
            </p:spPr>
            <p:txBody>
              <a:bodyPr wrap="none" anchor="ctr"/>
              <a:lstStyle/>
              <a:p>
                <a:endParaRPr lang="en-US" sz="1600">
                  <a:latin typeface="Calibri" charset="0"/>
                </a:endParaRPr>
              </a:p>
            </p:txBody>
          </p:sp>
        </p:grpSp>
        <p:grpSp>
          <p:nvGrpSpPr>
            <p:cNvPr id="15" name="Group 28"/>
            <p:cNvGrpSpPr>
              <a:grpSpLocks/>
            </p:cNvGrpSpPr>
            <p:nvPr/>
          </p:nvGrpSpPr>
          <p:grpSpPr bwMode="auto">
            <a:xfrm>
              <a:off x="1413327" y="3733800"/>
              <a:ext cx="1026454" cy="740025"/>
              <a:chOff x="1055" y="2448"/>
              <a:chExt cx="963" cy="576"/>
            </a:xfrm>
          </p:grpSpPr>
          <p:sp>
            <p:nvSpPr>
              <p:cNvPr id="16" name="Text Box 29"/>
              <p:cNvSpPr txBox="1">
                <a:spLocks noChangeArrowheads="1"/>
              </p:cNvSpPr>
              <p:nvPr/>
            </p:nvSpPr>
            <p:spPr bwMode="auto">
              <a:xfrm>
                <a:off x="1055" y="2448"/>
                <a:ext cx="963"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FF3300"/>
                    </a:solidFill>
                    <a:latin typeface="Arial Narrow" charset="0"/>
                  </a:rPr>
                  <a:t>critical </a:t>
                </a:r>
              </a:p>
              <a:p>
                <a:pPr algn="ctr" eaLnBrk="1" hangingPunct="1"/>
                <a:r>
                  <a:rPr lang="en-US" sz="1600" b="1">
                    <a:solidFill>
                      <a:srgbClr val="FF3300"/>
                    </a:solidFill>
                    <a:latin typeface="Arial Narrow" charset="0"/>
                  </a:rPr>
                  <a:t>bandwidth</a:t>
                </a:r>
              </a:p>
            </p:txBody>
          </p:sp>
          <p:sp>
            <p:nvSpPr>
              <p:cNvPr id="17" name="Line 30"/>
              <p:cNvSpPr>
                <a:spLocks noChangeShapeType="1"/>
              </p:cNvSpPr>
              <p:nvPr/>
            </p:nvSpPr>
            <p:spPr bwMode="auto">
              <a:xfrm>
                <a:off x="1536" y="2928"/>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p>
            </p:txBody>
          </p:sp>
        </p:grpSp>
      </p:grpSp>
      <p:grpSp>
        <p:nvGrpSpPr>
          <p:cNvPr id="52" name="Group 44"/>
          <p:cNvGrpSpPr>
            <a:grpSpLocks/>
          </p:cNvGrpSpPr>
          <p:nvPr/>
        </p:nvGrpSpPr>
        <p:grpSpPr bwMode="auto">
          <a:xfrm>
            <a:off x="4873700" y="1331975"/>
            <a:ext cx="3905250" cy="2765425"/>
            <a:chOff x="793650" y="1755772"/>
            <a:chExt cx="5050860" cy="3883028"/>
          </a:xfrm>
        </p:grpSpPr>
        <p:sp>
          <p:nvSpPr>
            <p:cNvPr id="53" name="Freeform 52"/>
            <p:cNvSpPr/>
            <p:nvPr/>
          </p:nvSpPr>
          <p:spPr>
            <a:xfrm>
              <a:off x="1927014" y="1873913"/>
              <a:ext cx="3788146" cy="2191168"/>
            </a:xfrm>
            <a:custGeom>
              <a:avLst/>
              <a:gdLst>
                <a:gd name="connsiteX0" fmla="*/ 0 w 4267014"/>
                <a:gd name="connsiteY0" fmla="*/ 2840675 h 2848102"/>
                <a:gd name="connsiteX1" fmla="*/ 980411 w 4267014"/>
                <a:gd name="connsiteY1" fmla="*/ 2840675 h 2848102"/>
                <a:gd name="connsiteX2" fmla="*/ 1515180 w 4267014"/>
                <a:gd name="connsiteY2" fmla="*/ 2796115 h 2848102"/>
                <a:gd name="connsiteX3" fmla="*/ 2116796 w 4267014"/>
                <a:gd name="connsiteY3" fmla="*/ 2595597 h 2848102"/>
                <a:gd name="connsiteX4" fmla="*/ 2740693 w 4267014"/>
                <a:gd name="connsiteY4" fmla="*/ 2116581 h 2848102"/>
                <a:gd name="connsiteX5" fmla="*/ 3342309 w 4267014"/>
                <a:gd name="connsiteY5" fmla="*/ 1425907 h 2848102"/>
                <a:gd name="connsiteX6" fmla="*/ 3843655 w 4267014"/>
                <a:gd name="connsiteY6" fmla="*/ 724094 h 2848102"/>
                <a:gd name="connsiteX7" fmla="*/ 4267014 w 4267014"/>
                <a:gd name="connsiteY7" fmla="*/ 0 h 284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7014" h="2848102">
                  <a:moveTo>
                    <a:pt x="0" y="2840675"/>
                  </a:moveTo>
                  <a:cubicBezTo>
                    <a:pt x="363940" y="2844388"/>
                    <a:pt x="727881" y="2848102"/>
                    <a:pt x="980411" y="2840675"/>
                  </a:cubicBezTo>
                  <a:cubicBezTo>
                    <a:pt x="1232941" y="2833248"/>
                    <a:pt x="1325783" y="2836961"/>
                    <a:pt x="1515180" y="2796115"/>
                  </a:cubicBezTo>
                  <a:cubicBezTo>
                    <a:pt x="1704577" y="2755269"/>
                    <a:pt x="1912544" y="2708853"/>
                    <a:pt x="2116796" y="2595597"/>
                  </a:cubicBezTo>
                  <a:cubicBezTo>
                    <a:pt x="2321048" y="2482341"/>
                    <a:pt x="2536441" y="2311529"/>
                    <a:pt x="2740693" y="2116581"/>
                  </a:cubicBezTo>
                  <a:cubicBezTo>
                    <a:pt x="2944945" y="1921633"/>
                    <a:pt x="3158482" y="1657988"/>
                    <a:pt x="3342309" y="1425907"/>
                  </a:cubicBezTo>
                  <a:cubicBezTo>
                    <a:pt x="3526136" y="1193826"/>
                    <a:pt x="3689538" y="961745"/>
                    <a:pt x="3843655" y="724094"/>
                  </a:cubicBezTo>
                  <a:cubicBezTo>
                    <a:pt x="3997772" y="486443"/>
                    <a:pt x="4267014" y="0"/>
                    <a:pt x="4267014"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400">
                <a:ea typeface="ＭＳ Ｐゴシック" charset="-128"/>
                <a:cs typeface="ＭＳ Ｐゴシック" charset="-128"/>
              </a:endParaRPr>
            </a:p>
          </p:txBody>
        </p:sp>
        <p:sp>
          <p:nvSpPr>
            <p:cNvPr id="54" name="Rectangle 53"/>
            <p:cNvSpPr/>
            <p:nvPr/>
          </p:nvSpPr>
          <p:spPr>
            <a:xfrm>
              <a:off x="1927014" y="1873913"/>
              <a:ext cx="3894912" cy="301815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solidFill>
                  <a:srgbClr val="FFFFFF"/>
                </a:solidFill>
                <a:ea typeface="ＭＳ Ｐゴシック" charset="-128"/>
                <a:cs typeface="ＭＳ Ｐゴシック" charset="-128"/>
              </a:endParaRPr>
            </a:p>
          </p:txBody>
        </p:sp>
        <p:cxnSp>
          <p:nvCxnSpPr>
            <p:cNvPr id="59" name="Straight Connector 58"/>
            <p:cNvCxnSpPr/>
            <p:nvPr/>
          </p:nvCxnSpPr>
          <p:spPr>
            <a:xfrm rot="5400000" flipH="1" flipV="1">
              <a:off x="2070737" y="4892065"/>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2470439" y="4819708"/>
              <a:ext cx="147118" cy="205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a:off x="3958068" y="4818593"/>
              <a:ext cx="144890" cy="205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5400000">
              <a:off x="5446635" y="4818593"/>
              <a:ext cx="144890" cy="205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10800000">
              <a:off x="1935226" y="4065081"/>
              <a:ext cx="1683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10800000">
              <a:off x="1935226" y="2812348"/>
              <a:ext cx="1683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10800000">
              <a:off x="1939333" y="1947471"/>
              <a:ext cx="166309" cy="223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10800000">
              <a:off x="1935226" y="3162312"/>
              <a:ext cx="168362" cy="22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10800000">
              <a:off x="1935226" y="4452938"/>
              <a:ext cx="168362" cy="223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10800000">
              <a:off x="1935226" y="3690599"/>
              <a:ext cx="168362" cy="223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0800000">
              <a:off x="1935226" y="2457928"/>
              <a:ext cx="168362" cy="22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5400000">
              <a:off x="2964321" y="4818593"/>
              <a:ext cx="144890" cy="205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5400000">
              <a:off x="4433382" y="4819620"/>
              <a:ext cx="14489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4974400" y="4818593"/>
              <a:ext cx="144890" cy="205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5400000">
              <a:off x="3494984" y="4817479"/>
              <a:ext cx="147118" cy="205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5400000">
              <a:off x="2017710" y="4818506"/>
              <a:ext cx="14711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9" name="TextBox 26"/>
            <p:cNvSpPr txBox="1">
              <a:spLocks noChangeArrowheads="1"/>
            </p:cNvSpPr>
            <p:nvPr/>
          </p:nvSpPr>
          <p:spPr bwMode="auto">
            <a:xfrm rot="-5400000">
              <a:off x="186988" y="3502263"/>
              <a:ext cx="1486474" cy="27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Calibri" charset="0"/>
                </a:rPr>
                <a:t>critical bandwidth [Hz]</a:t>
              </a:r>
            </a:p>
          </p:txBody>
        </p:sp>
        <p:sp>
          <p:nvSpPr>
            <p:cNvPr id="90" name="TextBox 27"/>
            <p:cNvSpPr txBox="1">
              <a:spLocks noChangeArrowheads="1"/>
            </p:cNvSpPr>
            <p:nvPr/>
          </p:nvSpPr>
          <p:spPr bwMode="auto">
            <a:xfrm>
              <a:off x="3152101" y="5401856"/>
              <a:ext cx="1191174" cy="23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Calibri" charset="0"/>
                </a:rPr>
                <a:t>frequency [Hz]</a:t>
              </a:r>
            </a:p>
          </p:txBody>
        </p:sp>
        <p:sp>
          <p:nvSpPr>
            <p:cNvPr id="91" name="TextBox 28"/>
            <p:cNvSpPr txBox="1">
              <a:spLocks noChangeArrowheads="1"/>
            </p:cNvSpPr>
            <p:nvPr/>
          </p:nvSpPr>
          <p:spPr bwMode="auto">
            <a:xfrm>
              <a:off x="1326180" y="3926300"/>
              <a:ext cx="429736" cy="23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Calibri" charset="0"/>
                </a:rPr>
                <a:t>100</a:t>
              </a:r>
            </a:p>
          </p:txBody>
        </p:sp>
        <p:sp>
          <p:nvSpPr>
            <p:cNvPr id="93" name="TextBox 29"/>
            <p:cNvSpPr txBox="1">
              <a:spLocks noChangeArrowheads="1"/>
            </p:cNvSpPr>
            <p:nvPr/>
          </p:nvSpPr>
          <p:spPr bwMode="auto">
            <a:xfrm>
              <a:off x="1461433" y="4278278"/>
              <a:ext cx="341120" cy="23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Calibri" charset="0"/>
                </a:rPr>
                <a:t>50</a:t>
              </a:r>
            </a:p>
          </p:txBody>
        </p:sp>
        <p:sp>
          <p:nvSpPr>
            <p:cNvPr id="94" name="TextBox 30"/>
            <p:cNvSpPr txBox="1">
              <a:spLocks noChangeArrowheads="1"/>
            </p:cNvSpPr>
            <p:nvPr/>
          </p:nvSpPr>
          <p:spPr bwMode="auto">
            <a:xfrm>
              <a:off x="1326180" y="3515660"/>
              <a:ext cx="429736" cy="23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Calibri" charset="0"/>
                </a:rPr>
                <a:t>500</a:t>
              </a:r>
            </a:p>
          </p:txBody>
        </p:sp>
        <p:sp>
          <p:nvSpPr>
            <p:cNvPr id="95" name="TextBox 31"/>
            <p:cNvSpPr txBox="1">
              <a:spLocks noChangeArrowheads="1"/>
            </p:cNvSpPr>
            <p:nvPr/>
          </p:nvSpPr>
          <p:spPr bwMode="auto">
            <a:xfrm>
              <a:off x="1190926" y="2996676"/>
              <a:ext cx="518351" cy="23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Calibri" charset="0"/>
                </a:rPr>
                <a:t>1000</a:t>
              </a:r>
            </a:p>
          </p:txBody>
        </p:sp>
        <p:sp>
          <p:nvSpPr>
            <p:cNvPr id="98" name="TextBox 32"/>
            <p:cNvSpPr txBox="1">
              <a:spLocks noChangeArrowheads="1"/>
            </p:cNvSpPr>
            <p:nvPr/>
          </p:nvSpPr>
          <p:spPr bwMode="auto">
            <a:xfrm>
              <a:off x="1190926" y="2635716"/>
              <a:ext cx="518351" cy="23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Calibri" charset="0"/>
                </a:rPr>
                <a:t>2000</a:t>
              </a:r>
            </a:p>
          </p:txBody>
        </p:sp>
        <p:sp>
          <p:nvSpPr>
            <p:cNvPr id="101" name="TextBox 33"/>
            <p:cNvSpPr txBox="1">
              <a:spLocks noChangeArrowheads="1"/>
            </p:cNvSpPr>
            <p:nvPr/>
          </p:nvSpPr>
          <p:spPr bwMode="auto">
            <a:xfrm>
              <a:off x="1190926" y="2283738"/>
              <a:ext cx="518351" cy="23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Calibri" charset="0"/>
                </a:rPr>
                <a:t>5000</a:t>
              </a:r>
            </a:p>
          </p:txBody>
        </p:sp>
        <p:sp>
          <p:nvSpPr>
            <p:cNvPr id="102" name="TextBox 34"/>
            <p:cNvSpPr txBox="1">
              <a:spLocks noChangeArrowheads="1"/>
            </p:cNvSpPr>
            <p:nvPr/>
          </p:nvSpPr>
          <p:spPr bwMode="auto">
            <a:xfrm>
              <a:off x="1055673" y="1755772"/>
              <a:ext cx="606967" cy="23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Calibri" charset="0"/>
                </a:rPr>
                <a:t>10000</a:t>
              </a:r>
            </a:p>
          </p:txBody>
        </p:sp>
        <p:sp>
          <p:nvSpPr>
            <p:cNvPr id="104" name="TextBox 35"/>
            <p:cNvSpPr txBox="1">
              <a:spLocks noChangeArrowheads="1"/>
            </p:cNvSpPr>
            <p:nvPr/>
          </p:nvSpPr>
          <p:spPr bwMode="auto">
            <a:xfrm>
              <a:off x="1896856" y="5040896"/>
              <a:ext cx="341120" cy="23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Calibri" charset="0"/>
                </a:rPr>
                <a:t>50</a:t>
              </a:r>
            </a:p>
          </p:txBody>
        </p:sp>
        <p:sp>
          <p:nvSpPr>
            <p:cNvPr id="105" name="TextBox 36"/>
            <p:cNvSpPr txBox="1">
              <a:spLocks noChangeArrowheads="1"/>
            </p:cNvSpPr>
            <p:nvPr/>
          </p:nvSpPr>
          <p:spPr bwMode="auto">
            <a:xfrm>
              <a:off x="3317017" y="5040896"/>
              <a:ext cx="429736" cy="23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Calibri" charset="0"/>
                </a:rPr>
                <a:t>500</a:t>
              </a:r>
            </a:p>
          </p:txBody>
        </p:sp>
        <p:sp>
          <p:nvSpPr>
            <p:cNvPr id="112" name="TextBox 37"/>
            <p:cNvSpPr txBox="1">
              <a:spLocks noChangeArrowheads="1"/>
            </p:cNvSpPr>
            <p:nvPr/>
          </p:nvSpPr>
          <p:spPr bwMode="auto">
            <a:xfrm>
              <a:off x="4737178" y="5040896"/>
              <a:ext cx="518351" cy="23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Calibri" charset="0"/>
                </a:rPr>
                <a:t>5000</a:t>
              </a:r>
            </a:p>
          </p:txBody>
        </p:sp>
        <p:sp>
          <p:nvSpPr>
            <p:cNvPr id="113" name="TextBox 40"/>
            <p:cNvSpPr txBox="1">
              <a:spLocks noChangeArrowheads="1"/>
            </p:cNvSpPr>
            <p:nvPr/>
          </p:nvSpPr>
          <p:spPr bwMode="auto">
            <a:xfrm>
              <a:off x="3712889" y="5040896"/>
              <a:ext cx="518351" cy="23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Calibri" charset="0"/>
                </a:rPr>
                <a:t>1000</a:t>
              </a:r>
            </a:p>
          </p:txBody>
        </p:sp>
        <p:sp>
          <p:nvSpPr>
            <p:cNvPr id="114" name="TextBox 41"/>
            <p:cNvSpPr txBox="1">
              <a:spLocks noChangeArrowheads="1"/>
            </p:cNvSpPr>
            <p:nvPr/>
          </p:nvSpPr>
          <p:spPr bwMode="auto">
            <a:xfrm>
              <a:off x="5237543" y="5040896"/>
              <a:ext cx="606967" cy="23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Calibri" charset="0"/>
                </a:rPr>
                <a:t>10000</a:t>
              </a:r>
            </a:p>
          </p:txBody>
        </p:sp>
        <p:sp>
          <p:nvSpPr>
            <p:cNvPr id="115" name="TextBox 42"/>
            <p:cNvSpPr txBox="1">
              <a:spLocks noChangeArrowheads="1"/>
            </p:cNvSpPr>
            <p:nvPr/>
          </p:nvSpPr>
          <p:spPr bwMode="auto">
            <a:xfrm>
              <a:off x="2272953" y="5040896"/>
              <a:ext cx="429736" cy="23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Calibri" charset="0"/>
                </a:rPr>
                <a:t>100</a:t>
              </a:r>
            </a:p>
          </p:txBody>
        </p:sp>
      </p:grpSp>
      <p:sp>
        <p:nvSpPr>
          <p:cNvPr id="116" name="TextBox 115"/>
          <p:cNvSpPr txBox="1"/>
          <p:nvPr/>
        </p:nvSpPr>
        <p:spPr>
          <a:xfrm>
            <a:off x="818954" y="4387003"/>
            <a:ext cx="3719179" cy="2308324"/>
          </a:xfrm>
          <a:prstGeom prst="rect">
            <a:avLst/>
          </a:prstGeom>
          <a:noFill/>
        </p:spPr>
        <p:txBody>
          <a:bodyPr wrap="square" rtlCol="0">
            <a:spAutoFit/>
          </a:bodyPr>
          <a:lstStyle/>
          <a:p>
            <a:r>
              <a:rPr lang="en-US" sz="2400" dirty="0" smtClean="0"/>
              <a:t>Better frequency resolution at lower frequencies</a:t>
            </a:r>
          </a:p>
          <a:p>
            <a:pPr marL="342900" indent="-342900">
              <a:buFont typeface="Arial"/>
              <a:buChar char="•"/>
            </a:pPr>
            <a:r>
              <a:rPr lang="en-US" sz="2400" dirty="0" smtClean="0"/>
              <a:t>also seen in</a:t>
            </a:r>
          </a:p>
          <a:p>
            <a:pPr marL="800100" lvl="1" indent="-342900">
              <a:buFont typeface="Arial"/>
              <a:buChar char="•"/>
            </a:pPr>
            <a:r>
              <a:rPr lang="en-US" sz="2400" dirty="0" smtClean="0"/>
              <a:t>growth of loudness</a:t>
            </a:r>
          </a:p>
          <a:p>
            <a:pPr marL="800100" lvl="1" indent="-342900">
              <a:buFont typeface="Arial"/>
              <a:buChar char="•"/>
            </a:pPr>
            <a:r>
              <a:rPr lang="en-US" sz="2400" dirty="0" smtClean="0"/>
              <a:t>perception of </a:t>
            </a:r>
            <a:r>
              <a:rPr lang="en-US" sz="2400" dirty="0" err="1" smtClean="0"/>
              <a:t>subthreshold</a:t>
            </a:r>
            <a:r>
              <a:rPr lang="en-US" sz="2400" dirty="0" smtClean="0"/>
              <a:t> stimuli </a:t>
            </a:r>
            <a:endParaRPr lang="en-US" sz="2400" dirty="0"/>
          </a:p>
        </p:txBody>
      </p:sp>
      <p:sp>
        <p:nvSpPr>
          <p:cNvPr id="2" name="TextBox 1"/>
          <p:cNvSpPr txBox="1"/>
          <p:nvPr/>
        </p:nvSpPr>
        <p:spPr>
          <a:xfrm>
            <a:off x="664397" y="317212"/>
            <a:ext cx="5942853" cy="584776"/>
          </a:xfrm>
          <a:prstGeom prst="rect">
            <a:avLst/>
          </a:prstGeom>
          <a:noFill/>
        </p:spPr>
        <p:txBody>
          <a:bodyPr wrap="none" rtlCol="0">
            <a:spAutoFit/>
          </a:bodyPr>
          <a:lstStyle/>
          <a:p>
            <a:r>
              <a:rPr lang="en-US" sz="3200" dirty="0" smtClean="0"/>
              <a:t>Simultaneous (frequency) masking</a:t>
            </a:r>
            <a:endParaRPr lang="en-US" sz="3200" dirty="0"/>
          </a:p>
        </p:txBody>
      </p:sp>
    </p:spTree>
    <p:extLst>
      <p:ext uri="{BB962C8B-B14F-4D97-AF65-F5344CB8AC3E}">
        <p14:creationId xmlns:p14="http://schemas.microsoft.com/office/powerpoint/2010/main" val="6990524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09600" y="152400"/>
            <a:ext cx="8229600" cy="972812"/>
          </a:xfrm>
        </p:spPr>
        <p:txBody>
          <a:bodyPr>
            <a:normAutofit/>
          </a:bodyPr>
          <a:lstStyle/>
          <a:p>
            <a:pPr algn="l"/>
            <a:r>
              <a:rPr lang="en-US" sz="3200" dirty="0">
                <a:latin typeface="Arial Narrow" charset="0"/>
              </a:rPr>
              <a:t>Linear Discriminant Analysis (LDA)</a:t>
            </a:r>
          </a:p>
        </p:txBody>
      </p:sp>
      <p:sp>
        <p:nvSpPr>
          <p:cNvPr id="146441" name="Text Box 9"/>
          <p:cNvSpPr txBox="1">
            <a:spLocks noChangeArrowheads="1"/>
          </p:cNvSpPr>
          <p:nvPr/>
        </p:nvSpPr>
        <p:spPr bwMode="auto">
          <a:xfrm>
            <a:off x="524935" y="2142053"/>
            <a:ext cx="2746375"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dirty="0"/>
              <a:t>Linear discriminants: eigenvectors of</a:t>
            </a:r>
          </a:p>
          <a:p>
            <a:r>
              <a:rPr lang="en-US" sz="2400" dirty="0">
                <a:latin typeface="Symbol" charset="2"/>
                <a:cs typeface="Symbol" charset="2"/>
              </a:rPr>
              <a:t>S</a:t>
            </a:r>
            <a:r>
              <a:rPr lang="en-US" sz="2400" baseline="30000" dirty="0"/>
              <a:t>-1</a:t>
            </a:r>
            <a:r>
              <a:rPr lang="en-US" sz="2400" baseline="-25000" dirty="0"/>
              <a:t>W</a:t>
            </a:r>
            <a:r>
              <a:rPr lang="en-US" sz="2400" dirty="0">
                <a:latin typeface="Symbol" charset="2"/>
                <a:cs typeface="Symbol" charset="2"/>
              </a:rPr>
              <a:t>S</a:t>
            </a:r>
            <a:r>
              <a:rPr lang="en-US" sz="2400" baseline="-25000" dirty="0"/>
              <a:t>B</a:t>
            </a:r>
            <a:endParaRPr lang="en-US" sz="2400" baseline="30000" dirty="0"/>
          </a:p>
        </p:txBody>
      </p:sp>
      <p:sp>
        <p:nvSpPr>
          <p:cNvPr id="146442" name="Rectangle 10"/>
          <p:cNvSpPr>
            <a:spLocks noChangeArrowheads="1"/>
          </p:cNvSpPr>
          <p:nvPr/>
        </p:nvSpPr>
        <p:spPr bwMode="auto">
          <a:xfrm>
            <a:off x="524935" y="3723203"/>
            <a:ext cx="3289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2400" dirty="0">
                <a:latin typeface="Symbol" charset="2"/>
                <a:cs typeface="Symbol" charset="2"/>
              </a:rPr>
              <a:t>S</a:t>
            </a:r>
            <a:r>
              <a:rPr lang="en-US" sz="2400" baseline="-25000" dirty="0"/>
              <a:t>W</a:t>
            </a:r>
            <a:r>
              <a:rPr lang="en-US" sz="2400" dirty="0"/>
              <a:t> - within-class covariance</a:t>
            </a:r>
            <a:r>
              <a:rPr lang="en-US" sz="2400" baseline="-25000" dirty="0"/>
              <a:t> </a:t>
            </a:r>
            <a:r>
              <a:rPr lang="en-US" sz="2400" dirty="0"/>
              <a:t>matrix</a:t>
            </a:r>
            <a:endParaRPr lang="en-US" sz="2400" baseline="-25000" dirty="0"/>
          </a:p>
          <a:p>
            <a:pPr algn="l"/>
            <a:r>
              <a:rPr lang="en-US" sz="2400" dirty="0">
                <a:latin typeface="Symbol" charset="2"/>
                <a:cs typeface="Symbol" charset="2"/>
              </a:rPr>
              <a:t>S</a:t>
            </a:r>
            <a:r>
              <a:rPr lang="en-US" sz="2400" baseline="-25000" dirty="0"/>
              <a:t>B </a:t>
            </a:r>
            <a:r>
              <a:rPr lang="en-US" sz="2400" dirty="0"/>
              <a:t>- between class covariance matrix</a:t>
            </a:r>
            <a:endParaRPr lang="en-US" sz="2400" baseline="-25000" dirty="0"/>
          </a:p>
        </p:txBody>
      </p:sp>
      <p:sp>
        <p:nvSpPr>
          <p:cNvPr id="146443" name="Text Box 11"/>
          <p:cNvSpPr txBox="1">
            <a:spLocks noChangeArrowheads="1"/>
          </p:cNvSpPr>
          <p:nvPr/>
        </p:nvSpPr>
        <p:spPr bwMode="auto">
          <a:xfrm>
            <a:off x="372535" y="5723453"/>
            <a:ext cx="3441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271463" indent="-271463" algn="l">
              <a:buFontTx/>
              <a:buChar char="•"/>
            </a:pPr>
            <a:r>
              <a:rPr lang="en-US" sz="2400" dirty="0"/>
              <a:t>Needs labeled data </a:t>
            </a:r>
          </a:p>
        </p:txBody>
      </p:sp>
      <p:grpSp>
        <p:nvGrpSpPr>
          <p:cNvPr id="11" name="Group 10"/>
          <p:cNvGrpSpPr/>
          <p:nvPr/>
        </p:nvGrpSpPr>
        <p:grpSpPr>
          <a:xfrm>
            <a:off x="5977468" y="4199453"/>
            <a:ext cx="2946400" cy="1774147"/>
            <a:chOff x="6062133" y="3505200"/>
            <a:chExt cx="2946400" cy="1774147"/>
          </a:xfrm>
        </p:grpSpPr>
        <p:sp>
          <p:nvSpPr>
            <p:cNvPr id="5" name="TextBox 4"/>
            <p:cNvSpPr txBox="1"/>
            <p:nvPr/>
          </p:nvSpPr>
          <p:spPr>
            <a:xfrm>
              <a:off x="6990807" y="4356017"/>
              <a:ext cx="2017726" cy="923330"/>
            </a:xfrm>
            <a:prstGeom prst="rect">
              <a:avLst/>
            </a:prstGeom>
            <a:noFill/>
          </p:spPr>
          <p:txBody>
            <a:bodyPr wrap="square" rtlCol="0">
              <a:spAutoFit/>
            </a:bodyPr>
            <a:lstStyle/>
            <a:p>
              <a:r>
                <a:rPr lang="en-US" dirty="0" smtClean="0"/>
                <a:t>direction of maximal discriminability</a:t>
              </a:r>
              <a:endParaRPr lang="en-US" dirty="0"/>
            </a:p>
          </p:txBody>
        </p:sp>
        <p:cxnSp>
          <p:nvCxnSpPr>
            <p:cNvPr id="7" name="Straight Arrow Connector 6"/>
            <p:cNvCxnSpPr/>
            <p:nvPr/>
          </p:nvCxnSpPr>
          <p:spPr>
            <a:xfrm flipV="1">
              <a:off x="6062133" y="3505200"/>
              <a:ext cx="1794934" cy="1524000"/>
            </a:xfrm>
            <a:prstGeom prst="straightConnector1">
              <a:avLst/>
            </a:prstGeom>
            <a:ln w="1016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4102208" y="3242110"/>
            <a:ext cx="2803934" cy="2173269"/>
            <a:chOff x="4186873" y="2547857"/>
            <a:chExt cx="2803934" cy="2173269"/>
          </a:xfrm>
        </p:grpSpPr>
        <p:grpSp>
          <p:nvGrpSpPr>
            <p:cNvPr id="4" name="Group 3"/>
            <p:cNvGrpSpPr/>
            <p:nvPr/>
          </p:nvGrpSpPr>
          <p:grpSpPr>
            <a:xfrm>
              <a:off x="4230674" y="2768501"/>
              <a:ext cx="2760133" cy="1952625"/>
              <a:chOff x="4978400" y="2162175"/>
              <a:chExt cx="2760133" cy="1952625"/>
            </a:xfrm>
          </p:grpSpPr>
          <p:grpSp>
            <p:nvGrpSpPr>
              <p:cNvPr id="146435" name="Group 3"/>
              <p:cNvGrpSpPr>
                <a:grpSpLocks/>
              </p:cNvGrpSpPr>
              <p:nvPr/>
            </p:nvGrpSpPr>
            <p:grpSpPr bwMode="auto">
              <a:xfrm>
                <a:off x="4978400" y="2635250"/>
                <a:ext cx="2760133" cy="1029448"/>
                <a:chOff x="1056" y="2496"/>
                <a:chExt cx="3024" cy="576"/>
              </a:xfrm>
            </p:grpSpPr>
            <p:sp>
              <p:nvSpPr>
                <p:cNvPr id="146436" name="Oval 4"/>
                <p:cNvSpPr>
                  <a:spLocks noChangeArrowheads="1"/>
                </p:cNvSpPr>
                <p:nvPr/>
              </p:nvSpPr>
              <p:spPr bwMode="auto">
                <a:xfrm rot="-2024101">
                  <a:off x="1056" y="2496"/>
                  <a:ext cx="2208"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6437" name="Oval 5"/>
                <p:cNvSpPr>
                  <a:spLocks noChangeArrowheads="1"/>
                </p:cNvSpPr>
                <p:nvPr/>
              </p:nvSpPr>
              <p:spPr bwMode="auto">
                <a:xfrm rot="-2024101">
                  <a:off x="1872" y="2736"/>
                  <a:ext cx="2208"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46440" name="Line 8"/>
              <p:cNvSpPr>
                <a:spLocks noChangeShapeType="1"/>
              </p:cNvSpPr>
              <p:nvPr/>
            </p:nvSpPr>
            <p:spPr bwMode="auto">
              <a:xfrm flipV="1">
                <a:off x="5181600" y="2162175"/>
                <a:ext cx="2260600" cy="195262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 name="TextBox 1"/>
              <p:cNvSpPr txBox="1"/>
              <p:nvPr/>
            </p:nvSpPr>
            <p:spPr>
              <a:xfrm>
                <a:off x="5909733" y="2592934"/>
                <a:ext cx="364202" cy="461665"/>
              </a:xfrm>
              <a:prstGeom prst="rect">
                <a:avLst/>
              </a:prstGeom>
              <a:noFill/>
            </p:spPr>
            <p:txBody>
              <a:bodyPr wrap="none" rtlCol="0">
                <a:spAutoFit/>
              </a:bodyPr>
              <a:lstStyle/>
              <a:p>
                <a:r>
                  <a:rPr lang="en-US" sz="2400" dirty="0" smtClean="0"/>
                  <a:t>A</a:t>
                </a:r>
                <a:endParaRPr lang="en-US" sz="2400" dirty="0"/>
              </a:p>
            </p:txBody>
          </p:sp>
          <p:sp>
            <p:nvSpPr>
              <p:cNvPr id="3" name="TextBox 2"/>
              <p:cNvSpPr txBox="1"/>
              <p:nvPr/>
            </p:nvSpPr>
            <p:spPr>
              <a:xfrm>
                <a:off x="6620933" y="3103481"/>
                <a:ext cx="352080" cy="461665"/>
              </a:xfrm>
              <a:prstGeom prst="rect">
                <a:avLst/>
              </a:prstGeom>
              <a:noFill/>
            </p:spPr>
            <p:txBody>
              <a:bodyPr wrap="none" rtlCol="0">
                <a:spAutoFit/>
              </a:bodyPr>
              <a:lstStyle/>
              <a:p>
                <a:r>
                  <a:rPr lang="en-US" sz="2400" dirty="0" smtClean="0"/>
                  <a:t>B</a:t>
                </a:r>
                <a:endParaRPr lang="en-US" sz="2400" dirty="0"/>
              </a:p>
            </p:txBody>
          </p:sp>
        </p:grpSp>
        <p:sp>
          <p:nvSpPr>
            <p:cNvPr id="8" name="TextBox 7"/>
            <p:cNvSpPr txBox="1"/>
            <p:nvPr/>
          </p:nvSpPr>
          <p:spPr>
            <a:xfrm>
              <a:off x="4186873" y="2547857"/>
              <a:ext cx="1520857" cy="369332"/>
            </a:xfrm>
            <a:prstGeom prst="rect">
              <a:avLst/>
            </a:prstGeom>
            <a:noFill/>
          </p:spPr>
          <p:txBody>
            <a:bodyPr wrap="none" rtlCol="0">
              <a:spAutoFit/>
            </a:bodyPr>
            <a:lstStyle/>
            <a:p>
              <a:r>
                <a:rPr lang="en-US" dirty="0" smtClean="0"/>
                <a:t>2D-data space</a:t>
              </a:r>
              <a:endParaRPr lang="en-US" dirty="0"/>
            </a:p>
          </p:txBody>
        </p:sp>
      </p:grpSp>
      <p:grpSp>
        <p:nvGrpSpPr>
          <p:cNvPr id="9" name="Group 8"/>
          <p:cNvGrpSpPr/>
          <p:nvPr/>
        </p:nvGrpSpPr>
        <p:grpSpPr>
          <a:xfrm>
            <a:off x="5554490" y="1819465"/>
            <a:ext cx="3043569" cy="1793578"/>
            <a:chOff x="5639155" y="1125212"/>
            <a:chExt cx="3043569" cy="1793578"/>
          </a:xfrm>
        </p:grpSpPr>
        <p:sp>
          <p:nvSpPr>
            <p:cNvPr id="146438" name="Freeform 6"/>
            <p:cNvSpPr>
              <a:spLocks/>
            </p:cNvSpPr>
            <p:nvPr/>
          </p:nvSpPr>
          <p:spPr bwMode="auto">
            <a:xfrm>
              <a:off x="6942971" y="1586877"/>
              <a:ext cx="1323460" cy="1331913"/>
            </a:xfrm>
            <a:custGeom>
              <a:avLst/>
              <a:gdLst>
                <a:gd name="T0" fmla="*/ 8 w 768"/>
                <a:gd name="T1" fmla="*/ 80 h 848"/>
                <a:gd name="T2" fmla="*/ 56 w 768"/>
                <a:gd name="T3" fmla="*/ 128 h 848"/>
                <a:gd name="T4" fmla="*/ 344 w 768"/>
                <a:gd name="T5" fmla="*/ 32 h 848"/>
                <a:gd name="T6" fmla="*/ 248 w 768"/>
                <a:gd name="T7" fmla="*/ 320 h 848"/>
                <a:gd name="T8" fmla="*/ 392 w 768"/>
                <a:gd name="T9" fmla="*/ 512 h 848"/>
                <a:gd name="T10" fmla="*/ 728 w 768"/>
                <a:gd name="T11" fmla="*/ 368 h 848"/>
                <a:gd name="T12" fmla="*/ 632 w 768"/>
                <a:gd name="T13" fmla="*/ 656 h 848"/>
                <a:gd name="T14" fmla="*/ 728 w 768"/>
                <a:gd name="T15" fmla="*/ 848 h 8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 h="848">
                  <a:moveTo>
                    <a:pt x="8" y="80"/>
                  </a:moveTo>
                  <a:cubicBezTo>
                    <a:pt x="4" y="108"/>
                    <a:pt x="0" y="136"/>
                    <a:pt x="56" y="128"/>
                  </a:cubicBezTo>
                  <a:cubicBezTo>
                    <a:pt x="112" y="120"/>
                    <a:pt x="312" y="0"/>
                    <a:pt x="344" y="32"/>
                  </a:cubicBezTo>
                  <a:cubicBezTo>
                    <a:pt x="376" y="64"/>
                    <a:pt x="240" y="240"/>
                    <a:pt x="248" y="320"/>
                  </a:cubicBezTo>
                  <a:cubicBezTo>
                    <a:pt x="256" y="400"/>
                    <a:pt x="312" y="504"/>
                    <a:pt x="392" y="512"/>
                  </a:cubicBezTo>
                  <a:cubicBezTo>
                    <a:pt x="472" y="520"/>
                    <a:pt x="688" y="344"/>
                    <a:pt x="728" y="368"/>
                  </a:cubicBezTo>
                  <a:cubicBezTo>
                    <a:pt x="768" y="392"/>
                    <a:pt x="632" y="576"/>
                    <a:pt x="632" y="656"/>
                  </a:cubicBezTo>
                  <a:cubicBezTo>
                    <a:pt x="632" y="736"/>
                    <a:pt x="712" y="816"/>
                    <a:pt x="728" y="848"/>
                  </a:cubicBezTo>
                </a:path>
              </a:pathLst>
            </a:custGeom>
            <a:noFill/>
            <a:ln w="571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TextBox 12"/>
            <p:cNvSpPr txBox="1"/>
            <p:nvPr/>
          </p:nvSpPr>
          <p:spPr>
            <a:xfrm>
              <a:off x="7687769" y="1125212"/>
              <a:ext cx="364202" cy="461665"/>
            </a:xfrm>
            <a:prstGeom prst="rect">
              <a:avLst/>
            </a:prstGeom>
            <a:noFill/>
          </p:spPr>
          <p:txBody>
            <a:bodyPr wrap="none" rtlCol="0">
              <a:spAutoFit/>
            </a:bodyPr>
            <a:lstStyle/>
            <a:p>
              <a:r>
                <a:rPr lang="en-US" sz="2400" dirty="0" smtClean="0"/>
                <a:t>A</a:t>
              </a:r>
              <a:endParaRPr lang="en-US" sz="2400" dirty="0"/>
            </a:p>
          </p:txBody>
        </p:sp>
        <p:sp>
          <p:nvSpPr>
            <p:cNvPr id="15" name="TextBox 14"/>
            <p:cNvSpPr txBox="1"/>
            <p:nvPr/>
          </p:nvSpPr>
          <p:spPr>
            <a:xfrm>
              <a:off x="8330644" y="1545223"/>
              <a:ext cx="352080" cy="461665"/>
            </a:xfrm>
            <a:prstGeom prst="rect">
              <a:avLst/>
            </a:prstGeom>
            <a:noFill/>
          </p:spPr>
          <p:txBody>
            <a:bodyPr wrap="none" rtlCol="0">
              <a:spAutoFit/>
            </a:bodyPr>
            <a:lstStyle/>
            <a:p>
              <a:r>
                <a:rPr lang="en-US" sz="2400" dirty="0" smtClean="0"/>
                <a:t>B</a:t>
              </a:r>
              <a:endParaRPr lang="en-US" sz="2400" dirty="0"/>
            </a:p>
          </p:txBody>
        </p:sp>
        <p:sp>
          <p:nvSpPr>
            <p:cNvPr id="21" name="TextBox 20"/>
            <p:cNvSpPr txBox="1"/>
            <p:nvPr/>
          </p:nvSpPr>
          <p:spPr>
            <a:xfrm>
              <a:off x="5639155" y="1173611"/>
              <a:ext cx="1520857" cy="369332"/>
            </a:xfrm>
            <a:prstGeom prst="rect">
              <a:avLst/>
            </a:prstGeom>
            <a:noFill/>
          </p:spPr>
          <p:txBody>
            <a:bodyPr wrap="none" rtlCol="0">
              <a:spAutoFit/>
            </a:bodyPr>
            <a:lstStyle/>
            <a:p>
              <a:r>
                <a:rPr lang="en-US" dirty="0" smtClean="0"/>
                <a:t>1</a:t>
              </a:r>
              <a:r>
                <a:rPr lang="en-US" dirty="0"/>
                <a:t>D</a:t>
              </a:r>
              <a:r>
                <a:rPr lang="en-US" dirty="0" smtClean="0"/>
                <a:t>-data space</a:t>
              </a:r>
              <a:endParaRPr lang="en-US" dirty="0"/>
            </a:p>
          </p:txBody>
        </p:sp>
      </p:grpSp>
    </p:spTree>
    <p:extLst>
      <p:ext uri="{BB962C8B-B14F-4D97-AF65-F5344CB8AC3E}">
        <p14:creationId xmlns:p14="http://schemas.microsoft.com/office/powerpoint/2010/main" val="31940563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D:\naren\icslp98\dft_lda.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69" y="1497429"/>
            <a:ext cx="3526037"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p:cNvGrpSpPr/>
          <p:nvPr/>
        </p:nvGrpSpPr>
        <p:grpSpPr>
          <a:xfrm>
            <a:off x="1016000" y="1763660"/>
            <a:ext cx="2121693" cy="1940925"/>
            <a:chOff x="1144748" y="989598"/>
            <a:chExt cx="2860740" cy="2694404"/>
          </a:xfrm>
        </p:grpSpPr>
        <p:sp>
          <p:nvSpPr>
            <p:cNvPr id="7" name="Text Box 5"/>
            <p:cNvSpPr txBox="1">
              <a:spLocks noChangeArrowheads="1"/>
            </p:cNvSpPr>
            <p:nvPr/>
          </p:nvSpPr>
          <p:spPr bwMode="auto">
            <a:xfrm>
              <a:off x="1144748" y="1018173"/>
              <a:ext cx="6523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latin typeface="Graphite Light Narrow ATT" charset="0"/>
                </a:rPr>
                <a:t>63 %</a:t>
              </a:r>
            </a:p>
          </p:txBody>
        </p:sp>
        <p:sp>
          <p:nvSpPr>
            <p:cNvPr id="8" name="Text Box 6"/>
            <p:cNvSpPr txBox="1">
              <a:spLocks noChangeArrowheads="1"/>
            </p:cNvSpPr>
            <p:nvPr/>
          </p:nvSpPr>
          <p:spPr bwMode="auto">
            <a:xfrm>
              <a:off x="3279935" y="989598"/>
              <a:ext cx="6523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latin typeface="Graphite Light Narrow ATT" charset="0"/>
                </a:rPr>
                <a:t>16 %</a:t>
              </a:r>
            </a:p>
          </p:txBody>
        </p:sp>
        <p:sp>
          <p:nvSpPr>
            <p:cNvPr id="9" name="Text Box 7"/>
            <p:cNvSpPr txBox="1">
              <a:spLocks noChangeArrowheads="1"/>
            </p:cNvSpPr>
            <p:nvPr/>
          </p:nvSpPr>
          <p:spPr bwMode="auto">
            <a:xfrm>
              <a:off x="1144748" y="3345448"/>
              <a:ext cx="6523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latin typeface="Graphite Light Narrow ATT" charset="0"/>
                </a:rPr>
                <a:t>12 %</a:t>
              </a:r>
            </a:p>
          </p:txBody>
        </p:sp>
        <p:sp>
          <p:nvSpPr>
            <p:cNvPr id="10" name="Text Box 8"/>
            <p:cNvSpPr txBox="1">
              <a:spLocks noChangeArrowheads="1"/>
            </p:cNvSpPr>
            <p:nvPr/>
          </p:nvSpPr>
          <p:spPr bwMode="auto">
            <a:xfrm>
              <a:off x="3467260" y="3345448"/>
              <a:ext cx="5382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latin typeface="Graphite Light Narrow ATT" charset="0"/>
                </a:rPr>
                <a:t>2 %</a:t>
              </a:r>
            </a:p>
          </p:txBody>
        </p:sp>
      </p:grpSp>
      <p:grpSp>
        <p:nvGrpSpPr>
          <p:cNvPr id="11" name="Group 22"/>
          <p:cNvGrpSpPr>
            <a:grpSpLocks/>
          </p:cNvGrpSpPr>
          <p:nvPr/>
        </p:nvGrpSpPr>
        <p:grpSpPr bwMode="auto">
          <a:xfrm>
            <a:off x="4558394" y="1342323"/>
            <a:ext cx="3235325" cy="1371600"/>
            <a:chOff x="948080" y="3429000"/>
            <a:chExt cx="3234369" cy="1371600"/>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962400"/>
              <a:ext cx="713015" cy="55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1"/>
            <p:cNvSpPr txBox="1">
              <a:spLocks noChangeArrowheads="1"/>
            </p:cNvSpPr>
            <p:nvPr/>
          </p:nvSpPr>
          <p:spPr bwMode="auto">
            <a:xfrm>
              <a:off x="1206335" y="4431268"/>
              <a:ext cx="261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f</a:t>
              </a:r>
            </a:p>
          </p:txBody>
        </p:sp>
        <p:cxnSp>
          <p:nvCxnSpPr>
            <p:cNvPr id="14" name="Straight Arrow Connector 13"/>
            <p:cNvCxnSpPr/>
            <p:nvPr/>
          </p:nvCxnSpPr>
          <p:spPr>
            <a:xfrm>
              <a:off x="1117892" y="3886200"/>
              <a:ext cx="474523"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948080" y="3429000"/>
              <a:ext cx="831820" cy="307777"/>
            </a:xfrm>
            <a:prstGeom prst="rect">
              <a:avLst/>
            </a:prstGeom>
            <a:noFill/>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err="1" smtClean="0">
                  <a:latin typeface="Symbol" charset="0"/>
                  <a:cs typeface="Symbol" charset="0"/>
                </a:rPr>
                <a:t>d</a:t>
              </a:r>
              <a:r>
                <a:rPr lang="en-US" sz="1400" dirty="0" err="1" smtClean="0">
                  <a:latin typeface="+mj-lt"/>
                  <a:cs typeface="Symbol" charset="0"/>
                </a:rPr>
                <a:t>f</a:t>
              </a:r>
              <a:r>
                <a:rPr lang="en-US" sz="1400" dirty="0" smtClean="0">
                  <a:latin typeface="Symbol" charset="0"/>
                  <a:cs typeface="Symbol" charset="0"/>
                </a:rPr>
                <a:t>=</a:t>
              </a:r>
              <a:r>
                <a:rPr lang="en-US" sz="1400" dirty="0">
                  <a:latin typeface="Calibri" charset="0"/>
                  <a:cs typeface="Symbol" charset="0"/>
                </a:rPr>
                <a:t>30 Hz</a:t>
              </a:r>
              <a:endParaRPr lang="en-US" sz="1400" dirty="0">
                <a:latin typeface="Symbol" charset="0"/>
                <a:cs typeface="Symbol" charset="0"/>
              </a:endParaRPr>
            </a:p>
          </p:txBody>
        </p:sp>
        <p:cxnSp>
          <p:nvCxnSpPr>
            <p:cNvPr id="16" name="Straight Arrow Connector 15"/>
            <p:cNvCxnSpPr/>
            <p:nvPr/>
          </p:nvCxnSpPr>
          <p:spPr>
            <a:xfrm>
              <a:off x="1752704" y="4191000"/>
              <a:ext cx="38088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8"/>
            <p:cNvSpPr txBox="1">
              <a:spLocks noChangeArrowheads="1"/>
            </p:cNvSpPr>
            <p:nvPr/>
          </p:nvSpPr>
          <p:spPr bwMode="auto">
            <a:xfrm>
              <a:off x="2112872" y="3886200"/>
              <a:ext cx="12236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first 16</a:t>
              </a:r>
            </a:p>
            <a:p>
              <a:pPr algn="ctr" eaLnBrk="1" hangingPunct="1"/>
              <a:r>
                <a:rPr lang="en-US" sz="1800" dirty="0"/>
                <a:t>LDA basis</a:t>
              </a:r>
            </a:p>
          </p:txBody>
        </p:sp>
        <p:cxnSp>
          <p:nvCxnSpPr>
            <p:cNvPr id="18" name="Straight Arrow Connector 17"/>
            <p:cNvCxnSpPr/>
            <p:nvPr/>
          </p:nvCxnSpPr>
          <p:spPr>
            <a:xfrm>
              <a:off x="3428609" y="4191000"/>
              <a:ext cx="30471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21"/>
            <p:cNvSpPr txBox="1">
              <a:spLocks noChangeArrowheads="1"/>
            </p:cNvSpPr>
            <p:nvPr/>
          </p:nvSpPr>
          <p:spPr bwMode="auto">
            <a:xfrm>
              <a:off x="3869489" y="4013202"/>
              <a:ext cx="3129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t>
              </a:r>
            </a:p>
          </p:txBody>
        </p:sp>
      </p:grpSp>
      <p:grpSp>
        <p:nvGrpSpPr>
          <p:cNvPr id="20" name="Group 19"/>
          <p:cNvGrpSpPr/>
          <p:nvPr/>
        </p:nvGrpSpPr>
        <p:grpSpPr>
          <a:xfrm>
            <a:off x="4361870" y="3146842"/>
            <a:ext cx="4762065" cy="1905000"/>
            <a:chOff x="427038" y="2465388"/>
            <a:chExt cx="8820579" cy="2563812"/>
          </a:xfrm>
        </p:grpSpPr>
        <p:pic>
          <p:nvPicPr>
            <p:cNvPr id="21" name="Picture 3" descr="df_sens_comp_all3"/>
            <p:cNvPicPr>
              <a:picLocks noChangeAspect="1" noChangeArrowheads="1"/>
            </p:cNvPicPr>
            <p:nvPr/>
          </p:nvPicPr>
          <p:blipFill>
            <a:blip r:embed="rId4">
              <a:extLst>
                <a:ext uri="{28A0092B-C50C-407E-A947-70E740481C1C}">
                  <a14:useLocalDpi xmlns:a14="http://schemas.microsoft.com/office/drawing/2010/main" val="0"/>
                </a:ext>
              </a:extLst>
            </a:blip>
            <a:srcRect t="10283"/>
            <a:stretch>
              <a:fillRect/>
            </a:stretch>
          </p:blipFill>
          <p:spPr bwMode="auto">
            <a:xfrm>
              <a:off x="427038" y="2822575"/>
              <a:ext cx="8335962"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4"/>
            <p:cNvSpPr txBox="1">
              <a:spLocks noChangeArrowheads="1"/>
            </p:cNvSpPr>
            <p:nvPr/>
          </p:nvSpPr>
          <p:spPr bwMode="auto">
            <a:xfrm>
              <a:off x="948173" y="2465388"/>
              <a:ext cx="8299444" cy="37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dirty="0">
                  <a:latin typeface="+mn-lt"/>
                </a:rPr>
                <a:t>Cosine basis               </a:t>
              </a:r>
              <a:r>
                <a:rPr lang="en-US" sz="1200" b="1" dirty="0" smtClean="0">
                  <a:latin typeface="+mn-lt"/>
                </a:rPr>
                <a:t>      </a:t>
              </a:r>
              <a:r>
                <a:rPr lang="en-US" sz="1200" b="1" dirty="0">
                  <a:latin typeface="+mn-lt"/>
                </a:rPr>
                <a:t>LDA-derived </a:t>
              </a:r>
              <a:r>
                <a:rPr lang="en-US" sz="1200" b="1" dirty="0" smtClean="0">
                  <a:latin typeface="+mn-lt"/>
                </a:rPr>
                <a:t>basis     Critical</a:t>
              </a:r>
              <a:r>
                <a:rPr lang="en-US" sz="1200" b="1" dirty="0">
                  <a:latin typeface="+mn-lt"/>
                </a:rPr>
                <a:t>-band </a:t>
              </a:r>
              <a:r>
                <a:rPr lang="en-US" sz="1200" b="1" dirty="0" err="1">
                  <a:latin typeface="+mn-lt"/>
                </a:rPr>
                <a:t>filterbank</a:t>
              </a:r>
              <a:endParaRPr lang="en-US" sz="1200" b="1" dirty="0">
                <a:latin typeface="+mn-lt"/>
              </a:endParaRPr>
            </a:p>
          </p:txBody>
        </p:sp>
      </p:grpSp>
      <p:sp>
        <p:nvSpPr>
          <p:cNvPr id="24" name="TextBox 23"/>
          <p:cNvSpPr txBox="1"/>
          <p:nvPr/>
        </p:nvSpPr>
        <p:spPr>
          <a:xfrm>
            <a:off x="2987871" y="5347269"/>
            <a:ext cx="5967875" cy="369332"/>
          </a:xfrm>
          <a:prstGeom prst="rect">
            <a:avLst/>
          </a:prstGeom>
          <a:noFill/>
        </p:spPr>
        <p:txBody>
          <a:bodyPr wrap="none" rtlCol="0">
            <a:spAutoFit/>
          </a:bodyPr>
          <a:lstStyle/>
          <a:p>
            <a:r>
              <a:rPr lang="en-US" dirty="0" smtClean="0"/>
              <a:t>Malayath and Hermansky 2003, Valente and Hermansky 2006 </a:t>
            </a:r>
            <a:endParaRPr lang="en-US" dirty="0"/>
          </a:p>
        </p:txBody>
      </p:sp>
      <p:sp>
        <p:nvSpPr>
          <p:cNvPr id="2" name="TextBox 1"/>
          <p:cNvSpPr txBox="1"/>
          <p:nvPr/>
        </p:nvSpPr>
        <p:spPr>
          <a:xfrm>
            <a:off x="609600" y="6114535"/>
            <a:ext cx="5857756" cy="369332"/>
          </a:xfrm>
          <a:prstGeom prst="rect">
            <a:avLst/>
          </a:prstGeom>
          <a:noFill/>
        </p:spPr>
        <p:txBody>
          <a:bodyPr wrap="none" rtlCol="0">
            <a:spAutoFit/>
          </a:bodyPr>
          <a:lstStyle/>
          <a:p>
            <a:r>
              <a:rPr lang="en-US" dirty="0" smtClean="0"/>
              <a:t>Better frequency resolution at lower frequencies is desirable</a:t>
            </a:r>
            <a:endParaRPr lang="en-US" dirty="0"/>
          </a:p>
        </p:txBody>
      </p:sp>
    </p:spTree>
    <p:extLst>
      <p:ext uri="{BB962C8B-B14F-4D97-AF65-F5344CB8AC3E}">
        <p14:creationId xmlns:p14="http://schemas.microsoft.com/office/powerpoint/2010/main" val="8182198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90057" y="669400"/>
            <a:ext cx="3556119" cy="1846659"/>
          </a:xfrm>
          <a:prstGeom prst="rect">
            <a:avLst/>
          </a:prstGeom>
          <a:noFill/>
        </p:spPr>
        <p:txBody>
          <a:bodyPr wrap="square" rtlCol="0">
            <a:spAutoFit/>
          </a:bodyPr>
          <a:lstStyle/>
          <a:p>
            <a:r>
              <a:rPr lang="en-US" sz="2400" dirty="0" smtClean="0"/>
              <a:t>Sound </a:t>
            </a:r>
            <a:r>
              <a:rPr lang="en-US" sz="2400" dirty="0"/>
              <a:t>elements outside a critical band do not corrupt decoding of elements inside the band</a:t>
            </a:r>
          </a:p>
          <a:p>
            <a:endParaRPr lang="en-US" dirty="0"/>
          </a:p>
        </p:txBody>
      </p:sp>
      <p:grpSp>
        <p:nvGrpSpPr>
          <p:cNvPr id="110" name="Group 109"/>
          <p:cNvGrpSpPr/>
          <p:nvPr/>
        </p:nvGrpSpPr>
        <p:grpSpPr>
          <a:xfrm>
            <a:off x="4990057" y="4001550"/>
            <a:ext cx="3703808" cy="2411302"/>
            <a:chOff x="4990057" y="4001550"/>
            <a:chExt cx="3703808" cy="2411302"/>
          </a:xfrm>
        </p:grpSpPr>
        <p:sp>
          <p:nvSpPr>
            <p:cNvPr id="55" name="Rectangle 54"/>
            <p:cNvSpPr/>
            <p:nvPr/>
          </p:nvSpPr>
          <p:spPr>
            <a:xfrm>
              <a:off x="5427071" y="4001550"/>
              <a:ext cx="3266794" cy="206319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56" name="Rectangle 55"/>
            <p:cNvSpPr/>
            <p:nvPr/>
          </p:nvSpPr>
          <p:spPr>
            <a:xfrm rot="16200000">
              <a:off x="6212604" y="4917831"/>
              <a:ext cx="176328" cy="1508747"/>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57" name="Rectangle 56"/>
            <p:cNvSpPr/>
            <p:nvPr/>
          </p:nvSpPr>
          <p:spPr>
            <a:xfrm rot="16200000">
              <a:off x="6212604" y="4278772"/>
              <a:ext cx="176328" cy="1508747"/>
            </a:xfrm>
            <a:prstGeom prst="rect">
              <a:avLst/>
            </a:prstGeom>
            <a:no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58" name="Rectangle 57"/>
            <p:cNvSpPr/>
            <p:nvPr/>
          </p:nvSpPr>
          <p:spPr>
            <a:xfrm rot="16200000">
              <a:off x="6212604" y="3622080"/>
              <a:ext cx="176328" cy="1508747"/>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cxnSp>
          <p:nvCxnSpPr>
            <p:cNvPr id="60" name="Straight Arrow Connector 59"/>
            <p:cNvCxnSpPr/>
            <p:nvPr/>
          </p:nvCxnSpPr>
          <p:spPr>
            <a:xfrm>
              <a:off x="7148378" y="5064086"/>
              <a:ext cx="28367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7973428" y="6105075"/>
              <a:ext cx="518091" cy="307777"/>
            </a:xfrm>
            <a:prstGeom prst="rect">
              <a:avLst/>
            </a:prstGeom>
            <a:noFill/>
          </p:spPr>
          <p:txBody>
            <a:bodyPr wrap="none" rtlCol="0">
              <a:spAutoFit/>
            </a:bodyPr>
            <a:lstStyle/>
            <a:p>
              <a:r>
                <a:rPr lang="en-US" sz="1400" dirty="0" smtClean="0"/>
                <a:t>time</a:t>
              </a:r>
              <a:endParaRPr lang="en-US" sz="1400" dirty="0"/>
            </a:p>
          </p:txBody>
        </p:sp>
        <p:sp>
          <p:nvSpPr>
            <p:cNvPr id="62" name="TextBox 61"/>
            <p:cNvSpPr txBox="1"/>
            <p:nvPr/>
          </p:nvSpPr>
          <p:spPr>
            <a:xfrm rot="16200000">
              <a:off x="4683511" y="4863197"/>
              <a:ext cx="920870" cy="307777"/>
            </a:xfrm>
            <a:prstGeom prst="rect">
              <a:avLst/>
            </a:prstGeom>
            <a:noFill/>
          </p:spPr>
          <p:txBody>
            <a:bodyPr wrap="none" rtlCol="0">
              <a:spAutoFit/>
            </a:bodyPr>
            <a:lstStyle/>
            <a:p>
              <a:pPr algn="ctr"/>
              <a:r>
                <a:rPr lang="en-US" sz="1400" dirty="0" smtClean="0"/>
                <a:t>frequency</a:t>
              </a:r>
              <a:endParaRPr lang="en-US" sz="1400" dirty="0"/>
            </a:p>
          </p:txBody>
        </p:sp>
        <p:cxnSp>
          <p:nvCxnSpPr>
            <p:cNvPr id="64" name="Straight Arrow Connector 63"/>
            <p:cNvCxnSpPr/>
            <p:nvPr/>
          </p:nvCxnSpPr>
          <p:spPr>
            <a:xfrm>
              <a:off x="7148378" y="4394154"/>
              <a:ext cx="28367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7148378" y="5699075"/>
              <a:ext cx="28367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6275922" y="4541026"/>
              <a:ext cx="70096" cy="9585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68" name="Oval 67"/>
            <p:cNvSpPr/>
            <p:nvPr/>
          </p:nvSpPr>
          <p:spPr>
            <a:xfrm>
              <a:off x="6275922" y="4705351"/>
              <a:ext cx="70096" cy="9585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69" name="Oval 68"/>
            <p:cNvSpPr/>
            <p:nvPr/>
          </p:nvSpPr>
          <p:spPr>
            <a:xfrm>
              <a:off x="6275922" y="5375284"/>
              <a:ext cx="70096" cy="9585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70" name="Oval 69"/>
            <p:cNvSpPr/>
            <p:nvPr/>
          </p:nvSpPr>
          <p:spPr>
            <a:xfrm>
              <a:off x="6275922" y="5198325"/>
              <a:ext cx="70096" cy="9585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71" name="Oval 70"/>
            <p:cNvSpPr/>
            <p:nvPr/>
          </p:nvSpPr>
          <p:spPr>
            <a:xfrm>
              <a:off x="6275922" y="5886575"/>
              <a:ext cx="70096" cy="9585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72" name="Oval 71"/>
            <p:cNvSpPr/>
            <p:nvPr/>
          </p:nvSpPr>
          <p:spPr>
            <a:xfrm>
              <a:off x="6275922" y="4101312"/>
              <a:ext cx="70096" cy="9585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82" name="TextBox 81"/>
            <p:cNvSpPr txBox="1"/>
            <p:nvPr/>
          </p:nvSpPr>
          <p:spPr>
            <a:xfrm>
              <a:off x="7444066" y="4242391"/>
              <a:ext cx="961985" cy="307777"/>
            </a:xfrm>
            <a:prstGeom prst="rect">
              <a:avLst/>
            </a:prstGeom>
            <a:noFill/>
          </p:spPr>
          <p:txBody>
            <a:bodyPr wrap="none" rtlCol="0">
              <a:spAutoFit/>
            </a:bodyPr>
            <a:lstStyle/>
            <a:p>
              <a:r>
                <a:rPr lang="en-US" sz="1400" dirty="0" smtClean="0"/>
                <a:t>processing</a:t>
              </a:r>
              <a:endParaRPr lang="en-US" sz="1400" dirty="0"/>
            </a:p>
          </p:txBody>
        </p:sp>
        <p:sp>
          <p:nvSpPr>
            <p:cNvPr id="83" name="TextBox 82"/>
            <p:cNvSpPr txBox="1"/>
            <p:nvPr/>
          </p:nvSpPr>
          <p:spPr>
            <a:xfrm>
              <a:off x="7444085" y="4872533"/>
              <a:ext cx="961985" cy="307777"/>
            </a:xfrm>
            <a:prstGeom prst="rect">
              <a:avLst/>
            </a:prstGeom>
            <a:noFill/>
          </p:spPr>
          <p:txBody>
            <a:bodyPr wrap="none" rtlCol="0">
              <a:spAutoFit/>
            </a:bodyPr>
            <a:lstStyle/>
            <a:p>
              <a:r>
                <a:rPr lang="en-US" sz="1400" dirty="0" smtClean="0"/>
                <a:t>processing</a:t>
              </a:r>
              <a:endParaRPr lang="en-US" sz="1400" dirty="0"/>
            </a:p>
          </p:txBody>
        </p:sp>
        <p:sp>
          <p:nvSpPr>
            <p:cNvPr id="84" name="TextBox 83"/>
            <p:cNvSpPr txBox="1"/>
            <p:nvPr/>
          </p:nvSpPr>
          <p:spPr>
            <a:xfrm>
              <a:off x="7444104" y="5511549"/>
              <a:ext cx="961985" cy="307777"/>
            </a:xfrm>
            <a:prstGeom prst="rect">
              <a:avLst/>
            </a:prstGeom>
            <a:noFill/>
          </p:spPr>
          <p:txBody>
            <a:bodyPr wrap="none" rtlCol="0">
              <a:spAutoFit/>
            </a:bodyPr>
            <a:lstStyle/>
            <a:p>
              <a:r>
                <a:rPr lang="en-US" sz="1400" dirty="0" smtClean="0"/>
                <a:t>processing</a:t>
              </a:r>
              <a:endParaRPr lang="en-US" sz="1400" dirty="0"/>
            </a:p>
          </p:txBody>
        </p:sp>
      </p:grpSp>
      <p:grpSp>
        <p:nvGrpSpPr>
          <p:cNvPr id="109" name="Group 108"/>
          <p:cNvGrpSpPr/>
          <p:nvPr/>
        </p:nvGrpSpPr>
        <p:grpSpPr>
          <a:xfrm>
            <a:off x="469804" y="3470023"/>
            <a:ext cx="3041467" cy="2960408"/>
            <a:chOff x="469804" y="3470023"/>
            <a:chExt cx="3041467" cy="2960408"/>
          </a:xfrm>
        </p:grpSpPr>
        <p:grpSp>
          <p:nvGrpSpPr>
            <p:cNvPr id="106" name="Group 105"/>
            <p:cNvGrpSpPr/>
            <p:nvPr/>
          </p:nvGrpSpPr>
          <p:grpSpPr>
            <a:xfrm>
              <a:off x="469804" y="3777800"/>
              <a:ext cx="3000483" cy="2652631"/>
              <a:chOff x="398526" y="4314859"/>
              <a:chExt cx="1904407" cy="1479187"/>
            </a:xfrm>
          </p:grpSpPr>
          <p:sp>
            <p:nvSpPr>
              <p:cNvPr id="92" name="Rectangle 91"/>
              <p:cNvSpPr/>
              <p:nvPr/>
            </p:nvSpPr>
            <p:spPr>
              <a:xfrm>
                <a:off x="676292" y="4499299"/>
                <a:ext cx="1626641" cy="98406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03" name="Rectangle 102"/>
              <p:cNvSpPr/>
              <p:nvPr/>
            </p:nvSpPr>
            <p:spPr>
              <a:xfrm>
                <a:off x="1363611" y="4499299"/>
                <a:ext cx="45715" cy="984069"/>
              </a:xfrm>
              <a:prstGeom prst="rect">
                <a:avLst/>
              </a:prstGeom>
              <a:no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96" name="TextBox 95"/>
              <p:cNvSpPr txBox="1"/>
              <p:nvPr/>
            </p:nvSpPr>
            <p:spPr>
              <a:xfrm>
                <a:off x="1844671" y="5622420"/>
                <a:ext cx="328832" cy="171626"/>
              </a:xfrm>
              <a:prstGeom prst="rect">
                <a:avLst/>
              </a:prstGeom>
              <a:noFill/>
            </p:spPr>
            <p:txBody>
              <a:bodyPr wrap="none" rtlCol="0">
                <a:spAutoFit/>
              </a:bodyPr>
              <a:lstStyle/>
              <a:p>
                <a:r>
                  <a:rPr lang="en-US" sz="1400" dirty="0" smtClean="0"/>
                  <a:t>time</a:t>
                </a:r>
                <a:endParaRPr lang="en-US" sz="1400" dirty="0"/>
              </a:p>
            </p:txBody>
          </p:sp>
          <p:sp>
            <p:nvSpPr>
              <p:cNvPr id="97" name="TextBox 96"/>
              <p:cNvSpPr txBox="1"/>
              <p:nvPr/>
            </p:nvSpPr>
            <p:spPr>
              <a:xfrm rot="16200000">
                <a:off x="239446" y="4911401"/>
                <a:ext cx="513505" cy="195346"/>
              </a:xfrm>
              <a:prstGeom prst="rect">
                <a:avLst/>
              </a:prstGeom>
              <a:noFill/>
            </p:spPr>
            <p:txBody>
              <a:bodyPr wrap="none" rtlCol="0">
                <a:spAutoFit/>
              </a:bodyPr>
              <a:lstStyle/>
              <a:p>
                <a:pPr algn="ctr"/>
                <a:r>
                  <a:rPr lang="en-US" sz="1400" dirty="0" smtClean="0"/>
                  <a:t>frequency</a:t>
                </a:r>
                <a:endParaRPr lang="en-US" sz="1400" dirty="0"/>
              </a:p>
            </p:txBody>
          </p:sp>
          <p:sp>
            <p:nvSpPr>
              <p:cNvPr id="99" name="TextBox 98"/>
              <p:cNvSpPr txBox="1"/>
              <p:nvPr/>
            </p:nvSpPr>
            <p:spPr>
              <a:xfrm>
                <a:off x="1161057" y="4314859"/>
                <a:ext cx="476589" cy="171626"/>
              </a:xfrm>
              <a:prstGeom prst="rect">
                <a:avLst/>
              </a:prstGeom>
              <a:noFill/>
            </p:spPr>
            <p:txBody>
              <a:bodyPr wrap="none" rtlCol="0">
                <a:spAutoFit/>
              </a:bodyPr>
              <a:lstStyle/>
              <a:p>
                <a:r>
                  <a:rPr lang="en-US" sz="1400" dirty="0" smtClean="0"/>
                  <a:t>~ 10 ms</a:t>
                </a:r>
                <a:endParaRPr lang="en-US" sz="1400" dirty="0"/>
              </a:p>
            </p:txBody>
          </p:sp>
        </p:grpSp>
        <p:sp>
          <p:nvSpPr>
            <p:cNvPr id="100" name="TextBox 99"/>
            <p:cNvSpPr txBox="1"/>
            <p:nvPr/>
          </p:nvSpPr>
          <p:spPr>
            <a:xfrm>
              <a:off x="777581" y="3470023"/>
              <a:ext cx="1130563" cy="307777"/>
            </a:xfrm>
            <a:prstGeom prst="rect">
              <a:avLst/>
            </a:prstGeom>
            <a:noFill/>
          </p:spPr>
          <p:txBody>
            <a:bodyPr wrap="none" rtlCol="0">
              <a:spAutoFit/>
            </a:bodyPr>
            <a:lstStyle/>
            <a:p>
              <a:r>
                <a:rPr lang="en-US" sz="1400" dirty="0" smtClean="0"/>
                <a:t>conventional</a:t>
              </a:r>
              <a:endParaRPr lang="en-US" sz="1400" dirty="0"/>
            </a:p>
          </p:txBody>
        </p:sp>
        <p:cxnSp>
          <p:nvCxnSpPr>
            <p:cNvPr id="107" name="Straight Arrow Connector 106"/>
            <p:cNvCxnSpPr/>
            <p:nvPr/>
          </p:nvCxnSpPr>
          <p:spPr>
            <a:xfrm>
              <a:off x="2253598" y="4965296"/>
              <a:ext cx="28367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2549286" y="4813533"/>
              <a:ext cx="961985" cy="307777"/>
            </a:xfrm>
            <a:prstGeom prst="rect">
              <a:avLst/>
            </a:prstGeom>
            <a:noFill/>
          </p:spPr>
          <p:txBody>
            <a:bodyPr wrap="none" rtlCol="0">
              <a:spAutoFit/>
            </a:bodyPr>
            <a:lstStyle/>
            <a:p>
              <a:r>
                <a:rPr lang="en-US" sz="1400" dirty="0" smtClean="0"/>
                <a:t>processing</a:t>
              </a:r>
              <a:endParaRPr lang="en-US" sz="1400" dirty="0"/>
            </a:p>
          </p:txBody>
        </p:sp>
      </p:grpSp>
      <p:sp>
        <p:nvSpPr>
          <p:cNvPr id="111" name="TextBox 110"/>
          <p:cNvSpPr txBox="1"/>
          <p:nvPr/>
        </p:nvSpPr>
        <p:spPr>
          <a:xfrm>
            <a:off x="5657307" y="3297891"/>
            <a:ext cx="1884801" cy="461665"/>
          </a:xfrm>
          <a:prstGeom prst="rect">
            <a:avLst/>
          </a:prstGeom>
          <a:noFill/>
        </p:spPr>
        <p:txBody>
          <a:bodyPr wrap="none" rtlCol="0">
            <a:spAutoFit/>
          </a:bodyPr>
          <a:lstStyle/>
          <a:p>
            <a:r>
              <a:rPr lang="en-US" sz="2400" b="1" dirty="0" smtClean="0"/>
              <a:t>HOW LONG ?</a:t>
            </a:r>
            <a:endParaRPr lang="en-US" sz="2400" b="1" dirty="0"/>
          </a:p>
        </p:txBody>
      </p:sp>
      <p:sp>
        <p:nvSpPr>
          <p:cNvPr id="112" name="TextBox 111"/>
          <p:cNvSpPr txBox="1"/>
          <p:nvPr/>
        </p:nvSpPr>
        <p:spPr>
          <a:xfrm>
            <a:off x="777581" y="721483"/>
            <a:ext cx="2928878" cy="1200328"/>
          </a:xfrm>
          <a:prstGeom prst="rect">
            <a:avLst/>
          </a:prstGeom>
          <a:noFill/>
        </p:spPr>
        <p:txBody>
          <a:bodyPr wrap="square" rtlCol="0">
            <a:spAutoFit/>
          </a:bodyPr>
          <a:lstStyle/>
          <a:p>
            <a:r>
              <a:rPr lang="en-US" sz="2400" dirty="0" smtClean="0"/>
              <a:t>Better frequency resolution at lower frequencies </a:t>
            </a:r>
            <a:endParaRPr lang="en-US" sz="2400" dirty="0"/>
          </a:p>
        </p:txBody>
      </p:sp>
    </p:spTree>
    <p:extLst>
      <p:ext uri="{BB962C8B-B14F-4D97-AF65-F5344CB8AC3E}">
        <p14:creationId xmlns:p14="http://schemas.microsoft.com/office/powerpoint/2010/main" val="3201777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685800" y="50800"/>
            <a:ext cx="7772400" cy="838200"/>
          </a:xfrm>
        </p:spPr>
        <p:txBody>
          <a:bodyPr/>
          <a:lstStyle/>
          <a:p>
            <a:pPr algn="l" eaLnBrk="1" hangingPunct="1"/>
            <a:r>
              <a:rPr lang="en-US" sz="3200" dirty="0">
                <a:latin typeface="Arial Narrow" charset="0"/>
                <a:ea typeface="ＭＳ Ｐゴシック" charset="0"/>
                <a:cs typeface="ＭＳ Ｐゴシック" charset="0"/>
              </a:rPr>
              <a:t>Masking in Time</a:t>
            </a:r>
          </a:p>
        </p:txBody>
      </p:sp>
      <p:sp>
        <p:nvSpPr>
          <p:cNvPr id="181251" name="Rectangle 3"/>
          <p:cNvSpPr>
            <a:spLocks noGrp="1" noChangeArrowheads="1"/>
          </p:cNvSpPr>
          <p:nvPr>
            <p:ph type="body" idx="1"/>
          </p:nvPr>
        </p:nvSpPr>
        <p:spPr>
          <a:xfrm>
            <a:off x="1" y="4385735"/>
            <a:ext cx="8906932" cy="2057398"/>
          </a:xfrm>
        </p:spPr>
        <p:txBody>
          <a:bodyPr>
            <a:noAutofit/>
          </a:bodyPr>
          <a:lstStyle/>
          <a:p>
            <a:pPr eaLnBrk="1" hangingPunct="1"/>
            <a:r>
              <a:rPr lang="en-US" sz="2400" dirty="0">
                <a:latin typeface="Arial Narrow" charset="0"/>
                <a:ea typeface="ＭＳ Ｐゴシック" charset="0"/>
                <a:cs typeface="ＭＳ Ｐゴシック" charset="0"/>
              </a:rPr>
              <a:t>suggests ~200 </a:t>
            </a:r>
            <a:r>
              <a:rPr lang="en-US" sz="2400" dirty="0" err="1">
                <a:latin typeface="Arial Narrow" charset="0"/>
                <a:ea typeface="ＭＳ Ｐゴシック" charset="0"/>
                <a:cs typeface="ＭＳ Ｐゴシック" charset="0"/>
              </a:rPr>
              <a:t>ms</a:t>
            </a:r>
            <a:r>
              <a:rPr lang="en-US" sz="2400" dirty="0">
                <a:latin typeface="Arial Narrow" charset="0"/>
                <a:ea typeface="ＭＳ Ｐゴシック" charset="0"/>
                <a:cs typeface="ＭＳ Ｐゴシック" charset="0"/>
              </a:rPr>
              <a:t> buffer in auditory system</a:t>
            </a:r>
          </a:p>
          <a:p>
            <a:pPr lvl="1" eaLnBrk="1" hangingPunct="1"/>
            <a:r>
              <a:rPr lang="en-US" sz="2400" dirty="0">
                <a:latin typeface="Arial Narrow" charset="0"/>
                <a:ea typeface="ＭＳ Ｐゴシック" charset="0"/>
              </a:rPr>
              <a:t>also seen in perception of loudness, detection of short stimuli, gaps in tones, auditory afterimages, binaural release from masking, …..</a:t>
            </a:r>
          </a:p>
          <a:p>
            <a:r>
              <a:rPr lang="en-US" sz="2400" b="1" dirty="0" smtClean="0">
                <a:latin typeface="Arial Narrow" charset="0"/>
                <a:ea typeface="ＭＳ Ｐゴシック" charset="0"/>
              </a:rPr>
              <a:t>Sound elements </a:t>
            </a:r>
            <a:r>
              <a:rPr lang="en-US" sz="2400" b="1" dirty="0">
                <a:latin typeface="Arial Narrow" charset="0"/>
                <a:ea typeface="ＭＳ Ｐゴシック" charset="0"/>
              </a:rPr>
              <a:t>outside this </a:t>
            </a:r>
            <a:r>
              <a:rPr lang="en-US" sz="2400" b="1" dirty="0" smtClean="0">
                <a:latin typeface="Arial Narrow" charset="0"/>
                <a:ea typeface="ＭＳ Ｐゴシック" charset="0"/>
              </a:rPr>
              <a:t>buffer</a:t>
            </a:r>
            <a:r>
              <a:rPr lang="en-US" sz="2400" b="1" dirty="0">
                <a:latin typeface="Arial Narrow" charset="0"/>
                <a:ea typeface="ＭＳ Ｐゴシック" charset="0"/>
              </a:rPr>
              <a:t> </a:t>
            </a:r>
            <a:r>
              <a:rPr lang="en-US" sz="2400" b="1" dirty="0" smtClean="0">
                <a:latin typeface="Arial Narrow" charset="0"/>
                <a:ea typeface="ＭＳ Ｐゴシック" charset="0"/>
              </a:rPr>
              <a:t>do not </a:t>
            </a:r>
            <a:r>
              <a:rPr lang="en-US" sz="2400" b="1" dirty="0">
                <a:latin typeface="Arial Narrow" charset="0"/>
                <a:ea typeface="ＭＳ Ｐゴシック" charset="0"/>
              </a:rPr>
              <a:t>affect detection of signal within the buffer</a:t>
            </a:r>
          </a:p>
        </p:txBody>
      </p:sp>
      <p:grpSp>
        <p:nvGrpSpPr>
          <p:cNvPr id="106499" name="Group 4"/>
          <p:cNvGrpSpPr>
            <a:grpSpLocks/>
          </p:cNvGrpSpPr>
          <p:nvPr/>
        </p:nvGrpSpPr>
        <p:grpSpPr bwMode="auto">
          <a:xfrm>
            <a:off x="609600" y="1422400"/>
            <a:ext cx="3205163" cy="2286000"/>
            <a:chOff x="384" y="1008"/>
            <a:chExt cx="2019" cy="1440"/>
          </a:xfrm>
        </p:grpSpPr>
        <p:sp>
          <p:nvSpPr>
            <p:cNvPr id="106512" name="Rectangle 5"/>
            <p:cNvSpPr>
              <a:spLocks noChangeArrowheads="1"/>
            </p:cNvSpPr>
            <p:nvPr/>
          </p:nvSpPr>
          <p:spPr bwMode="auto">
            <a:xfrm>
              <a:off x="2019" y="1728"/>
              <a:ext cx="96" cy="24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6513" name="Text Box 6"/>
            <p:cNvSpPr txBox="1">
              <a:spLocks noChangeArrowheads="1"/>
            </p:cNvSpPr>
            <p:nvPr/>
          </p:nvSpPr>
          <p:spPr bwMode="auto">
            <a:xfrm>
              <a:off x="1737" y="1267"/>
              <a:ext cx="66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a:latin typeface="Arial Narrow" charset="0"/>
                </a:rPr>
                <a:t>signal</a:t>
              </a:r>
            </a:p>
          </p:txBody>
        </p:sp>
        <p:sp>
          <p:nvSpPr>
            <p:cNvPr id="106514" name="Line 7"/>
            <p:cNvSpPr>
              <a:spLocks noChangeShapeType="1"/>
            </p:cNvSpPr>
            <p:nvPr/>
          </p:nvSpPr>
          <p:spPr bwMode="auto">
            <a:xfrm>
              <a:off x="1443" y="2256"/>
              <a:ext cx="57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515" name="Text Box 8"/>
            <p:cNvSpPr txBox="1">
              <a:spLocks noChangeArrowheads="1"/>
            </p:cNvSpPr>
            <p:nvPr/>
          </p:nvSpPr>
          <p:spPr bwMode="auto">
            <a:xfrm>
              <a:off x="1617" y="1879"/>
              <a:ext cx="22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a:latin typeface="Symbol" charset="0"/>
                </a:rPr>
                <a:t>t</a:t>
              </a:r>
            </a:p>
          </p:txBody>
        </p:sp>
        <p:sp>
          <p:nvSpPr>
            <p:cNvPr id="106516" name="Rectangle 9"/>
            <p:cNvSpPr>
              <a:spLocks noChangeArrowheads="1"/>
            </p:cNvSpPr>
            <p:nvPr/>
          </p:nvSpPr>
          <p:spPr bwMode="auto">
            <a:xfrm>
              <a:off x="384" y="1489"/>
              <a:ext cx="1054" cy="47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6517" name="Text Box 10"/>
            <p:cNvSpPr txBox="1">
              <a:spLocks noChangeArrowheads="1"/>
            </p:cNvSpPr>
            <p:nvPr/>
          </p:nvSpPr>
          <p:spPr bwMode="auto">
            <a:xfrm>
              <a:off x="515" y="1008"/>
              <a:ext cx="80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a:latin typeface="Arial Narrow" charset="0"/>
                </a:rPr>
                <a:t>masker</a:t>
              </a:r>
            </a:p>
          </p:txBody>
        </p:sp>
        <p:sp>
          <p:nvSpPr>
            <p:cNvPr id="106518" name="Text Box 11"/>
            <p:cNvSpPr txBox="1">
              <a:spLocks noChangeArrowheads="1"/>
            </p:cNvSpPr>
            <p:nvPr/>
          </p:nvSpPr>
          <p:spPr bwMode="auto">
            <a:xfrm>
              <a:off x="594" y="2073"/>
              <a:ext cx="51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a:latin typeface="Arial Narrow" charset="0"/>
                </a:rPr>
                <a:t>time</a:t>
              </a:r>
            </a:p>
          </p:txBody>
        </p:sp>
        <p:sp>
          <p:nvSpPr>
            <p:cNvPr id="106519" name="Line 12"/>
            <p:cNvSpPr>
              <a:spLocks noChangeShapeType="1"/>
            </p:cNvSpPr>
            <p:nvPr/>
          </p:nvSpPr>
          <p:spPr bwMode="auto">
            <a:xfrm>
              <a:off x="579" y="2448"/>
              <a:ext cx="4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3"/>
          <p:cNvGrpSpPr>
            <a:grpSpLocks/>
          </p:cNvGrpSpPr>
          <p:nvPr/>
        </p:nvGrpSpPr>
        <p:grpSpPr bwMode="auto">
          <a:xfrm>
            <a:off x="5943600" y="1879600"/>
            <a:ext cx="2438400" cy="1524000"/>
            <a:chOff x="3744" y="1296"/>
            <a:chExt cx="1536" cy="960"/>
          </a:xfrm>
        </p:grpSpPr>
        <p:sp>
          <p:nvSpPr>
            <p:cNvPr id="106510" name="Line 14"/>
            <p:cNvSpPr>
              <a:spLocks noChangeShapeType="1"/>
            </p:cNvSpPr>
            <p:nvPr/>
          </p:nvSpPr>
          <p:spPr bwMode="auto">
            <a:xfrm>
              <a:off x="3744" y="1296"/>
              <a:ext cx="144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1" name="Text Box 15"/>
            <p:cNvSpPr txBox="1">
              <a:spLocks noChangeArrowheads="1"/>
            </p:cNvSpPr>
            <p:nvPr/>
          </p:nvSpPr>
          <p:spPr bwMode="auto">
            <a:xfrm>
              <a:off x="4215" y="1382"/>
              <a:ext cx="10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latin typeface="Arial Narrow" charset="0"/>
                </a:rPr>
                <a:t>stronger masker</a:t>
              </a:r>
            </a:p>
          </p:txBody>
        </p:sp>
      </p:grpSp>
      <p:grpSp>
        <p:nvGrpSpPr>
          <p:cNvPr id="4" name="Group 16"/>
          <p:cNvGrpSpPr>
            <a:grpSpLocks/>
          </p:cNvGrpSpPr>
          <p:nvPr/>
        </p:nvGrpSpPr>
        <p:grpSpPr bwMode="auto">
          <a:xfrm>
            <a:off x="4419600" y="1498600"/>
            <a:ext cx="4210050" cy="2397125"/>
            <a:chOff x="2951" y="1056"/>
            <a:chExt cx="2652" cy="1510"/>
          </a:xfrm>
        </p:grpSpPr>
        <p:sp>
          <p:nvSpPr>
            <p:cNvPr id="106502" name="Line 17"/>
            <p:cNvSpPr>
              <a:spLocks noChangeShapeType="1"/>
            </p:cNvSpPr>
            <p:nvPr/>
          </p:nvSpPr>
          <p:spPr bwMode="auto">
            <a:xfrm>
              <a:off x="3936" y="1968"/>
              <a:ext cx="144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3" name="Text Box 18"/>
            <p:cNvSpPr txBox="1">
              <a:spLocks noChangeArrowheads="1"/>
            </p:cNvSpPr>
            <p:nvPr/>
          </p:nvSpPr>
          <p:spPr bwMode="auto">
            <a:xfrm>
              <a:off x="2951" y="1056"/>
              <a:ext cx="93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Arial Narrow" charset="0"/>
                </a:rPr>
                <a:t>increase</a:t>
              </a:r>
            </a:p>
            <a:p>
              <a:r>
                <a:rPr lang="en-US">
                  <a:latin typeface="Arial Narrow" charset="0"/>
                </a:rPr>
                <a:t>in threshold</a:t>
              </a:r>
            </a:p>
          </p:txBody>
        </p:sp>
        <p:sp>
          <p:nvSpPr>
            <p:cNvPr id="106504" name="Line 19"/>
            <p:cNvSpPr>
              <a:spLocks noChangeShapeType="1"/>
            </p:cNvSpPr>
            <p:nvPr/>
          </p:nvSpPr>
          <p:spPr bwMode="auto">
            <a:xfrm>
              <a:off x="3936" y="2256"/>
              <a:ext cx="1632"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6505" name="Text Box 20"/>
            <p:cNvSpPr txBox="1">
              <a:spLocks noChangeArrowheads="1"/>
            </p:cNvSpPr>
            <p:nvPr/>
          </p:nvSpPr>
          <p:spPr bwMode="auto">
            <a:xfrm>
              <a:off x="3698" y="2150"/>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latin typeface="Arial Narrow" charset="0"/>
                </a:rPr>
                <a:t>0</a:t>
              </a:r>
            </a:p>
          </p:txBody>
        </p:sp>
        <p:sp>
          <p:nvSpPr>
            <p:cNvPr id="106506" name="Line 21"/>
            <p:cNvSpPr>
              <a:spLocks noChangeShapeType="1"/>
            </p:cNvSpPr>
            <p:nvPr/>
          </p:nvSpPr>
          <p:spPr bwMode="auto">
            <a:xfrm>
              <a:off x="4176" y="244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507" name="Text Box 22"/>
            <p:cNvSpPr txBox="1">
              <a:spLocks noChangeArrowheads="1"/>
            </p:cNvSpPr>
            <p:nvPr/>
          </p:nvSpPr>
          <p:spPr bwMode="auto">
            <a:xfrm>
              <a:off x="4508" y="2278"/>
              <a:ext cx="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Symbol" charset="0"/>
                </a:rPr>
                <a:t>t</a:t>
              </a:r>
            </a:p>
          </p:txBody>
        </p:sp>
        <p:sp>
          <p:nvSpPr>
            <p:cNvPr id="106508" name="Text Box 23"/>
            <p:cNvSpPr txBox="1">
              <a:spLocks noChangeArrowheads="1"/>
            </p:cNvSpPr>
            <p:nvPr/>
          </p:nvSpPr>
          <p:spPr bwMode="auto">
            <a:xfrm>
              <a:off x="5057" y="2311"/>
              <a:ext cx="54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latin typeface="Arial Narrow" charset="0"/>
                </a:rPr>
                <a:t>200 ms</a:t>
              </a:r>
            </a:p>
          </p:txBody>
        </p:sp>
        <p:sp>
          <p:nvSpPr>
            <p:cNvPr id="106509" name="Line 24"/>
            <p:cNvSpPr>
              <a:spLocks noChangeShapeType="1"/>
            </p:cNvSpPr>
            <p:nvPr/>
          </p:nvSpPr>
          <p:spPr bwMode="auto">
            <a:xfrm flipV="1">
              <a:off x="3408" y="1632"/>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5342056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706323" y="146884"/>
            <a:ext cx="7342976" cy="523220"/>
          </a:xfrm>
          <a:prstGeom prst="rect">
            <a:avLst/>
          </a:prstGeom>
          <a:noFill/>
        </p:spPr>
        <p:txBody>
          <a:bodyPr wrap="none" rtlCol="0">
            <a:spAutoFit/>
          </a:bodyPr>
          <a:lstStyle/>
          <a:p>
            <a:r>
              <a:rPr lang="en-US" sz="2800" dirty="0" smtClean="0"/>
              <a:t>LDA on temporal trajectories of spectral energies</a:t>
            </a:r>
            <a:endParaRPr lang="en-US" sz="2800" dirty="0"/>
          </a:p>
        </p:txBody>
      </p:sp>
      <p:grpSp>
        <p:nvGrpSpPr>
          <p:cNvPr id="32" name="Group 31"/>
          <p:cNvGrpSpPr/>
          <p:nvPr/>
        </p:nvGrpSpPr>
        <p:grpSpPr>
          <a:xfrm>
            <a:off x="221171" y="1090541"/>
            <a:ext cx="5637127" cy="4528808"/>
            <a:chOff x="4484049" y="1035596"/>
            <a:chExt cx="4384749" cy="2832584"/>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4484049" y="1313797"/>
              <a:ext cx="4177351" cy="2460213"/>
            </a:xfrm>
            <a:prstGeom prst="rect">
              <a:avLst/>
            </a:prstGeom>
          </p:spPr>
        </p:pic>
        <p:sp>
          <p:nvSpPr>
            <p:cNvPr id="29" name="TextBox 10"/>
            <p:cNvSpPr txBox="1">
              <a:spLocks noChangeArrowheads="1"/>
            </p:cNvSpPr>
            <p:nvPr/>
          </p:nvSpPr>
          <p:spPr bwMode="auto">
            <a:xfrm>
              <a:off x="4742128" y="1035596"/>
              <a:ext cx="1217025" cy="1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400" dirty="0">
                  <a:solidFill>
                    <a:srgbClr val="000000"/>
                  </a:solidFill>
                  <a:latin typeface="Arial"/>
                  <a:ea typeface="ヒラギノ角ゴ ProN W3" charset="0"/>
                  <a:cs typeface="Arial"/>
                  <a:sym typeface="Gill Sans" charset="0"/>
                </a:rPr>
                <a:t>impulse responses</a:t>
              </a:r>
            </a:p>
          </p:txBody>
        </p:sp>
        <p:sp>
          <p:nvSpPr>
            <p:cNvPr id="20" name="TextBox 19"/>
            <p:cNvSpPr txBox="1"/>
            <p:nvPr/>
          </p:nvSpPr>
          <p:spPr>
            <a:xfrm>
              <a:off x="4742128" y="2300052"/>
              <a:ext cx="1713706" cy="186102"/>
            </a:xfrm>
            <a:prstGeom prst="rect">
              <a:avLst/>
            </a:prstGeom>
            <a:solidFill>
              <a:schemeClr val="bg1"/>
            </a:solidFill>
          </p:spPr>
          <p:txBody>
            <a:bodyPr wrap="square" rtlCol="0">
              <a:spAutoFit/>
            </a:bodyPr>
            <a:lstStyle/>
            <a:p>
              <a:r>
                <a:rPr lang="en-US" sz="1400" dirty="0" smtClean="0"/>
                <a:t>-500              0               500</a:t>
              </a:r>
              <a:endParaRPr lang="en-US" sz="1400" dirty="0"/>
            </a:p>
          </p:txBody>
        </p:sp>
        <p:sp>
          <p:nvSpPr>
            <p:cNvPr id="50" name="TextBox 49"/>
            <p:cNvSpPr txBox="1"/>
            <p:nvPr/>
          </p:nvSpPr>
          <p:spPr>
            <a:xfrm>
              <a:off x="6850292" y="2292787"/>
              <a:ext cx="1713706" cy="186102"/>
            </a:xfrm>
            <a:prstGeom prst="rect">
              <a:avLst/>
            </a:prstGeom>
            <a:solidFill>
              <a:schemeClr val="bg1"/>
            </a:solidFill>
          </p:spPr>
          <p:txBody>
            <a:bodyPr wrap="square" rtlCol="0">
              <a:spAutoFit/>
            </a:bodyPr>
            <a:lstStyle/>
            <a:p>
              <a:r>
                <a:rPr lang="en-US" sz="1400" dirty="0" smtClean="0"/>
                <a:t>-500              0               500</a:t>
              </a:r>
              <a:endParaRPr lang="en-US" sz="1400" dirty="0"/>
            </a:p>
          </p:txBody>
        </p:sp>
        <p:sp>
          <p:nvSpPr>
            <p:cNvPr id="51" name="TextBox 50"/>
            <p:cNvSpPr txBox="1"/>
            <p:nvPr/>
          </p:nvSpPr>
          <p:spPr>
            <a:xfrm>
              <a:off x="4771058" y="3527213"/>
              <a:ext cx="1713706" cy="186102"/>
            </a:xfrm>
            <a:prstGeom prst="rect">
              <a:avLst/>
            </a:prstGeom>
            <a:solidFill>
              <a:schemeClr val="bg1"/>
            </a:solidFill>
          </p:spPr>
          <p:txBody>
            <a:bodyPr wrap="square" rtlCol="0">
              <a:spAutoFit/>
            </a:bodyPr>
            <a:lstStyle/>
            <a:p>
              <a:r>
                <a:rPr lang="en-US" sz="1400" dirty="0" smtClean="0"/>
                <a:t>-500              0               500</a:t>
              </a:r>
              <a:endParaRPr lang="en-US" sz="1400" dirty="0"/>
            </a:p>
          </p:txBody>
        </p:sp>
        <p:sp>
          <p:nvSpPr>
            <p:cNvPr id="52" name="TextBox 51"/>
            <p:cNvSpPr txBox="1"/>
            <p:nvPr/>
          </p:nvSpPr>
          <p:spPr>
            <a:xfrm>
              <a:off x="6892656" y="3528336"/>
              <a:ext cx="1976142" cy="186102"/>
            </a:xfrm>
            <a:prstGeom prst="rect">
              <a:avLst/>
            </a:prstGeom>
            <a:solidFill>
              <a:schemeClr val="bg1"/>
            </a:solidFill>
          </p:spPr>
          <p:txBody>
            <a:bodyPr wrap="square" rtlCol="0">
              <a:spAutoFit/>
            </a:bodyPr>
            <a:lstStyle/>
            <a:p>
              <a:r>
                <a:rPr lang="en-US" sz="1400" dirty="0" smtClean="0"/>
                <a:t>-500              0               500</a:t>
              </a:r>
              <a:endParaRPr lang="en-US" sz="1400" dirty="0"/>
            </a:p>
          </p:txBody>
        </p:sp>
        <p:sp>
          <p:nvSpPr>
            <p:cNvPr id="23" name="TextBox 22"/>
            <p:cNvSpPr txBox="1"/>
            <p:nvPr/>
          </p:nvSpPr>
          <p:spPr>
            <a:xfrm>
              <a:off x="5272418" y="3682078"/>
              <a:ext cx="638195" cy="186102"/>
            </a:xfrm>
            <a:prstGeom prst="rect">
              <a:avLst/>
            </a:prstGeom>
            <a:noFill/>
          </p:spPr>
          <p:txBody>
            <a:bodyPr wrap="none" rtlCol="0">
              <a:spAutoFit/>
            </a:bodyPr>
            <a:lstStyle/>
            <a:p>
              <a:r>
                <a:rPr lang="en-US" sz="1400" dirty="0" smtClean="0"/>
                <a:t>time [</a:t>
              </a:r>
              <a:r>
                <a:rPr lang="en-US" sz="1400" dirty="0" err="1" smtClean="0"/>
                <a:t>ms</a:t>
              </a:r>
              <a:r>
                <a:rPr lang="en-US" sz="1400" dirty="0" smtClean="0"/>
                <a:t>]</a:t>
              </a:r>
              <a:endParaRPr lang="en-US" sz="1400" dirty="0"/>
            </a:p>
          </p:txBody>
        </p:sp>
        <p:sp>
          <p:nvSpPr>
            <p:cNvPr id="53" name="TextBox 52"/>
            <p:cNvSpPr txBox="1"/>
            <p:nvPr/>
          </p:nvSpPr>
          <p:spPr>
            <a:xfrm>
              <a:off x="7386183" y="3670580"/>
              <a:ext cx="638195" cy="186102"/>
            </a:xfrm>
            <a:prstGeom prst="rect">
              <a:avLst/>
            </a:prstGeom>
            <a:noFill/>
          </p:spPr>
          <p:txBody>
            <a:bodyPr wrap="none" rtlCol="0">
              <a:spAutoFit/>
            </a:bodyPr>
            <a:lstStyle/>
            <a:p>
              <a:r>
                <a:rPr lang="en-US" sz="1400" dirty="0" smtClean="0"/>
                <a:t>time [</a:t>
              </a:r>
              <a:r>
                <a:rPr lang="en-US" sz="1400" dirty="0" err="1" smtClean="0"/>
                <a:t>ms</a:t>
              </a:r>
              <a:r>
                <a:rPr lang="en-US" sz="1400" dirty="0" smtClean="0"/>
                <a:t>]</a:t>
              </a:r>
              <a:endParaRPr lang="en-US" sz="1400" dirty="0"/>
            </a:p>
          </p:txBody>
        </p:sp>
        <p:sp>
          <p:nvSpPr>
            <p:cNvPr id="24" name="Rectangle 23"/>
            <p:cNvSpPr/>
            <p:nvPr/>
          </p:nvSpPr>
          <p:spPr>
            <a:xfrm>
              <a:off x="4620442" y="1313797"/>
              <a:ext cx="154839" cy="9904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4" name="Rectangle 53"/>
            <p:cNvSpPr/>
            <p:nvPr/>
          </p:nvSpPr>
          <p:spPr>
            <a:xfrm>
              <a:off x="6515047" y="1313797"/>
              <a:ext cx="154839" cy="9904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5" name="Rectangle 54"/>
            <p:cNvSpPr/>
            <p:nvPr/>
          </p:nvSpPr>
          <p:spPr>
            <a:xfrm>
              <a:off x="4637269" y="2569786"/>
              <a:ext cx="154839" cy="9904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6" name="Rectangle 55"/>
            <p:cNvSpPr/>
            <p:nvPr/>
          </p:nvSpPr>
          <p:spPr>
            <a:xfrm>
              <a:off x="6510436" y="2595141"/>
              <a:ext cx="154839" cy="9904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7" name="TextBox 56"/>
            <p:cNvSpPr txBox="1"/>
            <p:nvPr/>
          </p:nvSpPr>
          <p:spPr>
            <a:xfrm>
              <a:off x="5778784" y="1423361"/>
              <a:ext cx="358261" cy="186102"/>
            </a:xfrm>
            <a:prstGeom prst="rect">
              <a:avLst/>
            </a:prstGeom>
            <a:noFill/>
          </p:spPr>
          <p:txBody>
            <a:bodyPr wrap="none" rtlCol="0">
              <a:spAutoFit/>
            </a:bodyPr>
            <a:lstStyle/>
            <a:p>
              <a:r>
                <a:rPr lang="en-US" sz="1400" dirty="0" smtClean="0"/>
                <a:t>77%</a:t>
              </a:r>
              <a:endParaRPr lang="en-US" sz="1400" dirty="0"/>
            </a:p>
          </p:txBody>
        </p:sp>
        <p:sp>
          <p:nvSpPr>
            <p:cNvPr id="58" name="TextBox 57"/>
            <p:cNvSpPr txBox="1"/>
            <p:nvPr/>
          </p:nvSpPr>
          <p:spPr>
            <a:xfrm>
              <a:off x="8012345" y="1423361"/>
              <a:ext cx="358261" cy="186102"/>
            </a:xfrm>
            <a:prstGeom prst="rect">
              <a:avLst/>
            </a:prstGeom>
            <a:noFill/>
          </p:spPr>
          <p:txBody>
            <a:bodyPr wrap="none" rtlCol="0">
              <a:spAutoFit/>
            </a:bodyPr>
            <a:lstStyle/>
            <a:p>
              <a:r>
                <a:rPr lang="en-US" sz="1400" dirty="0" smtClean="0"/>
                <a:t>10%</a:t>
              </a:r>
              <a:endParaRPr lang="en-US" sz="1400" dirty="0"/>
            </a:p>
          </p:txBody>
        </p:sp>
        <p:sp>
          <p:nvSpPr>
            <p:cNvPr id="59" name="TextBox 58"/>
            <p:cNvSpPr txBox="1"/>
            <p:nvPr/>
          </p:nvSpPr>
          <p:spPr>
            <a:xfrm>
              <a:off x="5835353" y="2614731"/>
              <a:ext cx="292402" cy="186102"/>
            </a:xfrm>
            <a:prstGeom prst="rect">
              <a:avLst/>
            </a:prstGeom>
            <a:noFill/>
          </p:spPr>
          <p:txBody>
            <a:bodyPr wrap="none" rtlCol="0">
              <a:spAutoFit/>
            </a:bodyPr>
            <a:lstStyle/>
            <a:p>
              <a:r>
                <a:rPr lang="en-US" sz="1400" dirty="0" smtClean="0"/>
                <a:t>7%</a:t>
              </a:r>
              <a:endParaRPr lang="en-US" sz="1400" dirty="0"/>
            </a:p>
          </p:txBody>
        </p:sp>
        <p:sp>
          <p:nvSpPr>
            <p:cNvPr id="60" name="TextBox 59"/>
            <p:cNvSpPr txBox="1"/>
            <p:nvPr/>
          </p:nvSpPr>
          <p:spPr>
            <a:xfrm>
              <a:off x="8030814" y="2614731"/>
              <a:ext cx="292402" cy="186102"/>
            </a:xfrm>
            <a:prstGeom prst="rect">
              <a:avLst/>
            </a:prstGeom>
            <a:noFill/>
          </p:spPr>
          <p:txBody>
            <a:bodyPr wrap="none" rtlCol="0">
              <a:spAutoFit/>
            </a:bodyPr>
            <a:lstStyle/>
            <a:p>
              <a:r>
                <a:rPr lang="en-US" sz="1400" dirty="0" smtClean="0"/>
                <a:t>2%</a:t>
              </a:r>
              <a:endParaRPr lang="en-US" sz="1400" dirty="0"/>
            </a:p>
          </p:txBody>
        </p:sp>
      </p:grpSp>
      <p:grpSp>
        <p:nvGrpSpPr>
          <p:cNvPr id="21" name="Group 20"/>
          <p:cNvGrpSpPr/>
          <p:nvPr/>
        </p:nvGrpSpPr>
        <p:grpSpPr>
          <a:xfrm>
            <a:off x="5631495" y="1062297"/>
            <a:ext cx="3512505" cy="2521685"/>
            <a:chOff x="254000" y="4242954"/>
            <a:chExt cx="3509947" cy="2553006"/>
          </a:xfrm>
        </p:grpSpPr>
        <p:sp>
          <p:nvSpPr>
            <p:cNvPr id="25" name="TextBox 12"/>
            <p:cNvSpPr txBox="1">
              <a:spLocks noChangeArrowheads="1"/>
            </p:cNvSpPr>
            <p:nvPr/>
          </p:nvSpPr>
          <p:spPr bwMode="auto">
            <a:xfrm flipH="1">
              <a:off x="627078" y="4242954"/>
              <a:ext cx="3136869"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dirty="0">
                  <a:solidFill>
                    <a:srgbClr val="000000"/>
                  </a:solidFill>
                  <a:latin typeface="Arial"/>
                  <a:ea typeface="ヒラギノ角ゴ ProN W3" charset="0"/>
                  <a:cs typeface="Arial"/>
                  <a:sym typeface="Gill Sans" charset="0"/>
                </a:rPr>
                <a:t>frequency </a:t>
              </a:r>
              <a:r>
                <a:rPr lang="en-US" dirty="0" smtClean="0">
                  <a:solidFill>
                    <a:srgbClr val="000000"/>
                  </a:solidFill>
                  <a:latin typeface="Arial"/>
                  <a:ea typeface="ヒラギノ角ゴ ProN W3" charset="0"/>
                  <a:cs typeface="Arial"/>
                  <a:sym typeface="Gill Sans" charset="0"/>
                </a:rPr>
                <a:t>responses</a:t>
              </a:r>
            </a:p>
            <a:p>
              <a:pPr eaLnBrk="1" hangingPunct="1"/>
              <a:r>
                <a:rPr lang="en-US" sz="1200" dirty="0" smtClean="0">
                  <a:solidFill>
                    <a:srgbClr val="000000"/>
                  </a:solidFill>
                  <a:latin typeface="Arial"/>
                  <a:ea typeface="ヒラギノ角ゴ ProN W3" charset="0"/>
                  <a:cs typeface="Arial"/>
                  <a:sym typeface="Gill Sans" charset="0"/>
                </a:rPr>
                <a:t>(1</a:t>
              </a:r>
              <a:r>
                <a:rPr lang="en-US" sz="1200" baseline="30000" dirty="0" smtClean="0">
                  <a:solidFill>
                    <a:srgbClr val="000000"/>
                  </a:solidFill>
                  <a:latin typeface="Arial"/>
                  <a:ea typeface="ヒラギノ角ゴ ProN W3" charset="0"/>
                  <a:cs typeface="Arial"/>
                  <a:sym typeface="Gill Sans" charset="0"/>
                </a:rPr>
                <a:t>st</a:t>
              </a:r>
              <a:r>
                <a:rPr lang="en-US" sz="1200" dirty="0" smtClean="0">
                  <a:solidFill>
                    <a:srgbClr val="000000"/>
                  </a:solidFill>
                  <a:latin typeface="Arial"/>
                  <a:ea typeface="ヒラギノ角ゴ ProN W3" charset="0"/>
                  <a:cs typeface="Arial"/>
                  <a:sym typeface="Gill Sans" charset="0"/>
                </a:rPr>
                <a:t> discriminant in all frequency channels)</a:t>
              </a:r>
            </a:p>
          </p:txBody>
        </p:sp>
        <p:grpSp>
          <p:nvGrpSpPr>
            <p:cNvPr id="26" name="Group 16"/>
            <p:cNvGrpSpPr>
              <a:grpSpLocks/>
            </p:cNvGrpSpPr>
            <p:nvPr/>
          </p:nvGrpSpPr>
          <p:grpSpPr bwMode="auto">
            <a:xfrm>
              <a:off x="254000" y="4798345"/>
              <a:ext cx="2879656" cy="1997615"/>
              <a:chOff x="730" y="912"/>
              <a:chExt cx="3734" cy="3153"/>
            </a:xfrm>
          </p:grpSpPr>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l="21707" t="2682" r="13977" b="30260"/>
              <a:stretch>
                <a:fillRect/>
              </a:stretch>
            </p:blipFill>
            <p:spPr bwMode="auto">
              <a:xfrm>
                <a:off x="1344" y="960"/>
                <a:ext cx="3120" cy="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 name="Rectangle 3"/>
              <p:cNvSpPr>
                <a:spLocks noChangeArrowheads="1"/>
              </p:cNvSpPr>
              <p:nvPr/>
            </p:nvSpPr>
            <p:spPr bwMode="auto">
              <a:xfrm>
                <a:off x="1344" y="960"/>
                <a:ext cx="3120" cy="2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0" name="Rectangle 4"/>
              <p:cNvSpPr>
                <a:spLocks noChangeArrowheads="1"/>
              </p:cNvSpPr>
              <p:nvPr/>
            </p:nvSpPr>
            <p:spPr bwMode="auto">
              <a:xfrm>
                <a:off x="1824" y="2976"/>
                <a:ext cx="768"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1" name="Rectangle 5"/>
              <p:cNvSpPr>
                <a:spLocks noChangeArrowheads="1"/>
              </p:cNvSpPr>
              <p:nvPr/>
            </p:nvSpPr>
            <p:spPr bwMode="auto">
              <a:xfrm>
                <a:off x="1392" y="1632"/>
                <a:ext cx="768"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3" name="Text Box 7"/>
              <p:cNvSpPr txBox="1">
                <a:spLocks noChangeArrowheads="1"/>
              </p:cNvSpPr>
              <p:nvPr/>
            </p:nvSpPr>
            <p:spPr bwMode="auto">
              <a:xfrm>
                <a:off x="1364" y="1047"/>
                <a:ext cx="1221" cy="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smtClean="0"/>
                  <a:t>higher carrier</a:t>
                </a:r>
                <a:endParaRPr lang="en-US" sz="1200" dirty="0"/>
              </a:p>
              <a:p>
                <a:r>
                  <a:rPr lang="en-US" sz="1200" dirty="0"/>
                  <a:t>frequencies</a:t>
                </a:r>
              </a:p>
            </p:txBody>
          </p:sp>
          <p:sp>
            <p:nvSpPr>
              <p:cNvPr id="34" name="Text Box 8"/>
              <p:cNvSpPr txBox="1">
                <a:spLocks noChangeArrowheads="1"/>
              </p:cNvSpPr>
              <p:nvPr/>
            </p:nvSpPr>
            <p:spPr bwMode="auto">
              <a:xfrm>
                <a:off x="1740" y="3628"/>
                <a:ext cx="2141" cy="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a:t>modulation frequency [Hz]</a:t>
                </a:r>
              </a:p>
            </p:txBody>
          </p:sp>
          <p:sp>
            <p:nvSpPr>
              <p:cNvPr id="35" name="Text Box 9"/>
              <p:cNvSpPr txBox="1">
                <a:spLocks noChangeArrowheads="1"/>
              </p:cNvSpPr>
              <p:nvPr/>
            </p:nvSpPr>
            <p:spPr bwMode="auto">
              <a:xfrm>
                <a:off x="1200" y="3383"/>
                <a:ext cx="467" cy="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a:t>0.1</a:t>
                </a:r>
              </a:p>
            </p:txBody>
          </p:sp>
          <p:sp>
            <p:nvSpPr>
              <p:cNvPr id="36" name="Text Box 10"/>
              <p:cNvSpPr txBox="1">
                <a:spLocks noChangeArrowheads="1"/>
              </p:cNvSpPr>
              <p:nvPr/>
            </p:nvSpPr>
            <p:spPr bwMode="auto">
              <a:xfrm>
                <a:off x="2342" y="3392"/>
                <a:ext cx="467" cy="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t>1.0</a:t>
                </a:r>
              </a:p>
            </p:txBody>
          </p:sp>
          <p:sp>
            <p:nvSpPr>
              <p:cNvPr id="37" name="Text Box 11"/>
              <p:cNvSpPr txBox="1">
                <a:spLocks noChangeArrowheads="1"/>
              </p:cNvSpPr>
              <p:nvPr/>
            </p:nvSpPr>
            <p:spPr bwMode="auto">
              <a:xfrm>
                <a:off x="3504" y="3383"/>
                <a:ext cx="558" cy="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t>10.0</a:t>
                </a:r>
              </a:p>
            </p:txBody>
          </p:sp>
          <p:sp>
            <p:nvSpPr>
              <p:cNvPr id="38" name="Text Box 12"/>
              <p:cNvSpPr txBox="1">
                <a:spLocks noChangeArrowheads="1"/>
              </p:cNvSpPr>
              <p:nvPr/>
            </p:nvSpPr>
            <p:spPr bwMode="auto">
              <a:xfrm rot="16200000">
                <a:off x="66" y="2013"/>
                <a:ext cx="1687"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a:t>attenuation [dB]</a:t>
                </a:r>
              </a:p>
            </p:txBody>
          </p:sp>
          <p:sp>
            <p:nvSpPr>
              <p:cNvPr id="39" name="Text Box 13"/>
              <p:cNvSpPr txBox="1">
                <a:spLocks noChangeArrowheads="1"/>
              </p:cNvSpPr>
              <p:nvPr/>
            </p:nvSpPr>
            <p:spPr bwMode="auto">
              <a:xfrm>
                <a:off x="1046" y="912"/>
                <a:ext cx="330" cy="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t>0</a:t>
                </a:r>
              </a:p>
            </p:txBody>
          </p:sp>
          <p:sp>
            <p:nvSpPr>
              <p:cNvPr id="40" name="Text Box 14"/>
              <p:cNvSpPr txBox="1">
                <a:spLocks noChangeArrowheads="1"/>
              </p:cNvSpPr>
              <p:nvPr/>
            </p:nvSpPr>
            <p:spPr bwMode="auto">
              <a:xfrm>
                <a:off x="998" y="2039"/>
                <a:ext cx="421" cy="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t>10</a:t>
                </a:r>
              </a:p>
            </p:txBody>
          </p:sp>
          <p:sp>
            <p:nvSpPr>
              <p:cNvPr id="41" name="Text Box 15"/>
              <p:cNvSpPr txBox="1">
                <a:spLocks noChangeArrowheads="1"/>
              </p:cNvSpPr>
              <p:nvPr/>
            </p:nvSpPr>
            <p:spPr bwMode="auto">
              <a:xfrm>
                <a:off x="998" y="3191"/>
                <a:ext cx="421" cy="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t>20</a:t>
                </a:r>
              </a:p>
            </p:txBody>
          </p:sp>
        </p:grpSp>
      </p:grpSp>
    </p:spTree>
    <p:extLst>
      <p:ext uri="{BB962C8B-B14F-4D97-AF65-F5344CB8AC3E}">
        <p14:creationId xmlns:p14="http://schemas.microsoft.com/office/powerpoint/2010/main" val="2072384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9410" y="820460"/>
            <a:ext cx="1135121" cy="523220"/>
          </a:xfrm>
          <a:prstGeom prst="rect">
            <a:avLst/>
          </a:prstGeom>
          <a:noFill/>
        </p:spPr>
        <p:txBody>
          <a:bodyPr wrap="none" rtlCol="0">
            <a:spAutoFit/>
          </a:bodyPr>
          <a:lstStyle/>
          <a:p>
            <a:r>
              <a:rPr lang="en-US" sz="2800" dirty="0" smtClean="0"/>
              <a:t>RASTA</a:t>
            </a:r>
          </a:p>
        </p:txBody>
      </p:sp>
      <p:graphicFrame>
        <p:nvGraphicFramePr>
          <p:cNvPr id="45" name="Table 44"/>
          <p:cNvGraphicFramePr>
            <a:graphicFrameLocks noGrp="1"/>
          </p:cNvGraphicFramePr>
          <p:nvPr>
            <p:extLst>
              <p:ext uri="{D42A27DB-BD31-4B8C-83A1-F6EECF244321}">
                <p14:modId xmlns:p14="http://schemas.microsoft.com/office/powerpoint/2010/main" val="4264768041"/>
              </p:ext>
            </p:extLst>
          </p:nvPr>
        </p:nvGraphicFramePr>
        <p:xfrm>
          <a:off x="972488" y="4980544"/>
          <a:ext cx="5056201" cy="1373505"/>
        </p:xfrm>
        <a:graphic>
          <a:graphicData uri="http://schemas.openxmlformats.org/drawingml/2006/table">
            <a:tbl>
              <a:tblPr firstRow="1" bandRow="1">
                <a:tableStyleId>{2D5ABB26-0587-4C30-8999-92F81FD0307C}</a:tableStyleId>
              </a:tblPr>
              <a:tblGrid>
                <a:gridCol w="1339841"/>
                <a:gridCol w="2030959"/>
                <a:gridCol w="1685401"/>
              </a:tblGrid>
              <a:tr h="0">
                <a:tc gridSpan="3">
                  <a:txBody>
                    <a:bodyPr/>
                    <a:lstStyle/>
                    <a:p>
                      <a:pPr algn="l"/>
                      <a:r>
                        <a:rPr lang="en-US" sz="1600" dirty="0" smtClean="0"/>
                        <a:t>Environmental mismatch in training and in test </a:t>
                      </a:r>
                      <a:endParaRPr lang="en-US" sz="1600" dirty="0"/>
                    </a:p>
                  </a:txBody>
                  <a:tcPr/>
                </a:tc>
                <a:tc hMerge="1">
                  <a:txBody>
                    <a:bodyPr/>
                    <a:lstStyle/>
                    <a:p>
                      <a:endParaRPr lang="en-US" dirty="0"/>
                    </a:p>
                  </a:txBody>
                  <a:tcPr/>
                </a:tc>
                <a:tc hMerge="1">
                  <a:txBody>
                    <a:bodyPr/>
                    <a:lstStyle/>
                    <a:p>
                      <a:endParaRPr lang="en-US" dirty="0"/>
                    </a:p>
                  </a:txBody>
                  <a:tcPr/>
                </a:tc>
              </a:tr>
              <a:tr h="346075">
                <a:tc>
                  <a:txBody>
                    <a:bodyPr/>
                    <a:lstStyle/>
                    <a:p>
                      <a:endParaRPr lang="en-US" sz="1600" dirty="0"/>
                    </a:p>
                  </a:txBody>
                  <a:tcPr/>
                </a:tc>
                <a:tc>
                  <a:txBody>
                    <a:bodyPr/>
                    <a:lstStyle/>
                    <a:p>
                      <a:r>
                        <a:rPr lang="en-US" sz="1600" dirty="0" smtClean="0"/>
                        <a:t>matched</a:t>
                      </a:r>
                      <a:endParaRPr lang="en-US" sz="1600" dirty="0"/>
                    </a:p>
                  </a:txBody>
                  <a:tcPr/>
                </a:tc>
                <a:tc>
                  <a:txBody>
                    <a:bodyPr/>
                    <a:lstStyle/>
                    <a:p>
                      <a:r>
                        <a:rPr lang="en-US" sz="1600" dirty="0" smtClean="0"/>
                        <a:t>mismatched</a:t>
                      </a:r>
                      <a:endParaRPr lang="en-US" sz="1600" dirty="0"/>
                    </a:p>
                  </a:txBody>
                  <a:tcPr/>
                </a:tc>
              </a:tr>
              <a:tr h="346075">
                <a:tc>
                  <a:txBody>
                    <a:bodyPr/>
                    <a:lstStyle/>
                    <a:p>
                      <a:r>
                        <a:rPr lang="en-US" sz="1600" dirty="0" smtClean="0"/>
                        <a:t>conventional</a:t>
                      </a:r>
                      <a:endParaRPr lang="en-US" sz="1600" dirty="0"/>
                    </a:p>
                  </a:txBody>
                  <a:tcPr/>
                </a:tc>
                <a:tc>
                  <a:txBody>
                    <a:bodyPr/>
                    <a:lstStyle/>
                    <a:p>
                      <a:r>
                        <a:rPr lang="en-US" sz="1600" dirty="0" smtClean="0"/>
                        <a:t>2.8 % error</a:t>
                      </a:r>
                      <a:endParaRPr lang="en-US" sz="1600" dirty="0"/>
                    </a:p>
                  </a:txBody>
                  <a:tcPr/>
                </a:tc>
                <a:tc>
                  <a:txBody>
                    <a:bodyPr/>
                    <a:lstStyle/>
                    <a:p>
                      <a:r>
                        <a:rPr lang="en-US" sz="1600" b="1" dirty="0" smtClean="0">
                          <a:solidFill>
                            <a:srgbClr val="FF0000"/>
                          </a:solidFill>
                        </a:rPr>
                        <a:t>60.7% error</a:t>
                      </a:r>
                      <a:endParaRPr lang="en-US" sz="1600" b="1" dirty="0">
                        <a:solidFill>
                          <a:srgbClr val="FF0000"/>
                        </a:solidFill>
                      </a:endParaRPr>
                    </a:p>
                  </a:txBody>
                  <a:tcPr/>
                </a:tc>
              </a:tr>
              <a:tr h="346075">
                <a:tc>
                  <a:txBody>
                    <a:bodyPr/>
                    <a:lstStyle/>
                    <a:p>
                      <a:r>
                        <a:rPr lang="en-US" sz="1600" b="1" dirty="0" smtClean="0"/>
                        <a:t>RASTA</a:t>
                      </a:r>
                      <a:endParaRPr lang="en-US" sz="1600" b="1" dirty="0"/>
                    </a:p>
                  </a:txBody>
                  <a:tcPr/>
                </a:tc>
                <a:tc>
                  <a:txBody>
                    <a:bodyPr/>
                    <a:lstStyle/>
                    <a:p>
                      <a:r>
                        <a:rPr lang="en-US" sz="1600" b="1" dirty="0" smtClean="0"/>
                        <a:t>2.2 % error</a:t>
                      </a:r>
                      <a:endParaRPr lang="en-US" sz="1600" b="1" dirty="0"/>
                    </a:p>
                  </a:txBody>
                  <a:tcPr/>
                </a:tc>
                <a:tc>
                  <a:txBody>
                    <a:bodyPr/>
                    <a:lstStyle/>
                    <a:p>
                      <a:r>
                        <a:rPr lang="en-US" sz="1600" b="1" dirty="0" smtClean="0"/>
                        <a:t>2.9 % error</a:t>
                      </a:r>
                      <a:endParaRPr lang="en-US" sz="1600" b="1" dirty="0"/>
                    </a:p>
                  </a:txBody>
                  <a:tcPr/>
                </a:tc>
              </a:tr>
            </a:tbl>
          </a:graphicData>
        </a:graphic>
      </p:graphicFrame>
      <p:grpSp>
        <p:nvGrpSpPr>
          <p:cNvPr id="6" name="Group 5"/>
          <p:cNvGrpSpPr/>
          <p:nvPr/>
        </p:nvGrpSpPr>
        <p:grpSpPr>
          <a:xfrm>
            <a:off x="437032" y="2003013"/>
            <a:ext cx="2954998" cy="2393420"/>
            <a:chOff x="677202" y="2394038"/>
            <a:chExt cx="2152884" cy="1701860"/>
          </a:xfrm>
        </p:grpSpPr>
        <p:sp>
          <p:nvSpPr>
            <p:cNvPr id="26" name="Rectangle 3"/>
            <p:cNvSpPr>
              <a:spLocks noChangeArrowheads="1"/>
            </p:cNvSpPr>
            <p:nvPr/>
          </p:nvSpPr>
          <p:spPr bwMode="auto">
            <a:xfrm rot="16200000">
              <a:off x="241008" y="3005524"/>
              <a:ext cx="1167674" cy="295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defRPr/>
              </a:pPr>
              <a:r>
                <a:rPr lang="en-US" sz="1200" dirty="0">
                  <a:cs typeface="Arial" charset="0"/>
                </a:rPr>
                <a:t>attenuation [dB]</a:t>
              </a:r>
            </a:p>
          </p:txBody>
        </p:sp>
        <p:pic>
          <p:nvPicPr>
            <p:cNvPr id="28" name="Picture 5"/>
            <p:cNvPicPr>
              <a:picLocks noChangeArrowheads="1"/>
            </p:cNvPicPr>
            <p:nvPr/>
          </p:nvPicPr>
          <p:blipFill>
            <a:blip r:embed="rId4">
              <a:biLevel thresh="75000"/>
              <a:extLst>
                <a:ext uri="{BEBA8EAE-BF5A-486C-A8C5-ECC9F3942E4B}">
                  <a14:imgProps xmlns:a14="http://schemas.microsoft.com/office/drawing/2010/main">
                    <a14:imgLayer r:embed="rId5">
                      <a14:imgEffect>
                        <a14:artisticPhotocopy/>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18501" y="2708153"/>
              <a:ext cx="1320221" cy="97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 name="Rectangle 7"/>
            <p:cNvSpPr>
              <a:spLocks noChangeArrowheads="1"/>
            </p:cNvSpPr>
            <p:nvPr/>
          </p:nvSpPr>
          <p:spPr bwMode="auto">
            <a:xfrm>
              <a:off x="967668" y="2574029"/>
              <a:ext cx="347848"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200" dirty="0">
                  <a:cs typeface="Arial" charset="0"/>
                </a:rPr>
                <a:t>10</a:t>
              </a:r>
            </a:p>
          </p:txBody>
        </p:sp>
        <p:sp>
          <p:nvSpPr>
            <p:cNvPr id="31" name="Rectangle 8"/>
            <p:cNvSpPr>
              <a:spLocks noChangeArrowheads="1"/>
            </p:cNvSpPr>
            <p:nvPr/>
          </p:nvSpPr>
          <p:spPr bwMode="auto">
            <a:xfrm>
              <a:off x="938211" y="3581816"/>
              <a:ext cx="391721"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200" dirty="0">
                  <a:cs typeface="Arial" charset="0"/>
                </a:rPr>
                <a:t>-40</a:t>
              </a:r>
            </a:p>
          </p:txBody>
        </p:sp>
        <p:sp>
          <p:nvSpPr>
            <p:cNvPr id="32" name="Rectangle 9"/>
            <p:cNvSpPr>
              <a:spLocks noChangeArrowheads="1"/>
            </p:cNvSpPr>
            <p:nvPr/>
          </p:nvSpPr>
          <p:spPr bwMode="auto">
            <a:xfrm>
              <a:off x="1551457" y="3663987"/>
              <a:ext cx="272807"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200" dirty="0">
                  <a:cs typeface="Arial" charset="0"/>
                </a:rPr>
                <a:t>1</a:t>
              </a:r>
            </a:p>
          </p:txBody>
        </p:sp>
        <p:sp>
          <p:nvSpPr>
            <p:cNvPr id="33" name="Rectangle 10"/>
            <p:cNvSpPr>
              <a:spLocks noChangeArrowheads="1"/>
            </p:cNvSpPr>
            <p:nvPr/>
          </p:nvSpPr>
          <p:spPr bwMode="auto">
            <a:xfrm>
              <a:off x="1974570" y="3663987"/>
              <a:ext cx="347848"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200" dirty="0">
                  <a:cs typeface="Arial" charset="0"/>
                </a:rPr>
                <a:t>10</a:t>
              </a:r>
            </a:p>
          </p:txBody>
        </p:sp>
        <p:sp>
          <p:nvSpPr>
            <p:cNvPr id="34" name="Rectangle 11"/>
            <p:cNvSpPr>
              <a:spLocks noChangeArrowheads="1"/>
            </p:cNvSpPr>
            <p:nvPr/>
          </p:nvSpPr>
          <p:spPr bwMode="auto">
            <a:xfrm>
              <a:off x="1073000" y="3818257"/>
              <a:ext cx="1757086"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200" dirty="0">
                  <a:cs typeface="Arial" charset="0"/>
                </a:rPr>
                <a:t>modulation frequency [Hz]</a:t>
              </a:r>
            </a:p>
          </p:txBody>
        </p:sp>
        <p:sp>
          <p:nvSpPr>
            <p:cNvPr id="38" name="TextBox 37"/>
            <p:cNvSpPr txBox="1"/>
            <p:nvPr/>
          </p:nvSpPr>
          <p:spPr>
            <a:xfrm>
              <a:off x="1218501" y="2394038"/>
              <a:ext cx="1388960" cy="276999"/>
            </a:xfrm>
            <a:prstGeom prst="rect">
              <a:avLst/>
            </a:prstGeom>
            <a:noFill/>
          </p:spPr>
          <p:txBody>
            <a:bodyPr wrap="none" rtlCol="0">
              <a:spAutoFit/>
            </a:bodyPr>
            <a:lstStyle/>
            <a:p>
              <a:r>
                <a:rPr lang="en-US" sz="1200" dirty="0" smtClean="0"/>
                <a:t>frequency response</a:t>
              </a:r>
              <a:endParaRPr lang="en-US" sz="1200" dirty="0"/>
            </a:p>
          </p:txBody>
        </p:sp>
      </p:grpSp>
      <p:sp>
        <p:nvSpPr>
          <p:cNvPr id="46" name="TextBox 45"/>
          <p:cNvSpPr txBox="1"/>
          <p:nvPr/>
        </p:nvSpPr>
        <p:spPr>
          <a:xfrm>
            <a:off x="794037" y="4394528"/>
            <a:ext cx="3483399" cy="338554"/>
          </a:xfrm>
          <a:prstGeom prst="rect">
            <a:avLst/>
          </a:prstGeom>
          <a:noFill/>
        </p:spPr>
        <p:txBody>
          <a:bodyPr wrap="none" rtlCol="0">
            <a:spAutoFit/>
          </a:bodyPr>
          <a:lstStyle/>
          <a:p>
            <a:pPr marL="171450" indent="-171450">
              <a:buFont typeface="Arial"/>
              <a:buChar char="•"/>
            </a:pPr>
            <a:r>
              <a:rPr lang="en-US" sz="1600" dirty="0" smtClean="0"/>
              <a:t>pass modulations between 1-15 Hz</a:t>
            </a:r>
          </a:p>
        </p:txBody>
      </p:sp>
      <p:sp>
        <p:nvSpPr>
          <p:cNvPr id="3" name="TextBox 2"/>
          <p:cNvSpPr txBox="1"/>
          <p:nvPr/>
        </p:nvSpPr>
        <p:spPr>
          <a:xfrm>
            <a:off x="842334" y="1333168"/>
            <a:ext cx="2985820" cy="646331"/>
          </a:xfrm>
          <a:prstGeom prst="rect">
            <a:avLst/>
          </a:prstGeom>
          <a:noFill/>
        </p:spPr>
        <p:txBody>
          <a:bodyPr wrap="square" rtlCol="0">
            <a:spAutoFit/>
          </a:bodyPr>
          <a:lstStyle/>
          <a:p>
            <a:r>
              <a:rPr lang="en-US" dirty="0" smtClean="0"/>
              <a:t>Filter </a:t>
            </a:r>
            <a:r>
              <a:rPr lang="en-US" b="1" dirty="0" smtClean="0"/>
              <a:t>each critical band </a:t>
            </a:r>
            <a:r>
              <a:rPr lang="en-US" dirty="0" smtClean="0"/>
              <a:t>output by a band-pass filter</a:t>
            </a:r>
            <a:endParaRPr lang="en-US" dirty="0"/>
          </a:p>
        </p:txBody>
      </p:sp>
      <p:grpSp>
        <p:nvGrpSpPr>
          <p:cNvPr id="2" name="Group 1"/>
          <p:cNvGrpSpPr/>
          <p:nvPr/>
        </p:nvGrpSpPr>
        <p:grpSpPr>
          <a:xfrm>
            <a:off x="4277436" y="820460"/>
            <a:ext cx="4497157" cy="3661609"/>
            <a:chOff x="4443923" y="1865868"/>
            <a:chExt cx="4497157" cy="3661609"/>
          </a:xfrm>
        </p:grpSpPr>
        <p:sp>
          <p:nvSpPr>
            <p:cNvPr id="82" name="TextBox 81"/>
            <p:cNvSpPr txBox="1">
              <a:spLocks noChangeArrowheads="1"/>
            </p:cNvSpPr>
            <p:nvPr/>
          </p:nvSpPr>
          <p:spPr bwMode="auto">
            <a:xfrm>
              <a:off x="4991450" y="3937354"/>
              <a:ext cx="2223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400" dirty="0" smtClean="0"/>
                <a:t>spectrogram </a:t>
              </a:r>
              <a:r>
                <a:rPr lang="en-US" sz="1400" dirty="0"/>
                <a:t>from </a:t>
              </a:r>
              <a:r>
                <a:rPr lang="en-US" sz="1400" dirty="0" smtClean="0"/>
                <a:t>RASTA</a:t>
              </a:r>
              <a:endParaRPr lang="en-US" sz="1400" dirty="0"/>
            </a:p>
          </p:txBody>
        </p:sp>
        <p:pic>
          <p:nvPicPr>
            <p:cNvPr id="57" name="Picture 56" descr="inp_beat_spec.jpg"/>
            <p:cNvPicPr>
              <a:picLocks noChangeAspect="1"/>
            </p:cNvPicPr>
            <p:nvPr/>
          </p:nvPicPr>
          <p:blipFill rotWithShape="1">
            <a:blip r:embed="rId6">
              <a:extLst>
                <a:ext uri="{28A0092B-C50C-407E-A947-70E740481C1C}">
                  <a14:useLocalDpi xmlns:a14="http://schemas.microsoft.com/office/drawing/2010/main" val="0"/>
                </a:ext>
              </a:extLst>
            </a:blip>
            <a:srcRect l="18041" r="9804" b="10870"/>
            <a:stretch/>
          </p:blipFill>
          <p:spPr bwMode="auto">
            <a:xfrm>
              <a:off x="5009943" y="2684431"/>
              <a:ext cx="1882062" cy="101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 descr="full_filtered_spec.jpg"/>
            <p:cNvPicPr>
              <a:picLocks noChangeAspect="1"/>
            </p:cNvPicPr>
            <p:nvPr/>
          </p:nvPicPr>
          <p:blipFill rotWithShape="1">
            <a:blip r:embed="rId7">
              <a:extLst>
                <a:ext uri="{28A0092B-C50C-407E-A947-70E740481C1C}">
                  <a14:useLocalDpi xmlns:a14="http://schemas.microsoft.com/office/drawing/2010/main" val="0"/>
                </a:ext>
              </a:extLst>
            </a:blip>
            <a:srcRect l="18414" r="9803" b="10870"/>
            <a:stretch/>
          </p:blipFill>
          <p:spPr bwMode="auto">
            <a:xfrm>
              <a:off x="7068747" y="2701742"/>
              <a:ext cx="1872333" cy="101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9" descr="rasta_orig.pdf"/>
            <p:cNvPicPr>
              <a:picLocks noChangeAspect="1"/>
            </p:cNvPicPr>
            <p:nvPr/>
          </p:nvPicPr>
          <p:blipFill rotWithShape="1">
            <a:blip r:embed="rId8">
              <a:extLst>
                <a:ext uri="{28A0092B-C50C-407E-A947-70E740481C1C}">
                  <a14:useLocalDpi xmlns:a14="http://schemas.microsoft.com/office/drawing/2010/main" val="0"/>
                </a:ext>
              </a:extLst>
            </a:blip>
            <a:srcRect l="13691" r="9021" b="18984"/>
            <a:stretch/>
          </p:blipFill>
          <p:spPr bwMode="auto">
            <a:xfrm>
              <a:off x="4991450" y="4168186"/>
              <a:ext cx="1900555" cy="99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Box 76"/>
            <p:cNvSpPr txBox="1"/>
            <p:nvPr/>
          </p:nvSpPr>
          <p:spPr>
            <a:xfrm rot="16200000">
              <a:off x="4175761" y="3836885"/>
              <a:ext cx="844101" cy="307777"/>
            </a:xfrm>
            <a:prstGeom prst="rect">
              <a:avLst/>
            </a:prstGeom>
            <a:noFill/>
          </p:spPr>
          <p:txBody>
            <a:bodyPr wrap="none" rtlCol="0">
              <a:spAutoFit/>
            </a:bodyPr>
            <a:lstStyle/>
            <a:p>
              <a:r>
                <a:rPr lang="en-US" sz="1400" dirty="0" smtClean="0"/>
                <a:t>frequency</a:t>
              </a:r>
              <a:endParaRPr lang="en-US" sz="1400" dirty="0"/>
            </a:p>
          </p:txBody>
        </p:sp>
        <p:pic>
          <p:nvPicPr>
            <p:cNvPr id="81" name="Picture 20" descr="rasta_filtered.pdf"/>
            <p:cNvPicPr>
              <a:picLocks noChangeAspect="1"/>
            </p:cNvPicPr>
            <p:nvPr/>
          </p:nvPicPr>
          <p:blipFill rotWithShape="1">
            <a:blip r:embed="rId9">
              <a:extLst>
                <a:ext uri="{28A0092B-C50C-407E-A947-70E740481C1C}">
                  <a14:useLocalDpi xmlns:a14="http://schemas.microsoft.com/office/drawing/2010/main" val="0"/>
                </a:ext>
              </a:extLst>
            </a:blip>
            <a:srcRect l="12496" r="9019" b="18105"/>
            <a:stretch/>
          </p:blipFill>
          <p:spPr bwMode="auto">
            <a:xfrm>
              <a:off x="7068747" y="4170482"/>
              <a:ext cx="1830732" cy="99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extBox 78"/>
            <p:cNvSpPr txBox="1"/>
            <p:nvPr/>
          </p:nvSpPr>
          <p:spPr>
            <a:xfrm>
              <a:off x="8423830" y="5219700"/>
              <a:ext cx="475649" cy="307777"/>
            </a:xfrm>
            <a:prstGeom prst="rect">
              <a:avLst/>
            </a:prstGeom>
            <a:noFill/>
          </p:spPr>
          <p:txBody>
            <a:bodyPr wrap="none" rtlCol="0">
              <a:spAutoFit/>
            </a:bodyPr>
            <a:lstStyle/>
            <a:p>
              <a:r>
                <a:rPr lang="en-US" sz="1400" dirty="0" smtClean="0"/>
                <a:t>time</a:t>
              </a:r>
              <a:endParaRPr lang="en-US" sz="1400" dirty="0"/>
            </a:p>
          </p:txBody>
        </p:sp>
        <p:sp>
          <p:nvSpPr>
            <p:cNvPr id="83" name="TextBox 82"/>
            <p:cNvSpPr txBox="1">
              <a:spLocks noChangeArrowheads="1"/>
            </p:cNvSpPr>
            <p:nvPr/>
          </p:nvSpPr>
          <p:spPr bwMode="auto">
            <a:xfrm>
              <a:off x="5012717" y="2477661"/>
              <a:ext cx="11824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400" dirty="0" smtClean="0"/>
                <a:t>spectrogram </a:t>
              </a:r>
              <a:endParaRPr lang="en-US" sz="1400" dirty="0"/>
            </a:p>
          </p:txBody>
        </p:sp>
        <p:sp>
          <p:nvSpPr>
            <p:cNvPr id="84" name="TextBox 83"/>
            <p:cNvSpPr txBox="1"/>
            <p:nvPr/>
          </p:nvSpPr>
          <p:spPr>
            <a:xfrm>
              <a:off x="4991450" y="1865868"/>
              <a:ext cx="1457964" cy="369332"/>
            </a:xfrm>
            <a:prstGeom prst="rect">
              <a:avLst/>
            </a:prstGeom>
            <a:noFill/>
          </p:spPr>
          <p:txBody>
            <a:bodyPr wrap="none" rtlCol="0">
              <a:spAutoFit/>
            </a:bodyPr>
            <a:lstStyle/>
            <a:p>
              <a:r>
                <a:rPr lang="en-US" dirty="0" smtClean="0"/>
                <a:t>original speech</a:t>
              </a:r>
              <a:endParaRPr lang="en-US" dirty="0"/>
            </a:p>
          </p:txBody>
        </p:sp>
        <p:sp>
          <p:nvSpPr>
            <p:cNvPr id="85" name="TextBox 84"/>
            <p:cNvSpPr txBox="1"/>
            <p:nvPr/>
          </p:nvSpPr>
          <p:spPr>
            <a:xfrm>
              <a:off x="7068747" y="1865868"/>
              <a:ext cx="1415923" cy="369332"/>
            </a:xfrm>
            <a:prstGeom prst="rect">
              <a:avLst/>
            </a:prstGeom>
            <a:noFill/>
          </p:spPr>
          <p:txBody>
            <a:bodyPr wrap="none" rtlCol="0">
              <a:spAutoFit/>
            </a:bodyPr>
            <a:lstStyle/>
            <a:p>
              <a:r>
                <a:rPr lang="en-US" dirty="0" smtClean="0"/>
                <a:t>filtered speech</a:t>
              </a:r>
              <a:endParaRPr lang="en-US" dirty="0"/>
            </a:p>
          </p:txBody>
        </p:sp>
      </p:grpSp>
    </p:spTree>
    <p:custDataLst>
      <p:tags r:id="rId1"/>
    </p:custDataLst>
    <p:extLst>
      <p:ext uri="{BB962C8B-B14F-4D97-AF65-F5344CB8AC3E}">
        <p14:creationId xmlns:p14="http://schemas.microsoft.com/office/powerpoint/2010/main" val="2513728362"/>
      </p:ext>
    </p:extLst>
  </p:cSld>
  <p:clrMapOvr>
    <a:masterClrMapping/>
  </p:clrMapOvr>
  <mc:AlternateContent xmlns:mc="http://schemas.openxmlformats.org/markup-compatibility/2006" xmlns:p14="http://schemas.microsoft.com/office/powerpoint/2010/main">
    <mc:Choice Requires="p14">
      <p:transition spd="slow" p14:dur="2000" advTm="1494"/>
    </mc:Choice>
    <mc:Fallback xmlns="">
      <p:transition xmlns:p14="http://schemas.microsoft.com/office/powerpoint/2010/main" spd="slow" advTm="149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par>
              <p:cTn id="11"/>
            </p:par>
            <p:par>
              <p:cTn id="12"/>
            </p:par>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9154" y="296485"/>
            <a:ext cx="2901030" cy="523220"/>
          </a:xfrm>
          <a:prstGeom prst="rect">
            <a:avLst/>
          </a:prstGeom>
          <a:noFill/>
        </p:spPr>
        <p:txBody>
          <a:bodyPr wrap="none" rtlCol="0">
            <a:spAutoFit/>
          </a:bodyPr>
          <a:lstStyle/>
          <a:p>
            <a:r>
              <a:rPr lang="en-US" sz="2800" dirty="0" smtClean="0"/>
              <a:t>Lesson </a:t>
            </a:r>
            <a:r>
              <a:rPr lang="en-US" sz="2800" dirty="0"/>
              <a:t>F</a:t>
            </a:r>
            <a:r>
              <a:rPr lang="en-US" sz="2800" dirty="0" smtClean="0"/>
              <a:t>rom History</a:t>
            </a:r>
            <a:endParaRPr lang="en-US" sz="2800" dirty="0"/>
          </a:p>
        </p:txBody>
      </p:sp>
      <p:grpSp>
        <p:nvGrpSpPr>
          <p:cNvPr id="232" name="Group 4"/>
          <p:cNvGrpSpPr>
            <a:grpSpLocks/>
          </p:cNvGrpSpPr>
          <p:nvPr/>
        </p:nvGrpSpPr>
        <p:grpSpPr bwMode="auto">
          <a:xfrm>
            <a:off x="520700" y="2379133"/>
            <a:ext cx="3511731" cy="4144206"/>
            <a:chOff x="282" y="1403"/>
            <a:chExt cx="2454" cy="2667"/>
          </a:xfrm>
        </p:grpSpPr>
        <p:pic>
          <p:nvPicPr>
            <p:cNvPr id="233" name="Picture 5" descr="image demonstrating the effect of a geocentric universe on the phases of Ven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 y="1403"/>
              <a:ext cx="2454" cy="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 name="Text Box 6"/>
            <p:cNvSpPr txBox="1">
              <a:spLocks noChangeArrowheads="1"/>
            </p:cNvSpPr>
            <p:nvPr/>
          </p:nvSpPr>
          <p:spPr bwMode="auto">
            <a:xfrm>
              <a:off x="1081" y="3815"/>
              <a:ext cx="80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336" tIns="50168" rIns="100336" bIns="50168">
              <a:spAutoFit/>
            </a:bodyPr>
            <a:lstStyle>
              <a:lvl1pPr defTabSz="477838" eaLnBrk="0">
                <a:defRPr sz="3200" b="1">
                  <a:solidFill>
                    <a:schemeClr val="tx1"/>
                  </a:solidFill>
                  <a:latin typeface="Arial" charset="0"/>
                  <a:ea typeface="ＭＳ Ｐゴシック" charset="0"/>
                  <a:cs typeface="ＭＳ Ｐゴシック" charset="0"/>
                </a:defRPr>
              </a:lvl1pPr>
              <a:lvl2pPr marL="742950" indent="-285750" defTabSz="477838" eaLnBrk="0">
                <a:defRPr sz="3200" b="1">
                  <a:solidFill>
                    <a:schemeClr val="tx1"/>
                  </a:solidFill>
                  <a:latin typeface="Arial" charset="0"/>
                  <a:ea typeface="ＭＳ Ｐゴシック" charset="0"/>
                </a:defRPr>
              </a:lvl2pPr>
              <a:lvl3pPr marL="1143000" indent="-228600" defTabSz="477838" eaLnBrk="0">
                <a:defRPr sz="3200" b="1">
                  <a:solidFill>
                    <a:schemeClr val="tx1"/>
                  </a:solidFill>
                  <a:latin typeface="Arial" charset="0"/>
                  <a:ea typeface="ＭＳ Ｐゴシック" charset="0"/>
                </a:defRPr>
              </a:lvl3pPr>
              <a:lvl4pPr marL="1600200" indent="-228600" defTabSz="477838" eaLnBrk="0">
                <a:defRPr sz="3200" b="1">
                  <a:solidFill>
                    <a:schemeClr val="tx1"/>
                  </a:solidFill>
                  <a:latin typeface="Arial" charset="0"/>
                  <a:ea typeface="ＭＳ Ｐゴシック" charset="0"/>
                </a:defRPr>
              </a:lvl4pPr>
              <a:lvl5pPr marL="2057400" indent="-228600" defTabSz="477838" eaLnBrk="0">
                <a:defRPr sz="3200" b="1">
                  <a:solidFill>
                    <a:schemeClr val="tx1"/>
                  </a:solidFill>
                  <a:latin typeface="Arial" charset="0"/>
                  <a:ea typeface="ＭＳ Ｐゴシック" charset="0"/>
                </a:defRPr>
              </a:lvl5pPr>
              <a:lvl6pPr marL="2514600" indent="-228600" algn="ctr" defTabSz="477838" eaLnBrk="0" fontAlgn="base" hangingPunct="0">
                <a:lnSpc>
                  <a:spcPct val="97000"/>
                </a:lnSpc>
                <a:spcBef>
                  <a:spcPct val="0"/>
                </a:spcBef>
                <a:spcAft>
                  <a:spcPct val="0"/>
                </a:spcAft>
                <a:buClr>
                  <a:srgbClr val="000000"/>
                </a:buClr>
                <a:buSzPct val="45000"/>
                <a:buFont typeface="Wingdings" charset="0"/>
                <a:defRPr sz="3200" b="1">
                  <a:solidFill>
                    <a:schemeClr val="tx1"/>
                  </a:solidFill>
                  <a:latin typeface="Arial" charset="0"/>
                  <a:ea typeface="ＭＳ Ｐゴシック" charset="0"/>
                </a:defRPr>
              </a:lvl6pPr>
              <a:lvl7pPr marL="2971800" indent="-228600" algn="ctr" defTabSz="477838" eaLnBrk="0" fontAlgn="base" hangingPunct="0">
                <a:lnSpc>
                  <a:spcPct val="97000"/>
                </a:lnSpc>
                <a:spcBef>
                  <a:spcPct val="0"/>
                </a:spcBef>
                <a:spcAft>
                  <a:spcPct val="0"/>
                </a:spcAft>
                <a:buClr>
                  <a:srgbClr val="000000"/>
                </a:buClr>
                <a:buSzPct val="45000"/>
                <a:buFont typeface="Wingdings" charset="0"/>
                <a:defRPr sz="3200" b="1">
                  <a:solidFill>
                    <a:schemeClr val="tx1"/>
                  </a:solidFill>
                  <a:latin typeface="Arial" charset="0"/>
                  <a:ea typeface="ＭＳ Ｐゴシック" charset="0"/>
                </a:defRPr>
              </a:lvl7pPr>
              <a:lvl8pPr marL="3429000" indent="-228600" algn="ctr" defTabSz="477838" eaLnBrk="0" fontAlgn="base" hangingPunct="0">
                <a:lnSpc>
                  <a:spcPct val="97000"/>
                </a:lnSpc>
                <a:spcBef>
                  <a:spcPct val="0"/>
                </a:spcBef>
                <a:spcAft>
                  <a:spcPct val="0"/>
                </a:spcAft>
                <a:buClr>
                  <a:srgbClr val="000000"/>
                </a:buClr>
                <a:buSzPct val="45000"/>
                <a:buFont typeface="Wingdings" charset="0"/>
                <a:defRPr sz="3200" b="1">
                  <a:solidFill>
                    <a:schemeClr val="tx1"/>
                  </a:solidFill>
                  <a:latin typeface="Arial" charset="0"/>
                  <a:ea typeface="ＭＳ Ｐゴシック" charset="0"/>
                </a:defRPr>
              </a:lvl8pPr>
              <a:lvl9pPr marL="3886200" indent="-228600" algn="ctr" defTabSz="477838" eaLnBrk="0" fontAlgn="base" hangingPunct="0">
                <a:lnSpc>
                  <a:spcPct val="97000"/>
                </a:lnSpc>
                <a:spcBef>
                  <a:spcPct val="0"/>
                </a:spcBef>
                <a:spcAft>
                  <a:spcPct val="0"/>
                </a:spcAft>
                <a:buClr>
                  <a:srgbClr val="000000"/>
                </a:buClr>
                <a:buSzPct val="45000"/>
                <a:buFont typeface="Wingdings" charset="0"/>
                <a:defRPr sz="3200" b="1">
                  <a:solidFill>
                    <a:schemeClr val="tx1"/>
                  </a:solidFill>
                  <a:latin typeface="Arial" charset="0"/>
                  <a:ea typeface="ＭＳ Ｐゴシック" charset="0"/>
                </a:defRPr>
              </a:lvl9pPr>
            </a:lstStyle>
            <a:p>
              <a:pPr eaLnBrk="1" hangingPunct="1">
                <a:lnSpc>
                  <a:spcPct val="100000"/>
                </a:lnSpc>
                <a:buClrTx/>
                <a:buSzTx/>
                <a:buFontTx/>
                <a:buNone/>
              </a:pPr>
              <a:r>
                <a:rPr lang="en-US" sz="2000" b="0" dirty="0">
                  <a:cs typeface="Arial" charset="0"/>
                </a:rPr>
                <a:t>Ptolemy</a:t>
              </a:r>
            </a:p>
          </p:txBody>
        </p:sp>
      </p:grpSp>
      <p:pic>
        <p:nvPicPr>
          <p:cNvPr id="235" name="Picture 8" descr="image demonstrating the effect of a heliocentric solar system on the phases of Venus, this is of course what Galileo saw, proving the heliocentric the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2766" y="2379133"/>
            <a:ext cx="3689134" cy="35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Shot 2014-07-23 at 12.19.46.png"/>
          <p:cNvPicPr>
            <a:picLocks noChangeAspect="1"/>
          </p:cNvPicPr>
          <p:nvPr/>
        </p:nvPicPr>
        <p:blipFill rotWithShape="1">
          <a:blip r:embed="rId5">
            <a:extLst>
              <a:ext uri="{28A0092B-C50C-407E-A947-70E740481C1C}">
                <a14:useLocalDpi xmlns:a14="http://schemas.microsoft.com/office/drawing/2010/main" val="0"/>
              </a:ext>
            </a:extLst>
          </a:blip>
          <a:srcRect l="52204"/>
          <a:stretch/>
        </p:blipFill>
        <p:spPr>
          <a:xfrm>
            <a:off x="4724400" y="1433596"/>
            <a:ext cx="4127500" cy="607266"/>
          </a:xfrm>
          <a:prstGeom prst="rect">
            <a:avLst/>
          </a:prstGeom>
        </p:spPr>
      </p:pic>
      <p:grpSp>
        <p:nvGrpSpPr>
          <p:cNvPr id="5" name="Group 4"/>
          <p:cNvGrpSpPr/>
          <p:nvPr/>
        </p:nvGrpSpPr>
        <p:grpSpPr>
          <a:xfrm>
            <a:off x="368617" y="1041127"/>
            <a:ext cx="4355783" cy="995163"/>
            <a:chOff x="368617" y="1041127"/>
            <a:chExt cx="4355783" cy="995163"/>
          </a:xfrm>
        </p:grpSpPr>
        <p:sp>
          <p:nvSpPr>
            <p:cNvPr id="237" name="Text Box 10"/>
            <p:cNvSpPr txBox="1">
              <a:spLocks noChangeArrowheads="1"/>
            </p:cNvSpPr>
            <p:nvPr/>
          </p:nvSpPr>
          <p:spPr bwMode="auto">
            <a:xfrm>
              <a:off x="368617" y="1041127"/>
              <a:ext cx="1464019" cy="39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85" tIns="47892" rIns="95785" bIns="47892">
              <a:spAutoFit/>
            </a:bodyPr>
            <a:lstStyle>
              <a:lvl1pPr defTabSz="477838" eaLnBrk="0">
                <a:defRPr sz="3200" b="1">
                  <a:solidFill>
                    <a:schemeClr val="tx1"/>
                  </a:solidFill>
                  <a:latin typeface="Arial" charset="0"/>
                  <a:ea typeface="ＭＳ Ｐゴシック" charset="0"/>
                  <a:cs typeface="ＭＳ Ｐゴシック" charset="0"/>
                </a:defRPr>
              </a:lvl1pPr>
              <a:lvl2pPr marL="742950" indent="-285750" defTabSz="477838" eaLnBrk="0">
                <a:defRPr sz="3200" b="1">
                  <a:solidFill>
                    <a:schemeClr val="tx1"/>
                  </a:solidFill>
                  <a:latin typeface="Arial" charset="0"/>
                  <a:ea typeface="ＭＳ Ｐゴシック" charset="0"/>
                </a:defRPr>
              </a:lvl2pPr>
              <a:lvl3pPr marL="1143000" indent="-228600" defTabSz="477838" eaLnBrk="0">
                <a:defRPr sz="3200" b="1">
                  <a:solidFill>
                    <a:schemeClr val="tx1"/>
                  </a:solidFill>
                  <a:latin typeface="Arial" charset="0"/>
                  <a:ea typeface="ＭＳ Ｐゴシック" charset="0"/>
                </a:defRPr>
              </a:lvl3pPr>
              <a:lvl4pPr marL="1600200" indent="-228600" defTabSz="477838" eaLnBrk="0">
                <a:defRPr sz="3200" b="1">
                  <a:solidFill>
                    <a:schemeClr val="tx1"/>
                  </a:solidFill>
                  <a:latin typeface="Arial" charset="0"/>
                  <a:ea typeface="ＭＳ Ｐゴシック" charset="0"/>
                </a:defRPr>
              </a:lvl4pPr>
              <a:lvl5pPr marL="2057400" indent="-228600" defTabSz="477838" eaLnBrk="0">
                <a:defRPr sz="3200" b="1">
                  <a:solidFill>
                    <a:schemeClr val="tx1"/>
                  </a:solidFill>
                  <a:latin typeface="Arial" charset="0"/>
                  <a:ea typeface="ＭＳ Ｐゴシック" charset="0"/>
                </a:defRPr>
              </a:lvl5pPr>
              <a:lvl6pPr marL="2514600" indent="-228600" algn="ctr" defTabSz="477838" eaLnBrk="0" fontAlgn="base" hangingPunct="0">
                <a:lnSpc>
                  <a:spcPct val="97000"/>
                </a:lnSpc>
                <a:spcBef>
                  <a:spcPct val="0"/>
                </a:spcBef>
                <a:spcAft>
                  <a:spcPct val="0"/>
                </a:spcAft>
                <a:buClr>
                  <a:srgbClr val="000000"/>
                </a:buClr>
                <a:buSzPct val="45000"/>
                <a:buFont typeface="Wingdings" charset="0"/>
                <a:defRPr sz="3200" b="1">
                  <a:solidFill>
                    <a:schemeClr val="tx1"/>
                  </a:solidFill>
                  <a:latin typeface="Arial" charset="0"/>
                  <a:ea typeface="ＭＳ Ｐゴシック" charset="0"/>
                </a:defRPr>
              </a:lvl6pPr>
              <a:lvl7pPr marL="2971800" indent="-228600" algn="ctr" defTabSz="477838" eaLnBrk="0" fontAlgn="base" hangingPunct="0">
                <a:lnSpc>
                  <a:spcPct val="97000"/>
                </a:lnSpc>
                <a:spcBef>
                  <a:spcPct val="0"/>
                </a:spcBef>
                <a:spcAft>
                  <a:spcPct val="0"/>
                </a:spcAft>
                <a:buClr>
                  <a:srgbClr val="000000"/>
                </a:buClr>
                <a:buSzPct val="45000"/>
                <a:buFont typeface="Wingdings" charset="0"/>
                <a:defRPr sz="3200" b="1">
                  <a:solidFill>
                    <a:schemeClr val="tx1"/>
                  </a:solidFill>
                  <a:latin typeface="Arial" charset="0"/>
                  <a:ea typeface="ＭＳ Ｐゴシック" charset="0"/>
                </a:defRPr>
              </a:lvl7pPr>
              <a:lvl8pPr marL="3429000" indent="-228600" algn="ctr" defTabSz="477838" eaLnBrk="0" fontAlgn="base" hangingPunct="0">
                <a:lnSpc>
                  <a:spcPct val="97000"/>
                </a:lnSpc>
                <a:spcBef>
                  <a:spcPct val="0"/>
                </a:spcBef>
                <a:spcAft>
                  <a:spcPct val="0"/>
                </a:spcAft>
                <a:buClr>
                  <a:srgbClr val="000000"/>
                </a:buClr>
                <a:buSzPct val="45000"/>
                <a:buFont typeface="Wingdings" charset="0"/>
                <a:defRPr sz="3200" b="1">
                  <a:solidFill>
                    <a:schemeClr val="tx1"/>
                  </a:solidFill>
                  <a:latin typeface="Arial" charset="0"/>
                  <a:ea typeface="ＭＳ Ｐゴシック" charset="0"/>
                </a:defRPr>
              </a:lvl8pPr>
              <a:lvl9pPr marL="3886200" indent="-228600" algn="ctr" defTabSz="477838" eaLnBrk="0" fontAlgn="base" hangingPunct="0">
                <a:lnSpc>
                  <a:spcPct val="97000"/>
                </a:lnSpc>
                <a:spcBef>
                  <a:spcPct val="0"/>
                </a:spcBef>
                <a:spcAft>
                  <a:spcPct val="0"/>
                </a:spcAft>
                <a:buClr>
                  <a:srgbClr val="000000"/>
                </a:buClr>
                <a:buSzPct val="45000"/>
                <a:buFont typeface="Wingdings" charset="0"/>
                <a:defRPr sz="3200" b="1">
                  <a:solidFill>
                    <a:schemeClr val="tx1"/>
                  </a:solidFill>
                  <a:latin typeface="Arial" charset="0"/>
                  <a:ea typeface="ＭＳ Ｐゴシック" charset="0"/>
                </a:defRPr>
              </a:lvl9pPr>
            </a:lstStyle>
            <a:p>
              <a:pPr eaLnBrk="1" hangingPunct="1">
                <a:lnSpc>
                  <a:spcPct val="100000"/>
                </a:lnSpc>
                <a:buClrTx/>
                <a:buSzTx/>
                <a:buFontTx/>
                <a:buNone/>
              </a:pPr>
              <a:r>
                <a:rPr lang="en-US" sz="2000" b="0" dirty="0">
                  <a:cs typeface="Arial" charset="0"/>
                </a:rPr>
                <a:t>Galileo</a:t>
              </a:r>
            </a:p>
          </p:txBody>
        </p:sp>
        <p:pic>
          <p:nvPicPr>
            <p:cNvPr id="10" name="Picture 9" descr="Screen Shot 2014-07-23 at 12.19.46.png"/>
            <p:cNvPicPr>
              <a:picLocks noChangeAspect="1"/>
            </p:cNvPicPr>
            <p:nvPr/>
          </p:nvPicPr>
          <p:blipFill rotWithShape="1">
            <a:blip r:embed="rId5">
              <a:extLst>
                <a:ext uri="{28A0092B-C50C-407E-A947-70E740481C1C}">
                  <a14:useLocalDpi xmlns:a14="http://schemas.microsoft.com/office/drawing/2010/main" val="0"/>
                </a:ext>
              </a:extLst>
            </a:blip>
            <a:srcRect r="49561" b="752"/>
            <a:stretch/>
          </p:blipFill>
          <p:spPr>
            <a:xfrm>
              <a:off x="368617" y="1433596"/>
              <a:ext cx="4355783" cy="602694"/>
            </a:xfrm>
            <a:prstGeom prst="rect">
              <a:avLst/>
            </a:prstGeom>
          </p:spPr>
        </p:pic>
      </p:grpSp>
    </p:spTree>
    <p:extLst>
      <p:ext uri="{BB962C8B-B14F-4D97-AF65-F5344CB8AC3E}">
        <p14:creationId xmlns:p14="http://schemas.microsoft.com/office/powerpoint/2010/main" val="2334851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723900" y="3017838"/>
            <a:ext cx="7988300" cy="3342453"/>
          </a:xfrm>
          <a:prstGeom prst="rect">
            <a:avLst/>
          </a:prstGeom>
          <a:noFill/>
          <a:ln>
            <a:solidFill>
              <a:srgbClr val="DDDDDD"/>
            </a:solidFill>
          </a:ln>
        </p:spPr>
        <p:txBody>
          <a:bodyPr wrap="square" rtlCol="0">
            <a:spAutoFit/>
          </a:bodyPr>
          <a:lstStyle/>
          <a:p>
            <a:pPr marL="0" indent="0">
              <a:buNone/>
            </a:pPr>
            <a:r>
              <a:rPr lang="en-US" b="1" dirty="0" smtClean="0">
                <a:latin typeface="Handwriting - Dakota"/>
                <a:cs typeface="Handwriting - Dakota"/>
              </a:rPr>
              <a:t>Ear is frequency selective </a:t>
            </a:r>
          </a:p>
          <a:p>
            <a:pPr marL="0" indent="0">
              <a:buNone/>
            </a:pPr>
            <a:r>
              <a:rPr lang="en-US" b="1" dirty="0" smtClean="0">
                <a:latin typeface="Handwriting - Dakota"/>
                <a:cs typeface="Handwriting - Dakota"/>
              </a:rPr>
              <a:t>NOT in order to derive spectrum of the signal </a:t>
            </a:r>
          </a:p>
          <a:p>
            <a:pPr marL="0" indent="0">
              <a:buNone/>
            </a:pPr>
            <a:r>
              <a:rPr lang="en-US" b="1" dirty="0" smtClean="0">
                <a:latin typeface="Handwriting - Dakota"/>
                <a:cs typeface="Handwriting - Dakota"/>
              </a:rPr>
              <a:t>but</a:t>
            </a:r>
          </a:p>
          <a:p>
            <a:pPr marL="0" indent="0">
              <a:buNone/>
            </a:pPr>
            <a:r>
              <a:rPr lang="en-US" b="1" dirty="0" smtClean="0">
                <a:latin typeface="Handwriting - Dakota"/>
                <a:cs typeface="Handwriting - Dakota"/>
              </a:rPr>
              <a:t>in order to yield frequency-localized temporal patterns. </a:t>
            </a:r>
          </a:p>
        </p:txBody>
      </p:sp>
      <p:sp>
        <p:nvSpPr>
          <p:cNvPr id="9" name="Freeform 8"/>
          <p:cNvSpPr/>
          <p:nvPr/>
        </p:nvSpPr>
        <p:spPr>
          <a:xfrm>
            <a:off x="939801" y="3937000"/>
            <a:ext cx="7594600" cy="45719"/>
          </a:xfrm>
          <a:custGeom>
            <a:avLst/>
            <a:gdLst>
              <a:gd name="connsiteX0" fmla="*/ 0 w 7138601"/>
              <a:gd name="connsiteY0" fmla="*/ 0 h 63561"/>
              <a:gd name="connsiteX1" fmla="*/ 6680200 w 7138601"/>
              <a:gd name="connsiteY1" fmla="*/ 63500 h 63561"/>
              <a:gd name="connsiteX2" fmla="*/ 6565900 w 7138601"/>
              <a:gd name="connsiteY2" fmla="*/ 12700 h 63561"/>
            </a:gdLst>
            <a:ahLst/>
            <a:cxnLst>
              <a:cxn ang="0">
                <a:pos x="connsiteX0" y="connsiteY0"/>
              </a:cxn>
              <a:cxn ang="0">
                <a:pos x="connsiteX1" y="connsiteY1"/>
              </a:cxn>
              <a:cxn ang="0">
                <a:pos x="connsiteX2" y="connsiteY2"/>
              </a:cxn>
            </a:cxnLst>
            <a:rect l="l" t="t" r="r" b="b"/>
            <a:pathLst>
              <a:path w="7138601" h="63561">
                <a:moveTo>
                  <a:pt x="0" y="0"/>
                </a:moveTo>
                <a:lnTo>
                  <a:pt x="6680200" y="63500"/>
                </a:lnTo>
                <a:cubicBezTo>
                  <a:pt x="7774517" y="65617"/>
                  <a:pt x="6565900" y="12700"/>
                  <a:pt x="6565900" y="1270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723900" y="4462782"/>
            <a:ext cx="2260600" cy="45719"/>
          </a:xfrm>
          <a:custGeom>
            <a:avLst/>
            <a:gdLst>
              <a:gd name="connsiteX0" fmla="*/ 0 w 7138601"/>
              <a:gd name="connsiteY0" fmla="*/ 0 h 63561"/>
              <a:gd name="connsiteX1" fmla="*/ 6680200 w 7138601"/>
              <a:gd name="connsiteY1" fmla="*/ 63500 h 63561"/>
              <a:gd name="connsiteX2" fmla="*/ 6565900 w 7138601"/>
              <a:gd name="connsiteY2" fmla="*/ 12700 h 63561"/>
            </a:gdLst>
            <a:ahLst/>
            <a:cxnLst>
              <a:cxn ang="0">
                <a:pos x="connsiteX0" y="connsiteY0"/>
              </a:cxn>
              <a:cxn ang="0">
                <a:pos x="connsiteX1" y="connsiteY1"/>
              </a:cxn>
              <a:cxn ang="0">
                <a:pos x="connsiteX2" y="connsiteY2"/>
              </a:cxn>
            </a:cxnLst>
            <a:rect l="l" t="t" r="r" b="b"/>
            <a:pathLst>
              <a:path w="7138601" h="63561">
                <a:moveTo>
                  <a:pt x="0" y="0"/>
                </a:moveTo>
                <a:lnTo>
                  <a:pt x="6680200" y="63500"/>
                </a:lnTo>
                <a:cubicBezTo>
                  <a:pt x="7774517" y="65617"/>
                  <a:pt x="6565900" y="12700"/>
                  <a:pt x="6565900" y="1270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28476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19088" y="417513"/>
            <a:ext cx="8816975" cy="43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r>
              <a:rPr lang="en-US" sz="2200" dirty="0">
                <a:latin typeface="Arial" charset="0"/>
              </a:rPr>
              <a:t>Frequency Domain Linear Prediction (FDLP</a:t>
            </a:r>
            <a:r>
              <a:rPr lang="en-US" dirty="0" smtClean="0">
                <a:latin typeface="Arial" charset="0"/>
              </a:rPr>
              <a:t>)</a:t>
            </a:r>
            <a:r>
              <a:rPr lang="en-US" dirty="0">
                <a:latin typeface="Arial" charset="0"/>
              </a:rPr>
              <a:t>	</a:t>
            </a:r>
          </a:p>
        </p:txBody>
      </p:sp>
      <p:grpSp>
        <p:nvGrpSpPr>
          <p:cNvPr id="3" name="Group 2"/>
          <p:cNvGrpSpPr>
            <a:grpSpLocks/>
          </p:cNvGrpSpPr>
          <p:nvPr/>
        </p:nvGrpSpPr>
        <p:grpSpPr bwMode="auto">
          <a:xfrm>
            <a:off x="158750" y="3556000"/>
            <a:ext cx="8767763" cy="2835275"/>
            <a:chOff x="159174" y="3347429"/>
            <a:chExt cx="8767323" cy="2835354"/>
          </a:xfrm>
        </p:grpSpPr>
        <p:pic>
          <p:nvPicPr>
            <p:cNvPr id="8200" name="Picture 2"/>
            <p:cNvPicPr>
              <a:picLocks noChangeArrowheads="1"/>
            </p:cNvPicPr>
            <p:nvPr/>
          </p:nvPicPr>
          <p:blipFill>
            <a:blip r:embed="rId2">
              <a:extLst>
                <a:ext uri="{28A0092B-C50C-407E-A947-70E740481C1C}">
                  <a14:useLocalDpi xmlns:a14="http://schemas.microsoft.com/office/drawing/2010/main" val="0"/>
                </a:ext>
              </a:extLst>
            </a:blip>
            <a:srcRect l="7919" t="50000" r="7916" b="27631"/>
            <a:stretch>
              <a:fillRect/>
            </a:stretch>
          </p:blipFill>
          <p:spPr bwMode="auto">
            <a:xfrm>
              <a:off x="4347735" y="4679641"/>
              <a:ext cx="4373974" cy="108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201" name="Rectangle 3"/>
            <p:cNvSpPr>
              <a:spLocks/>
            </p:cNvSpPr>
            <p:nvPr/>
          </p:nvSpPr>
          <p:spPr bwMode="auto">
            <a:xfrm>
              <a:off x="8043184" y="5713475"/>
              <a:ext cx="7951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spAutoFit/>
            </a:bodyPr>
            <a:lstStyle/>
            <a:p>
              <a:pPr marL="39688"/>
              <a:r>
                <a:rPr lang="en-US" sz="1600">
                  <a:latin typeface="Arial Narrow" charset="0"/>
                  <a:sym typeface="Arial Narrow" charset="0"/>
                </a:rPr>
                <a:t>time</a:t>
              </a:r>
            </a:p>
          </p:txBody>
        </p:sp>
        <p:sp>
          <p:nvSpPr>
            <p:cNvPr id="8202" name="Line 4"/>
            <p:cNvSpPr>
              <a:spLocks noChangeShapeType="1"/>
            </p:cNvSpPr>
            <p:nvPr/>
          </p:nvSpPr>
          <p:spPr bwMode="auto">
            <a:xfrm>
              <a:off x="7763030" y="5818358"/>
              <a:ext cx="251006" cy="124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3" name="Rectangle 5"/>
            <p:cNvSpPr>
              <a:spLocks/>
            </p:cNvSpPr>
            <p:nvPr/>
          </p:nvSpPr>
          <p:spPr bwMode="auto">
            <a:xfrm rot="-5400000">
              <a:off x="8390905" y="5064257"/>
              <a:ext cx="8249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spAutoFit/>
            </a:bodyPr>
            <a:lstStyle/>
            <a:p>
              <a:pPr marL="39688"/>
              <a:r>
                <a:rPr lang="en-US" sz="1600">
                  <a:latin typeface="Arial Narrow" charset="0"/>
                  <a:sym typeface="Arial Narrow" charset="0"/>
                </a:rPr>
                <a:t>frequency </a:t>
              </a:r>
            </a:p>
          </p:txBody>
        </p:sp>
        <p:grpSp>
          <p:nvGrpSpPr>
            <p:cNvPr id="8204" name="Group 6"/>
            <p:cNvGrpSpPr>
              <a:grpSpLocks/>
            </p:cNvGrpSpPr>
            <p:nvPr/>
          </p:nvGrpSpPr>
          <p:grpSpPr bwMode="auto">
            <a:xfrm>
              <a:off x="4402795" y="4759551"/>
              <a:ext cx="4242804" cy="906478"/>
              <a:chOff x="0" y="0"/>
              <a:chExt cx="4052" cy="1085"/>
            </a:xfrm>
          </p:grpSpPr>
          <p:grpSp>
            <p:nvGrpSpPr>
              <p:cNvPr id="8221" name="Group 7"/>
              <p:cNvGrpSpPr>
                <a:grpSpLocks/>
              </p:cNvGrpSpPr>
              <p:nvPr/>
            </p:nvGrpSpPr>
            <p:grpSpPr bwMode="auto">
              <a:xfrm>
                <a:off x="0" y="0"/>
                <a:ext cx="4052" cy="1085"/>
                <a:chOff x="0" y="0"/>
                <a:chExt cx="4052" cy="1085"/>
              </a:xfrm>
            </p:grpSpPr>
            <p:sp>
              <p:nvSpPr>
                <p:cNvPr id="8222" name="Rectangle 8"/>
                <p:cNvSpPr>
                  <a:spLocks/>
                </p:cNvSpPr>
                <p:nvPr/>
              </p:nvSpPr>
              <p:spPr bwMode="auto">
                <a:xfrm>
                  <a:off x="0" y="0"/>
                  <a:ext cx="4052" cy="108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600"/>
                </a:p>
              </p:txBody>
            </p:sp>
          </p:grpSp>
        </p:grpSp>
        <p:sp>
          <p:nvSpPr>
            <p:cNvPr id="8205" name="TextBox 61"/>
            <p:cNvSpPr txBox="1">
              <a:spLocks noChangeArrowheads="1"/>
            </p:cNvSpPr>
            <p:nvPr/>
          </p:nvSpPr>
          <p:spPr bwMode="auto">
            <a:xfrm>
              <a:off x="521057" y="3644345"/>
              <a:ext cx="115819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marL="37931725" indent="-37474525">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1600" b="1">
                  <a:solidFill>
                    <a:srgbClr val="FF0000"/>
                  </a:solidFill>
                </a:rPr>
                <a:t>cosine</a:t>
              </a:r>
            </a:p>
            <a:p>
              <a:pPr algn="ctr"/>
              <a:r>
                <a:rPr lang="en-US" sz="1600" b="1">
                  <a:solidFill>
                    <a:srgbClr val="FF0000"/>
                  </a:solidFill>
                </a:rPr>
                <a:t>transfrorm</a:t>
              </a:r>
            </a:p>
          </p:txBody>
        </p:sp>
        <p:sp>
          <p:nvSpPr>
            <p:cNvPr id="8206" name="Rectangle 62"/>
            <p:cNvSpPr>
              <a:spLocks noChangeArrowheads="1"/>
            </p:cNvSpPr>
            <p:nvPr/>
          </p:nvSpPr>
          <p:spPr bwMode="auto">
            <a:xfrm>
              <a:off x="598845" y="5486587"/>
              <a:ext cx="3186961" cy="119865"/>
            </a:xfrm>
            <a:prstGeom prst="rect">
              <a:avLst/>
            </a:prstGeom>
            <a:solidFill>
              <a:schemeClr val="accent1"/>
            </a:solidFill>
            <a:ln w="9525">
              <a:solidFill>
                <a:schemeClr val="tx1"/>
              </a:solidFill>
              <a:round/>
              <a:headEnd/>
              <a:tailEnd/>
            </a:ln>
          </p:spPr>
          <p:txBody>
            <a:bodyPr/>
            <a:lstStyle/>
            <a:p>
              <a:endParaRPr lang="en-US" sz="1600"/>
            </a:p>
          </p:txBody>
        </p:sp>
        <p:sp>
          <p:nvSpPr>
            <p:cNvPr id="8207" name="TextBox 64"/>
            <p:cNvSpPr txBox="1">
              <a:spLocks noChangeArrowheads="1"/>
            </p:cNvSpPr>
            <p:nvPr/>
          </p:nvSpPr>
          <p:spPr bwMode="auto">
            <a:xfrm>
              <a:off x="3008497" y="5688858"/>
              <a:ext cx="1170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marL="37931725" indent="-37474525">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600"/>
                <a:t>frequency</a:t>
              </a:r>
            </a:p>
          </p:txBody>
        </p:sp>
        <p:grpSp>
          <p:nvGrpSpPr>
            <p:cNvPr id="8208" name="Group 65"/>
            <p:cNvGrpSpPr>
              <a:grpSpLocks/>
            </p:cNvGrpSpPr>
            <p:nvPr/>
          </p:nvGrpSpPr>
          <p:grpSpPr bwMode="auto">
            <a:xfrm>
              <a:off x="704107" y="5101396"/>
              <a:ext cx="751397" cy="171058"/>
              <a:chOff x="1549400" y="512233"/>
              <a:chExt cx="463550" cy="218017"/>
            </a:xfrm>
          </p:grpSpPr>
          <p:sp>
            <p:nvSpPr>
              <p:cNvPr id="8219" name="Freeform 66"/>
              <p:cNvSpPr>
                <a:spLocks noChangeArrowheads="1"/>
              </p:cNvSpPr>
              <p:nvPr/>
            </p:nvSpPr>
            <p:spPr bwMode="auto">
              <a:xfrm>
                <a:off x="1549400" y="512233"/>
                <a:ext cx="234950" cy="218017"/>
              </a:xfrm>
              <a:custGeom>
                <a:avLst/>
                <a:gdLst>
                  <a:gd name="T0" fmla="*/ 0 w 234950"/>
                  <a:gd name="T1" fmla="*/ 218017 h 218017"/>
                  <a:gd name="T2" fmla="*/ 76200 w 234950"/>
                  <a:gd name="T3" fmla="*/ 205317 h 218017"/>
                  <a:gd name="T4" fmla="*/ 127000 w 234950"/>
                  <a:gd name="T5" fmla="*/ 154517 h 218017"/>
                  <a:gd name="T6" fmla="*/ 158750 w 234950"/>
                  <a:gd name="T7" fmla="*/ 59267 h 218017"/>
                  <a:gd name="T8" fmla="*/ 203200 w 234950"/>
                  <a:gd name="T9" fmla="*/ 8467 h 218017"/>
                  <a:gd name="T10" fmla="*/ 234950 w 234950"/>
                  <a:gd name="T11" fmla="*/ 8467 h 218017"/>
                  <a:gd name="T12" fmla="*/ 0 60000 65536"/>
                  <a:gd name="T13" fmla="*/ 0 60000 65536"/>
                  <a:gd name="T14" fmla="*/ 0 60000 65536"/>
                  <a:gd name="T15" fmla="*/ 0 60000 65536"/>
                  <a:gd name="T16" fmla="*/ 0 60000 65536"/>
                  <a:gd name="T17" fmla="*/ 0 60000 65536"/>
                  <a:gd name="T18" fmla="*/ 0 w 234950"/>
                  <a:gd name="T19" fmla="*/ 0 h 218017"/>
                  <a:gd name="T20" fmla="*/ 234950 w 234950"/>
                  <a:gd name="T21" fmla="*/ 218017 h 218017"/>
                </a:gdLst>
                <a:ahLst/>
                <a:cxnLst>
                  <a:cxn ang="T12">
                    <a:pos x="T0" y="T1"/>
                  </a:cxn>
                  <a:cxn ang="T13">
                    <a:pos x="T2" y="T3"/>
                  </a:cxn>
                  <a:cxn ang="T14">
                    <a:pos x="T4" y="T5"/>
                  </a:cxn>
                  <a:cxn ang="T15">
                    <a:pos x="T6" y="T7"/>
                  </a:cxn>
                  <a:cxn ang="T16">
                    <a:pos x="T8" y="T9"/>
                  </a:cxn>
                  <a:cxn ang="T17">
                    <a:pos x="T10" y="T11"/>
                  </a:cxn>
                </a:cxnLst>
                <a:rect l="T18" t="T19" r="T20" b="T21"/>
                <a:pathLst>
                  <a:path w="234950" h="218017">
                    <a:moveTo>
                      <a:pt x="0" y="218017"/>
                    </a:moveTo>
                    <a:cubicBezTo>
                      <a:pt x="27516" y="216958"/>
                      <a:pt x="55033" y="215900"/>
                      <a:pt x="76200" y="205317"/>
                    </a:cubicBezTo>
                    <a:cubicBezTo>
                      <a:pt x="97367" y="194734"/>
                      <a:pt x="113242" y="178859"/>
                      <a:pt x="127000" y="154517"/>
                    </a:cubicBezTo>
                    <a:cubicBezTo>
                      <a:pt x="140758" y="130175"/>
                      <a:pt x="146050" y="83609"/>
                      <a:pt x="158750" y="59267"/>
                    </a:cubicBezTo>
                    <a:cubicBezTo>
                      <a:pt x="171450" y="34925"/>
                      <a:pt x="190500" y="16934"/>
                      <a:pt x="203200" y="8467"/>
                    </a:cubicBezTo>
                    <a:cubicBezTo>
                      <a:pt x="215900" y="0"/>
                      <a:pt x="234950" y="8467"/>
                      <a:pt x="234950" y="846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0" name="Freeform 67"/>
              <p:cNvSpPr>
                <a:spLocks noChangeArrowheads="1"/>
              </p:cNvSpPr>
              <p:nvPr/>
            </p:nvSpPr>
            <p:spPr bwMode="auto">
              <a:xfrm flipH="1">
                <a:off x="1778000" y="512233"/>
                <a:ext cx="234950" cy="218017"/>
              </a:xfrm>
              <a:custGeom>
                <a:avLst/>
                <a:gdLst>
                  <a:gd name="T0" fmla="*/ 0 w 234950"/>
                  <a:gd name="T1" fmla="*/ 218017 h 218017"/>
                  <a:gd name="T2" fmla="*/ 76200 w 234950"/>
                  <a:gd name="T3" fmla="*/ 205317 h 218017"/>
                  <a:gd name="T4" fmla="*/ 127000 w 234950"/>
                  <a:gd name="T5" fmla="*/ 154517 h 218017"/>
                  <a:gd name="T6" fmla="*/ 158750 w 234950"/>
                  <a:gd name="T7" fmla="*/ 59267 h 218017"/>
                  <a:gd name="T8" fmla="*/ 203200 w 234950"/>
                  <a:gd name="T9" fmla="*/ 8467 h 218017"/>
                  <a:gd name="T10" fmla="*/ 234950 w 234950"/>
                  <a:gd name="T11" fmla="*/ 8467 h 218017"/>
                  <a:gd name="T12" fmla="*/ 0 60000 65536"/>
                  <a:gd name="T13" fmla="*/ 0 60000 65536"/>
                  <a:gd name="T14" fmla="*/ 0 60000 65536"/>
                  <a:gd name="T15" fmla="*/ 0 60000 65536"/>
                  <a:gd name="T16" fmla="*/ 0 60000 65536"/>
                  <a:gd name="T17" fmla="*/ 0 60000 65536"/>
                  <a:gd name="T18" fmla="*/ 0 w 234950"/>
                  <a:gd name="T19" fmla="*/ 0 h 218017"/>
                  <a:gd name="T20" fmla="*/ 234950 w 234950"/>
                  <a:gd name="T21" fmla="*/ 218017 h 218017"/>
                </a:gdLst>
                <a:ahLst/>
                <a:cxnLst>
                  <a:cxn ang="T12">
                    <a:pos x="T0" y="T1"/>
                  </a:cxn>
                  <a:cxn ang="T13">
                    <a:pos x="T2" y="T3"/>
                  </a:cxn>
                  <a:cxn ang="T14">
                    <a:pos x="T4" y="T5"/>
                  </a:cxn>
                  <a:cxn ang="T15">
                    <a:pos x="T6" y="T7"/>
                  </a:cxn>
                  <a:cxn ang="T16">
                    <a:pos x="T8" y="T9"/>
                  </a:cxn>
                  <a:cxn ang="T17">
                    <a:pos x="T10" y="T11"/>
                  </a:cxn>
                </a:cxnLst>
                <a:rect l="T18" t="T19" r="T20" b="T21"/>
                <a:pathLst>
                  <a:path w="234950" h="218017">
                    <a:moveTo>
                      <a:pt x="0" y="218017"/>
                    </a:moveTo>
                    <a:cubicBezTo>
                      <a:pt x="27516" y="216958"/>
                      <a:pt x="55033" y="215900"/>
                      <a:pt x="76200" y="205317"/>
                    </a:cubicBezTo>
                    <a:cubicBezTo>
                      <a:pt x="97367" y="194734"/>
                      <a:pt x="113242" y="178859"/>
                      <a:pt x="127000" y="154517"/>
                    </a:cubicBezTo>
                    <a:cubicBezTo>
                      <a:pt x="140758" y="130175"/>
                      <a:pt x="146050" y="83609"/>
                      <a:pt x="158750" y="59267"/>
                    </a:cubicBezTo>
                    <a:cubicBezTo>
                      <a:pt x="171450" y="34925"/>
                      <a:pt x="190500" y="16934"/>
                      <a:pt x="203200" y="8467"/>
                    </a:cubicBezTo>
                    <a:cubicBezTo>
                      <a:pt x="215900" y="0"/>
                      <a:pt x="234950" y="8467"/>
                      <a:pt x="234950" y="846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209" name="TextBox 69"/>
            <p:cNvSpPr txBox="1">
              <a:spLocks noChangeArrowheads="1"/>
            </p:cNvSpPr>
            <p:nvPr/>
          </p:nvSpPr>
          <p:spPr bwMode="auto">
            <a:xfrm>
              <a:off x="1316926" y="4511880"/>
              <a:ext cx="147928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marL="37931725" indent="-37474525">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1600"/>
                <a:t>autoregressive</a:t>
              </a:r>
            </a:p>
            <a:p>
              <a:pPr algn="ctr"/>
              <a:r>
                <a:rPr lang="en-US" sz="1600"/>
                <a:t> model</a:t>
              </a:r>
            </a:p>
          </p:txBody>
        </p:sp>
        <p:cxnSp>
          <p:nvCxnSpPr>
            <p:cNvPr id="8210" name="Straight Arrow Connector 70"/>
            <p:cNvCxnSpPr>
              <a:cxnSpLocks noChangeShapeType="1"/>
            </p:cNvCxnSpPr>
            <p:nvPr/>
          </p:nvCxnSpPr>
          <p:spPr bwMode="auto">
            <a:xfrm>
              <a:off x="1092761" y="4861666"/>
              <a:ext cx="310923" cy="124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11" name="Straight Connector 71"/>
            <p:cNvCxnSpPr>
              <a:cxnSpLocks noChangeShapeType="1"/>
            </p:cNvCxnSpPr>
            <p:nvPr/>
          </p:nvCxnSpPr>
          <p:spPr bwMode="auto">
            <a:xfrm rot="5400000">
              <a:off x="1002864" y="4951194"/>
              <a:ext cx="179797" cy="32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212" name="Straight Arrow Connector 74"/>
            <p:cNvCxnSpPr>
              <a:cxnSpLocks noChangeShapeType="1"/>
            </p:cNvCxnSpPr>
            <p:nvPr/>
          </p:nvCxnSpPr>
          <p:spPr bwMode="auto">
            <a:xfrm>
              <a:off x="2716064" y="4898581"/>
              <a:ext cx="310923" cy="124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13" name="TextBox 75"/>
            <p:cNvSpPr txBox="1">
              <a:spLocks noChangeArrowheads="1"/>
            </p:cNvSpPr>
            <p:nvPr/>
          </p:nvSpPr>
          <p:spPr bwMode="auto">
            <a:xfrm>
              <a:off x="2860398" y="4361221"/>
              <a:ext cx="125097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marL="37931725" indent="-37474525">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1600"/>
                <a:t>FDLP estimate</a:t>
              </a:r>
            </a:p>
            <a:p>
              <a:pPr algn="ctr"/>
              <a:r>
                <a:rPr lang="en-US" sz="1600"/>
                <a:t>of Hilbert</a:t>
              </a:r>
            </a:p>
            <a:p>
              <a:pPr algn="ctr"/>
              <a:r>
                <a:rPr lang="en-US" sz="1600"/>
                <a:t>envelope </a:t>
              </a:r>
            </a:p>
          </p:txBody>
        </p:sp>
        <p:cxnSp>
          <p:nvCxnSpPr>
            <p:cNvPr id="8214" name="Straight Arrow Connector 76"/>
            <p:cNvCxnSpPr>
              <a:cxnSpLocks noChangeShapeType="1"/>
            </p:cNvCxnSpPr>
            <p:nvPr/>
          </p:nvCxnSpPr>
          <p:spPr bwMode="auto">
            <a:xfrm>
              <a:off x="3967177" y="4887263"/>
              <a:ext cx="179669"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15" name="Down Arrow 77"/>
            <p:cNvSpPr>
              <a:spLocks noChangeArrowheads="1"/>
            </p:cNvSpPr>
            <p:nvPr/>
          </p:nvSpPr>
          <p:spPr bwMode="auto">
            <a:xfrm>
              <a:off x="159174" y="3347429"/>
              <a:ext cx="1846592" cy="1198649"/>
            </a:xfrm>
            <a:prstGeom prst="downArrow">
              <a:avLst>
                <a:gd name="adj1" fmla="val 50000"/>
                <a:gd name="adj2" fmla="val 5000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600"/>
            </a:p>
          </p:txBody>
        </p:sp>
        <p:cxnSp>
          <p:nvCxnSpPr>
            <p:cNvPr id="7" name="Straight Arrow Connector 6"/>
            <p:cNvCxnSpPr>
              <a:cxnSpLocks noChangeShapeType="1"/>
            </p:cNvCxnSpPr>
            <p:nvPr/>
          </p:nvCxnSpPr>
          <p:spPr bwMode="auto">
            <a:xfrm flipV="1">
              <a:off x="1075116" y="5693819"/>
              <a:ext cx="0" cy="166693"/>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217" name="TextBox 7"/>
            <p:cNvSpPr txBox="1">
              <a:spLocks noChangeArrowheads="1"/>
            </p:cNvSpPr>
            <p:nvPr/>
          </p:nvSpPr>
          <p:spPr bwMode="auto">
            <a:xfrm>
              <a:off x="926207" y="5844229"/>
              <a:ext cx="31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600"/>
                <a:t>f</a:t>
              </a:r>
              <a:r>
                <a:rPr lang="en-US" sz="1600" baseline="-25000"/>
                <a:t>0</a:t>
              </a:r>
              <a:endParaRPr lang="en-US" sz="1600"/>
            </a:p>
          </p:txBody>
        </p:sp>
        <p:sp>
          <p:nvSpPr>
            <p:cNvPr id="8218" name="TextBox 82"/>
            <p:cNvSpPr txBox="1">
              <a:spLocks noChangeArrowheads="1"/>
            </p:cNvSpPr>
            <p:nvPr/>
          </p:nvSpPr>
          <p:spPr bwMode="auto">
            <a:xfrm>
              <a:off x="4086151" y="4692588"/>
              <a:ext cx="31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600"/>
                <a:t>f</a:t>
              </a:r>
              <a:r>
                <a:rPr lang="en-US" sz="1600" baseline="-25000"/>
                <a:t>0</a:t>
              </a:r>
              <a:endParaRPr lang="en-US" sz="1600"/>
            </a:p>
          </p:txBody>
        </p:sp>
      </p:grpSp>
      <p:sp>
        <p:nvSpPr>
          <p:cNvPr id="77" name="TextBox 76"/>
          <p:cNvSpPr txBox="1"/>
          <p:nvPr/>
        </p:nvSpPr>
        <p:spPr>
          <a:xfrm>
            <a:off x="393700" y="1122363"/>
            <a:ext cx="8443913" cy="922337"/>
          </a:xfrm>
          <a:prstGeom prst="rect">
            <a:avLst/>
          </a:prstGeom>
          <a:noFill/>
        </p:spPr>
        <p:txBody>
          <a:bodyPr>
            <a:spAutoFit/>
          </a:bodyPr>
          <a:lstStyle/>
          <a:p>
            <a:pPr fontAlgn="auto">
              <a:spcBef>
                <a:spcPts val="0"/>
              </a:spcBef>
              <a:spcAft>
                <a:spcPts val="0"/>
              </a:spcAft>
              <a:defRPr/>
            </a:pPr>
            <a:r>
              <a:rPr lang="en-US" dirty="0">
                <a:latin typeface="+mn-lt"/>
                <a:ea typeface="+mn-ea"/>
                <a:cs typeface="+mn-cs"/>
              </a:rPr>
              <a:t>FDLP</a:t>
            </a:r>
          </a:p>
          <a:p>
            <a:pPr marL="285750" indent="-285750" fontAlgn="auto">
              <a:spcBef>
                <a:spcPts val="0"/>
              </a:spcBef>
              <a:spcAft>
                <a:spcPts val="0"/>
              </a:spcAft>
              <a:buFont typeface="Arial"/>
              <a:buChar char="•"/>
              <a:defRPr/>
            </a:pPr>
            <a:r>
              <a:rPr lang="en-US" dirty="0">
                <a:latin typeface="+mn-lt"/>
                <a:ea typeface="+mn-ea"/>
                <a:cs typeface="+mn-cs"/>
              </a:rPr>
              <a:t>means for all-pole estimation of Hilbert envelopes (instantaneous spectral energies) in  individual frequency channels</a:t>
            </a:r>
          </a:p>
        </p:txBody>
      </p:sp>
      <p:grpSp>
        <p:nvGrpSpPr>
          <p:cNvPr id="5" name="Group 4"/>
          <p:cNvGrpSpPr/>
          <p:nvPr/>
        </p:nvGrpSpPr>
        <p:grpSpPr>
          <a:xfrm>
            <a:off x="500063" y="2302933"/>
            <a:ext cx="8491537" cy="2153180"/>
            <a:chOff x="500063" y="2302933"/>
            <a:chExt cx="8491537" cy="2153180"/>
          </a:xfrm>
        </p:grpSpPr>
        <p:sp>
          <p:nvSpPr>
            <p:cNvPr id="8223" name="Rectangle 10"/>
            <p:cNvSpPr>
              <a:spLocks/>
            </p:cNvSpPr>
            <p:nvPr/>
          </p:nvSpPr>
          <p:spPr bwMode="auto">
            <a:xfrm>
              <a:off x="7904627" y="4209952"/>
              <a:ext cx="932645" cy="24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spAutoFit/>
            </a:bodyPr>
            <a:lstStyle/>
            <a:p>
              <a:pPr marL="39688"/>
              <a:r>
                <a:rPr lang="en-US" sz="1600">
                  <a:latin typeface="Arial Narrow" charset="0"/>
                  <a:sym typeface="Arial Narrow" charset="0"/>
                </a:rPr>
                <a:t>time</a:t>
              </a:r>
            </a:p>
          </p:txBody>
        </p:sp>
        <p:sp>
          <p:nvSpPr>
            <p:cNvPr id="8224" name="Rectangle 12"/>
            <p:cNvSpPr>
              <a:spLocks/>
            </p:cNvSpPr>
            <p:nvPr/>
          </p:nvSpPr>
          <p:spPr bwMode="auto">
            <a:xfrm rot="16200000">
              <a:off x="8360221" y="3496417"/>
              <a:ext cx="886367" cy="24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spAutoFit/>
            </a:bodyPr>
            <a:lstStyle/>
            <a:p>
              <a:pPr marL="39688"/>
              <a:r>
                <a:rPr lang="en-US" sz="1600">
                  <a:latin typeface="Arial Narrow" charset="0"/>
                  <a:sym typeface="Arial Narrow" charset="0"/>
                </a:rPr>
                <a:t>frequency </a:t>
              </a:r>
            </a:p>
          </p:txBody>
        </p:sp>
        <p:grpSp>
          <p:nvGrpSpPr>
            <p:cNvPr id="8225" name="Group 60"/>
            <p:cNvGrpSpPr>
              <a:grpSpLocks/>
            </p:cNvGrpSpPr>
            <p:nvPr/>
          </p:nvGrpSpPr>
          <p:grpSpPr bwMode="auto">
            <a:xfrm>
              <a:off x="4336314" y="3150999"/>
              <a:ext cx="4375009" cy="1160103"/>
              <a:chOff x="1676400" y="1066800"/>
              <a:chExt cx="6632575" cy="2205038"/>
            </a:xfrm>
          </p:grpSpPr>
          <p:pic>
            <p:nvPicPr>
              <p:cNvPr id="8243" name="Picture 9"/>
              <p:cNvPicPr>
                <a:picLocks noChangeArrowheads="1"/>
              </p:cNvPicPr>
              <p:nvPr/>
            </p:nvPicPr>
            <p:blipFill>
              <a:blip r:embed="rId2">
                <a:extLst>
                  <a:ext uri="{28A0092B-C50C-407E-A947-70E740481C1C}">
                    <a14:useLocalDpi xmlns:a14="http://schemas.microsoft.com/office/drawing/2010/main" val="0"/>
                  </a:ext>
                </a:extLst>
              </a:blip>
              <a:srcRect l="7762" t="824" r="7764" b="77625"/>
              <a:stretch>
                <a:fillRect/>
              </a:stretch>
            </p:blipFill>
            <p:spPr bwMode="auto">
              <a:xfrm>
                <a:off x="1676400" y="1066800"/>
                <a:ext cx="66325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244" name="Line 11"/>
              <p:cNvSpPr>
                <a:spLocks noChangeShapeType="1"/>
              </p:cNvSpPr>
              <p:nvPr/>
            </p:nvSpPr>
            <p:spPr bwMode="auto">
              <a:xfrm>
                <a:off x="6675438" y="3270250"/>
                <a:ext cx="381000" cy="1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8245" name="Group 13"/>
              <p:cNvGrpSpPr>
                <a:grpSpLocks/>
              </p:cNvGrpSpPr>
              <p:nvPr/>
            </p:nvGrpSpPr>
            <p:grpSpPr bwMode="auto">
              <a:xfrm>
                <a:off x="1746250" y="1174750"/>
                <a:ext cx="6432550" cy="1722437"/>
                <a:chOff x="0" y="0"/>
                <a:chExt cx="4052" cy="1085"/>
              </a:xfrm>
            </p:grpSpPr>
            <p:grpSp>
              <p:nvGrpSpPr>
                <p:cNvPr id="8269" name="Group 14"/>
                <p:cNvGrpSpPr>
                  <a:grpSpLocks/>
                </p:cNvGrpSpPr>
                <p:nvPr/>
              </p:nvGrpSpPr>
              <p:grpSpPr bwMode="auto">
                <a:xfrm>
                  <a:off x="0" y="0"/>
                  <a:ext cx="4052" cy="1085"/>
                  <a:chOff x="0" y="0"/>
                  <a:chExt cx="4052" cy="1085"/>
                </a:xfrm>
              </p:grpSpPr>
              <p:sp>
                <p:nvSpPr>
                  <p:cNvPr id="8270" name="Rectangle 15"/>
                  <p:cNvSpPr>
                    <a:spLocks/>
                  </p:cNvSpPr>
                  <p:nvPr/>
                </p:nvSpPr>
                <p:spPr bwMode="auto">
                  <a:xfrm>
                    <a:off x="0" y="0"/>
                    <a:ext cx="4052" cy="108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600"/>
                  </a:p>
                </p:txBody>
              </p:sp>
            </p:grpSp>
          </p:grpSp>
          <p:cxnSp>
            <p:nvCxnSpPr>
              <p:cNvPr id="8246" name="Straight Connector 28"/>
              <p:cNvCxnSpPr>
                <a:cxnSpLocks noChangeShapeType="1"/>
              </p:cNvCxnSpPr>
              <p:nvPr/>
            </p:nvCxnSpPr>
            <p:spPr bwMode="auto">
              <a:xfrm rot="5400000">
                <a:off x="4542631" y="2028031"/>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8247" name="Straight Connector 37"/>
              <p:cNvCxnSpPr>
                <a:cxnSpLocks noChangeShapeType="1"/>
              </p:cNvCxnSpPr>
              <p:nvPr/>
            </p:nvCxnSpPr>
            <p:spPr bwMode="auto">
              <a:xfrm rot="5400000">
                <a:off x="4825206" y="2031206"/>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8248" name="Straight Connector 38"/>
              <p:cNvCxnSpPr>
                <a:cxnSpLocks noChangeShapeType="1"/>
              </p:cNvCxnSpPr>
              <p:nvPr/>
            </p:nvCxnSpPr>
            <p:spPr bwMode="auto">
              <a:xfrm rot="5400000">
                <a:off x="5107781" y="2034381"/>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8249" name="Straight Connector 39"/>
              <p:cNvCxnSpPr>
                <a:cxnSpLocks noChangeShapeType="1"/>
              </p:cNvCxnSpPr>
              <p:nvPr/>
            </p:nvCxnSpPr>
            <p:spPr bwMode="auto">
              <a:xfrm rot="5400000">
                <a:off x="5390356" y="2037556"/>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8250" name="Straight Connector 40"/>
              <p:cNvCxnSpPr>
                <a:cxnSpLocks noChangeShapeType="1"/>
              </p:cNvCxnSpPr>
              <p:nvPr/>
            </p:nvCxnSpPr>
            <p:spPr bwMode="auto">
              <a:xfrm rot="5400000">
                <a:off x="5672931" y="2040731"/>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8251" name="Straight Connector 41"/>
              <p:cNvCxnSpPr>
                <a:cxnSpLocks noChangeShapeType="1"/>
              </p:cNvCxnSpPr>
              <p:nvPr/>
            </p:nvCxnSpPr>
            <p:spPr bwMode="auto">
              <a:xfrm rot="5400000">
                <a:off x="5955506" y="2043906"/>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8252" name="Straight Connector 42"/>
              <p:cNvCxnSpPr>
                <a:cxnSpLocks noChangeShapeType="1"/>
              </p:cNvCxnSpPr>
              <p:nvPr/>
            </p:nvCxnSpPr>
            <p:spPr bwMode="auto">
              <a:xfrm rot="5400000">
                <a:off x="6238081" y="2047081"/>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8253" name="Straight Connector 43"/>
              <p:cNvCxnSpPr>
                <a:cxnSpLocks noChangeShapeType="1"/>
              </p:cNvCxnSpPr>
              <p:nvPr/>
            </p:nvCxnSpPr>
            <p:spPr bwMode="auto">
              <a:xfrm rot="5400000">
                <a:off x="6520656" y="2050256"/>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8254" name="Straight Connector 44"/>
              <p:cNvCxnSpPr>
                <a:cxnSpLocks noChangeShapeType="1"/>
              </p:cNvCxnSpPr>
              <p:nvPr/>
            </p:nvCxnSpPr>
            <p:spPr bwMode="auto">
              <a:xfrm rot="5400000">
                <a:off x="6803231" y="2053431"/>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8255" name="Straight Connector 45"/>
              <p:cNvCxnSpPr>
                <a:cxnSpLocks noChangeShapeType="1"/>
              </p:cNvCxnSpPr>
              <p:nvPr/>
            </p:nvCxnSpPr>
            <p:spPr bwMode="auto">
              <a:xfrm rot="5400000">
                <a:off x="7085806" y="2056606"/>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8256" name="Straight Connector 46"/>
              <p:cNvCxnSpPr>
                <a:cxnSpLocks noChangeShapeType="1"/>
              </p:cNvCxnSpPr>
              <p:nvPr/>
            </p:nvCxnSpPr>
            <p:spPr bwMode="auto">
              <a:xfrm rot="5400000">
                <a:off x="1721644" y="2008981"/>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8257" name="Straight Connector 47"/>
              <p:cNvCxnSpPr>
                <a:cxnSpLocks noChangeShapeType="1"/>
              </p:cNvCxnSpPr>
              <p:nvPr/>
            </p:nvCxnSpPr>
            <p:spPr bwMode="auto">
              <a:xfrm rot="5400000">
                <a:off x="2004219" y="2012156"/>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8258" name="Straight Connector 48"/>
              <p:cNvCxnSpPr>
                <a:cxnSpLocks noChangeShapeType="1"/>
              </p:cNvCxnSpPr>
              <p:nvPr/>
            </p:nvCxnSpPr>
            <p:spPr bwMode="auto">
              <a:xfrm rot="5400000">
                <a:off x="2286794" y="2015331"/>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8259" name="Straight Connector 49"/>
              <p:cNvCxnSpPr>
                <a:cxnSpLocks noChangeShapeType="1"/>
              </p:cNvCxnSpPr>
              <p:nvPr/>
            </p:nvCxnSpPr>
            <p:spPr bwMode="auto">
              <a:xfrm rot="5400000">
                <a:off x="2569369" y="2018506"/>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8260" name="Straight Connector 50"/>
              <p:cNvCxnSpPr>
                <a:cxnSpLocks noChangeShapeType="1"/>
              </p:cNvCxnSpPr>
              <p:nvPr/>
            </p:nvCxnSpPr>
            <p:spPr bwMode="auto">
              <a:xfrm rot="5400000">
                <a:off x="2851944" y="2021681"/>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8261" name="Straight Connector 51"/>
              <p:cNvCxnSpPr>
                <a:cxnSpLocks noChangeShapeType="1"/>
              </p:cNvCxnSpPr>
              <p:nvPr/>
            </p:nvCxnSpPr>
            <p:spPr bwMode="auto">
              <a:xfrm rot="5400000">
                <a:off x="3134519" y="2024856"/>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8262" name="Straight Connector 52"/>
              <p:cNvCxnSpPr>
                <a:cxnSpLocks noChangeShapeType="1"/>
              </p:cNvCxnSpPr>
              <p:nvPr/>
            </p:nvCxnSpPr>
            <p:spPr bwMode="auto">
              <a:xfrm rot="5400000">
                <a:off x="3417094" y="2028031"/>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8263" name="Straight Connector 53"/>
              <p:cNvCxnSpPr>
                <a:cxnSpLocks noChangeShapeType="1"/>
              </p:cNvCxnSpPr>
              <p:nvPr/>
            </p:nvCxnSpPr>
            <p:spPr bwMode="auto">
              <a:xfrm rot="5400000">
                <a:off x="3699669" y="2031206"/>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8264" name="Straight Connector 54"/>
              <p:cNvCxnSpPr>
                <a:cxnSpLocks noChangeShapeType="1"/>
              </p:cNvCxnSpPr>
              <p:nvPr/>
            </p:nvCxnSpPr>
            <p:spPr bwMode="auto">
              <a:xfrm rot="5400000">
                <a:off x="3982244" y="2034381"/>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8265" name="Straight Connector 55"/>
              <p:cNvCxnSpPr>
                <a:cxnSpLocks noChangeShapeType="1"/>
              </p:cNvCxnSpPr>
              <p:nvPr/>
            </p:nvCxnSpPr>
            <p:spPr bwMode="auto">
              <a:xfrm rot="5400000">
                <a:off x="4264819" y="2037556"/>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8266" name="Straight Connector 57"/>
              <p:cNvCxnSpPr>
                <a:cxnSpLocks noChangeShapeType="1"/>
              </p:cNvCxnSpPr>
              <p:nvPr/>
            </p:nvCxnSpPr>
            <p:spPr bwMode="auto">
              <a:xfrm rot="5400000">
                <a:off x="899319" y="2028031"/>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8267" name="Straight Connector 58"/>
              <p:cNvCxnSpPr>
                <a:cxnSpLocks noChangeShapeType="1"/>
              </p:cNvCxnSpPr>
              <p:nvPr/>
            </p:nvCxnSpPr>
            <p:spPr bwMode="auto">
              <a:xfrm rot="5400000">
                <a:off x="1181894" y="2031206"/>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8268" name="Straight Connector 59"/>
              <p:cNvCxnSpPr>
                <a:cxnSpLocks noChangeShapeType="1"/>
              </p:cNvCxnSpPr>
              <p:nvPr/>
            </p:nvCxnSpPr>
            <p:spPr bwMode="auto">
              <a:xfrm rot="5400000">
                <a:off x="1464469" y="2034381"/>
                <a:ext cx="16764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cxnSp>
        </p:grpSp>
        <p:sp>
          <p:nvSpPr>
            <p:cNvPr id="8226" name="Rectangle 42"/>
            <p:cNvSpPr>
              <a:spLocks noChangeArrowheads="1"/>
            </p:cNvSpPr>
            <p:nvPr/>
          </p:nvSpPr>
          <p:spPr bwMode="auto">
            <a:xfrm>
              <a:off x="521192" y="3210940"/>
              <a:ext cx="3186535" cy="119882"/>
            </a:xfrm>
            <a:prstGeom prst="rect">
              <a:avLst/>
            </a:prstGeom>
            <a:solidFill>
              <a:schemeClr val="accent1"/>
            </a:solidFill>
            <a:ln w="9525">
              <a:solidFill>
                <a:schemeClr val="tx1"/>
              </a:solidFill>
              <a:round/>
              <a:headEnd/>
              <a:tailEnd/>
            </a:ln>
          </p:spPr>
          <p:txBody>
            <a:bodyPr/>
            <a:lstStyle/>
            <a:p>
              <a:endParaRPr lang="en-US" sz="1600"/>
            </a:p>
          </p:txBody>
        </p:sp>
        <p:sp>
          <p:nvSpPr>
            <p:cNvPr id="8227" name="TextBox 43"/>
            <p:cNvSpPr txBox="1">
              <a:spLocks noChangeArrowheads="1"/>
            </p:cNvSpPr>
            <p:nvPr/>
          </p:nvSpPr>
          <p:spPr bwMode="auto">
            <a:xfrm>
              <a:off x="500063" y="2704310"/>
              <a:ext cx="1321246" cy="3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marL="37931725" indent="-37474525">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600"/>
                <a:t>speech signal</a:t>
              </a:r>
            </a:p>
          </p:txBody>
        </p:sp>
        <p:sp>
          <p:nvSpPr>
            <p:cNvPr id="8228" name="TextBox 44"/>
            <p:cNvSpPr txBox="1">
              <a:spLocks noChangeArrowheads="1"/>
            </p:cNvSpPr>
            <p:nvPr/>
          </p:nvSpPr>
          <p:spPr bwMode="auto">
            <a:xfrm>
              <a:off x="3223594" y="3390763"/>
              <a:ext cx="662700" cy="3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marL="37931725" indent="-37474525">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600"/>
                <a:t>time</a:t>
              </a:r>
            </a:p>
          </p:txBody>
        </p:sp>
        <p:grpSp>
          <p:nvGrpSpPr>
            <p:cNvPr id="8229" name="Group 48"/>
            <p:cNvGrpSpPr>
              <a:grpSpLocks/>
            </p:cNvGrpSpPr>
            <p:nvPr/>
          </p:nvGrpSpPr>
          <p:grpSpPr bwMode="auto">
            <a:xfrm>
              <a:off x="1842438" y="2809657"/>
              <a:ext cx="751297" cy="171081"/>
              <a:chOff x="1549400" y="512233"/>
              <a:chExt cx="463550" cy="218017"/>
            </a:xfrm>
          </p:grpSpPr>
          <p:sp>
            <p:nvSpPr>
              <p:cNvPr id="8241" name="Freeform 46"/>
              <p:cNvSpPr>
                <a:spLocks noChangeArrowheads="1"/>
              </p:cNvSpPr>
              <p:nvPr/>
            </p:nvSpPr>
            <p:spPr bwMode="auto">
              <a:xfrm>
                <a:off x="1549400" y="512233"/>
                <a:ext cx="234950" cy="218017"/>
              </a:xfrm>
              <a:custGeom>
                <a:avLst/>
                <a:gdLst>
                  <a:gd name="T0" fmla="*/ 0 w 234950"/>
                  <a:gd name="T1" fmla="*/ 218017 h 218017"/>
                  <a:gd name="T2" fmla="*/ 76200 w 234950"/>
                  <a:gd name="T3" fmla="*/ 205317 h 218017"/>
                  <a:gd name="T4" fmla="*/ 127000 w 234950"/>
                  <a:gd name="T5" fmla="*/ 154517 h 218017"/>
                  <a:gd name="T6" fmla="*/ 158750 w 234950"/>
                  <a:gd name="T7" fmla="*/ 59267 h 218017"/>
                  <a:gd name="T8" fmla="*/ 203200 w 234950"/>
                  <a:gd name="T9" fmla="*/ 8467 h 218017"/>
                  <a:gd name="T10" fmla="*/ 234950 w 234950"/>
                  <a:gd name="T11" fmla="*/ 8467 h 218017"/>
                  <a:gd name="T12" fmla="*/ 0 60000 65536"/>
                  <a:gd name="T13" fmla="*/ 0 60000 65536"/>
                  <a:gd name="T14" fmla="*/ 0 60000 65536"/>
                  <a:gd name="T15" fmla="*/ 0 60000 65536"/>
                  <a:gd name="T16" fmla="*/ 0 60000 65536"/>
                  <a:gd name="T17" fmla="*/ 0 60000 65536"/>
                  <a:gd name="T18" fmla="*/ 0 w 234950"/>
                  <a:gd name="T19" fmla="*/ 0 h 218017"/>
                  <a:gd name="T20" fmla="*/ 234950 w 234950"/>
                  <a:gd name="T21" fmla="*/ 218017 h 218017"/>
                </a:gdLst>
                <a:ahLst/>
                <a:cxnLst>
                  <a:cxn ang="T12">
                    <a:pos x="T0" y="T1"/>
                  </a:cxn>
                  <a:cxn ang="T13">
                    <a:pos x="T2" y="T3"/>
                  </a:cxn>
                  <a:cxn ang="T14">
                    <a:pos x="T4" y="T5"/>
                  </a:cxn>
                  <a:cxn ang="T15">
                    <a:pos x="T6" y="T7"/>
                  </a:cxn>
                  <a:cxn ang="T16">
                    <a:pos x="T8" y="T9"/>
                  </a:cxn>
                  <a:cxn ang="T17">
                    <a:pos x="T10" y="T11"/>
                  </a:cxn>
                </a:cxnLst>
                <a:rect l="T18" t="T19" r="T20" b="T21"/>
                <a:pathLst>
                  <a:path w="234950" h="218017">
                    <a:moveTo>
                      <a:pt x="0" y="218017"/>
                    </a:moveTo>
                    <a:cubicBezTo>
                      <a:pt x="27516" y="216958"/>
                      <a:pt x="55033" y="215900"/>
                      <a:pt x="76200" y="205317"/>
                    </a:cubicBezTo>
                    <a:cubicBezTo>
                      <a:pt x="97367" y="194734"/>
                      <a:pt x="113242" y="178859"/>
                      <a:pt x="127000" y="154517"/>
                    </a:cubicBezTo>
                    <a:cubicBezTo>
                      <a:pt x="140758" y="130175"/>
                      <a:pt x="146050" y="83609"/>
                      <a:pt x="158750" y="59267"/>
                    </a:cubicBezTo>
                    <a:cubicBezTo>
                      <a:pt x="171450" y="34925"/>
                      <a:pt x="190500" y="16934"/>
                      <a:pt x="203200" y="8467"/>
                    </a:cubicBezTo>
                    <a:cubicBezTo>
                      <a:pt x="215900" y="0"/>
                      <a:pt x="234950" y="8467"/>
                      <a:pt x="234950" y="846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42" name="Freeform 47"/>
              <p:cNvSpPr>
                <a:spLocks noChangeArrowheads="1"/>
              </p:cNvSpPr>
              <p:nvPr/>
            </p:nvSpPr>
            <p:spPr bwMode="auto">
              <a:xfrm flipH="1">
                <a:off x="1778000" y="512233"/>
                <a:ext cx="234950" cy="218017"/>
              </a:xfrm>
              <a:custGeom>
                <a:avLst/>
                <a:gdLst>
                  <a:gd name="T0" fmla="*/ 0 w 234950"/>
                  <a:gd name="T1" fmla="*/ 218017 h 218017"/>
                  <a:gd name="T2" fmla="*/ 76200 w 234950"/>
                  <a:gd name="T3" fmla="*/ 205317 h 218017"/>
                  <a:gd name="T4" fmla="*/ 127000 w 234950"/>
                  <a:gd name="T5" fmla="*/ 154517 h 218017"/>
                  <a:gd name="T6" fmla="*/ 158750 w 234950"/>
                  <a:gd name="T7" fmla="*/ 59267 h 218017"/>
                  <a:gd name="T8" fmla="*/ 203200 w 234950"/>
                  <a:gd name="T9" fmla="*/ 8467 h 218017"/>
                  <a:gd name="T10" fmla="*/ 234950 w 234950"/>
                  <a:gd name="T11" fmla="*/ 8467 h 218017"/>
                  <a:gd name="T12" fmla="*/ 0 60000 65536"/>
                  <a:gd name="T13" fmla="*/ 0 60000 65536"/>
                  <a:gd name="T14" fmla="*/ 0 60000 65536"/>
                  <a:gd name="T15" fmla="*/ 0 60000 65536"/>
                  <a:gd name="T16" fmla="*/ 0 60000 65536"/>
                  <a:gd name="T17" fmla="*/ 0 60000 65536"/>
                  <a:gd name="T18" fmla="*/ 0 w 234950"/>
                  <a:gd name="T19" fmla="*/ 0 h 218017"/>
                  <a:gd name="T20" fmla="*/ 234950 w 234950"/>
                  <a:gd name="T21" fmla="*/ 218017 h 218017"/>
                </a:gdLst>
                <a:ahLst/>
                <a:cxnLst>
                  <a:cxn ang="T12">
                    <a:pos x="T0" y="T1"/>
                  </a:cxn>
                  <a:cxn ang="T13">
                    <a:pos x="T2" y="T3"/>
                  </a:cxn>
                  <a:cxn ang="T14">
                    <a:pos x="T4" y="T5"/>
                  </a:cxn>
                  <a:cxn ang="T15">
                    <a:pos x="T6" y="T7"/>
                  </a:cxn>
                  <a:cxn ang="T16">
                    <a:pos x="T8" y="T9"/>
                  </a:cxn>
                  <a:cxn ang="T17">
                    <a:pos x="T10" y="T11"/>
                  </a:cxn>
                </a:cxnLst>
                <a:rect l="T18" t="T19" r="T20" b="T21"/>
                <a:pathLst>
                  <a:path w="234950" h="218017">
                    <a:moveTo>
                      <a:pt x="0" y="218017"/>
                    </a:moveTo>
                    <a:cubicBezTo>
                      <a:pt x="27516" y="216958"/>
                      <a:pt x="55033" y="215900"/>
                      <a:pt x="76200" y="205317"/>
                    </a:cubicBezTo>
                    <a:cubicBezTo>
                      <a:pt x="97367" y="194734"/>
                      <a:pt x="113242" y="178859"/>
                      <a:pt x="127000" y="154517"/>
                    </a:cubicBezTo>
                    <a:cubicBezTo>
                      <a:pt x="140758" y="130175"/>
                      <a:pt x="146050" y="83609"/>
                      <a:pt x="158750" y="59267"/>
                    </a:cubicBezTo>
                    <a:cubicBezTo>
                      <a:pt x="171450" y="34925"/>
                      <a:pt x="190500" y="16934"/>
                      <a:pt x="203200" y="8467"/>
                    </a:cubicBezTo>
                    <a:cubicBezTo>
                      <a:pt x="215900" y="0"/>
                      <a:pt x="234950" y="8467"/>
                      <a:pt x="234950" y="846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230" name="TextBox 49"/>
            <p:cNvSpPr txBox="1">
              <a:spLocks noChangeArrowheads="1"/>
            </p:cNvSpPr>
            <p:nvPr/>
          </p:nvSpPr>
          <p:spPr bwMode="auto">
            <a:xfrm>
              <a:off x="2593735" y="2365838"/>
              <a:ext cx="1374122" cy="3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marL="37931725" indent="-37474525">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600"/>
                <a:t>preprocessing</a:t>
              </a:r>
            </a:p>
          </p:txBody>
        </p:sp>
        <p:sp>
          <p:nvSpPr>
            <p:cNvPr id="8231" name="TextBox 50"/>
            <p:cNvSpPr txBox="1">
              <a:spLocks noChangeArrowheads="1"/>
            </p:cNvSpPr>
            <p:nvPr/>
          </p:nvSpPr>
          <p:spPr bwMode="auto">
            <a:xfrm>
              <a:off x="4329490" y="2305050"/>
              <a:ext cx="1649007" cy="58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marL="37931725" indent="-37474525">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1600"/>
                <a:t>autoregressive </a:t>
              </a:r>
            </a:p>
            <a:p>
              <a:pPr algn="ctr"/>
              <a:r>
                <a:rPr lang="en-US" sz="1600"/>
                <a:t>model</a:t>
              </a:r>
            </a:p>
          </p:txBody>
        </p:sp>
        <p:sp>
          <p:nvSpPr>
            <p:cNvPr id="8232" name="TextBox 51"/>
            <p:cNvSpPr txBox="1">
              <a:spLocks noChangeArrowheads="1"/>
            </p:cNvSpPr>
            <p:nvPr/>
          </p:nvSpPr>
          <p:spPr bwMode="auto">
            <a:xfrm>
              <a:off x="6347232" y="2461995"/>
              <a:ext cx="1486957" cy="3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marL="37931725" indent="-37474525">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600"/>
                <a:t>PLP spectrum</a:t>
              </a:r>
            </a:p>
          </p:txBody>
        </p:sp>
        <p:cxnSp>
          <p:nvCxnSpPr>
            <p:cNvPr id="8233" name="Straight Arrow Connector 55"/>
            <p:cNvCxnSpPr>
              <a:cxnSpLocks noChangeShapeType="1"/>
            </p:cNvCxnSpPr>
            <p:nvPr/>
          </p:nvCxnSpPr>
          <p:spPr bwMode="auto">
            <a:xfrm>
              <a:off x="2231040" y="2569894"/>
              <a:ext cx="310882" cy="124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34" name="Straight Connector 57"/>
            <p:cNvCxnSpPr>
              <a:cxnSpLocks noChangeShapeType="1"/>
            </p:cNvCxnSpPr>
            <p:nvPr/>
          </p:nvCxnSpPr>
          <p:spPr bwMode="auto">
            <a:xfrm rot="5400000">
              <a:off x="2141129" y="2659434"/>
              <a:ext cx="179822" cy="32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235" name="Straight Arrow Connector 58"/>
            <p:cNvCxnSpPr>
              <a:cxnSpLocks noChangeShapeType="1"/>
            </p:cNvCxnSpPr>
            <p:nvPr/>
          </p:nvCxnSpPr>
          <p:spPr bwMode="auto">
            <a:xfrm>
              <a:off x="4018608" y="2583631"/>
              <a:ext cx="310882" cy="124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36" name="Straight Arrow Connector 59"/>
            <p:cNvCxnSpPr>
              <a:cxnSpLocks noChangeShapeType="1"/>
            </p:cNvCxnSpPr>
            <p:nvPr/>
          </p:nvCxnSpPr>
          <p:spPr bwMode="auto">
            <a:xfrm>
              <a:off x="5961618" y="2596119"/>
              <a:ext cx="310882" cy="124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37" name="Straight Arrow Connector 60"/>
            <p:cNvCxnSpPr>
              <a:cxnSpLocks noChangeShapeType="1"/>
            </p:cNvCxnSpPr>
            <p:nvPr/>
          </p:nvCxnSpPr>
          <p:spPr bwMode="auto">
            <a:xfrm flipH="1">
              <a:off x="6994904" y="2748537"/>
              <a:ext cx="4605" cy="211041"/>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8" name="Straight Arrow Connector 77"/>
            <p:cNvCxnSpPr>
              <a:cxnSpLocks noChangeShapeType="1"/>
            </p:cNvCxnSpPr>
            <p:nvPr/>
          </p:nvCxnSpPr>
          <p:spPr bwMode="auto">
            <a:xfrm flipV="1">
              <a:off x="2205038" y="3363913"/>
              <a:ext cx="0" cy="166687"/>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239" name="TextBox 78"/>
            <p:cNvSpPr txBox="1">
              <a:spLocks noChangeArrowheads="1"/>
            </p:cNvSpPr>
            <p:nvPr/>
          </p:nvSpPr>
          <p:spPr bwMode="auto">
            <a:xfrm>
              <a:off x="2056681" y="3513844"/>
              <a:ext cx="322719" cy="3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600"/>
                <a:t>t</a:t>
              </a:r>
              <a:r>
                <a:rPr lang="en-US" sz="1600" baseline="-25000"/>
                <a:t>0</a:t>
              </a:r>
              <a:endParaRPr lang="en-US" sz="1600"/>
            </a:p>
          </p:txBody>
        </p:sp>
        <p:sp>
          <p:nvSpPr>
            <p:cNvPr id="8240" name="TextBox 80"/>
            <p:cNvSpPr txBox="1">
              <a:spLocks noChangeArrowheads="1"/>
            </p:cNvSpPr>
            <p:nvPr/>
          </p:nvSpPr>
          <p:spPr bwMode="auto">
            <a:xfrm>
              <a:off x="6859003" y="2868256"/>
              <a:ext cx="322719" cy="3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600"/>
                <a:t>t</a:t>
              </a:r>
              <a:r>
                <a:rPr lang="en-US" sz="1600" baseline="-25000"/>
                <a:t>0</a:t>
              </a:r>
              <a:endParaRPr lang="en-US" sz="1600"/>
            </a:p>
          </p:txBody>
        </p:sp>
        <p:sp>
          <p:nvSpPr>
            <p:cNvPr id="2" name="Freeform 1"/>
            <p:cNvSpPr/>
            <p:nvPr/>
          </p:nvSpPr>
          <p:spPr>
            <a:xfrm>
              <a:off x="1896533" y="2302933"/>
              <a:ext cx="7095067" cy="2138630"/>
            </a:xfrm>
            <a:custGeom>
              <a:avLst/>
              <a:gdLst>
                <a:gd name="connsiteX0" fmla="*/ 0 w 7095067"/>
                <a:gd name="connsiteY0" fmla="*/ 0 h 2138630"/>
                <a:gd name="connsiteX1" fmla="*/ 7095067 w 7095067"/>
                <a:gd name="connsiteY1" fmla="*/ 2015067 h 2138630"/>
              </a:gdLst>
              <a:ahLst/>
              <a:cxnLst>
                <a:cxn ang="0">
                  <a:pos x="connsiteX0" y="connsiteY0"/>
                </a:cxn>
                <a:cxn ang="0">
                  <a:pos x="connsiteX1" y="connsiteY1"/>
                </a:cxn>
              </a:cxnLst>
              <a:rect l="l" t="t" r="r" b="b"/>
              <a:pathLst>
                <a:path w="7095067" h="2138630">
                  <a:moveTo>
                    <a:pt x="0" y="0"/>
                  </a:moveTo>
                  <a:cubicBezTo>
                    <a:pt x="3206044" y="1272822"/>
                    <a:pt x="6412089" y="2545645"/>
                    <a:pt x="7095067" y="2015067"/>
                  </a:cubicBezTo>
                </a:path>
              </a:pathLst>
            </a:custGeom>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grpSp>
      <p:grpSp>
        <p:nvGrpSpPr>
          <p:cNvPr id="9" name="Group 8"/>
          <p:cNvGrpSpPr/>
          <p:nvPr/>
        </p:nvGrpSpPr>
        <p:grpSpPr>
          <a:xfrm>
            <a:off x="4076735" y="2302933"/>
            <a:ext cx="4634588" cy="2153180"/>
            <a:chOff x="4076735" y="2302933"/>
            <a:chExt cx="4634588" cy="2153180"/>
          </a:xfrm>
        </p:grpSpPr>
        <p:cxnSp>
          <p:nvCxnSpPr>
            <p:cNvPr id="8" name="Straight Connector 7"/>
            <p:cNvCxnSpPr/>
            <p:nvPr/>
          </p:nvCxnSpPr>
          <p:spPr>
            <a:xfrm>
              <a:off x="4085924" y="2302933"/>
              <a:ext cx="4625399" cy="215318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H="1">
              <a:off x="4076735" y="2302933"/>
              <a:ext cx="4625399" cy="215318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8771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8951" y="1165229"/>
            <a:ext cx="2789238"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3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3589" y="1095379"/>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a:grpSpLocks/>
          </p:cNvGrpSpPr>
          <p:nvPr/>
        </p:nvGrpSpPr>
        <p:grpSpPr bwMode="auto">
          <a:xfrm>
            <a:off x="1417639" y="2813054"/>
            <a:ext cx="1601787" cy="1098550"/>
            <a:chOff x="1417284" y="3015704"/>
            <a:chExt cx="1602798" cy="1099096"/>
          </a:xfrm>
        </p:grpSpPr>
        <p:sp>
          <p:nvSpPr>
            <p:cNvPr id="15" name="Freeform 14"/>
            <p:cNvSpPr/>
            <p:nvPr/>
          </p:nvSpPr>
          <p:spPr>
            <a:xfrm>
              <a:off x="2907299" y="3422306"/>
              <a:ext cx="112783" cy="241420"/>
            </a:xfrm>
            <a:custGeom>
              <a:avLst/>
              <a:gdLst>
                <a:gd name="connsiteX0" fmla="*/ 77501 w 113083"/>
                <a:gd name="connsiteY0" fmla="*/ 0 h 241300"/>
                <a:gd name="connsiteX1" fmla="*/ 102901 w 113083"/>
                <a:gd name="connsiteY1" fmla="*/ 44450 h 241300"/>
                <a:gd name="connsiteX2" fmla="*/ 109251 w 113083"/>
                <a:gd name="connsiteY2" fmla="*/ 76200 h 241300"/>
                <a:gd name="connsiteX3" fmla="*/ 45751 w 113083"/>
                <a:gd name="connsiteY3" fmla="*/ 114300 h 241300"/>
                <a:gd name="connsiteX4" fmla="*/ 1301 w 113083"/>
                <a:gd name="connsiteY4" fmla="*/ 127000 h 241300"/>
                <a:gd name="connsiteX5" fmla="*/ 96551 w 113083"/>
                <a:gd name="connsiteY5" fmla="*/ 152400 h 241300"/>
                <a:gd name="connsiteX6" fmla="*/ 102901 w 113083"/>
                <a:gd name="connsiteY6" fmla="*/ 184150 h 241300"/>
                <a:gd name="connsiteX7" fmla="*/ 71151 w 113083"/>
                <a:gd name="connsiteY7" fmla="*/ 24130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083" h="241300">
                  <a:moveTo>
                    <a:pt x="77501" y="0"/>
                  </a:moveTo>
                  <a:cubicBezTo>
                    <a:pt x="87555" y="15875"/>
                    <a:pt x="97609" y="31750"/>
                    <a:pt x="102901" y="44450"/>
                  </a:cubicBezTo>
                  <a:cubicBezTo>
                    <a:pt x="108193" y="57150"/>
                    <a:pt x="118776" y="64558"/>
                    <a:pt x="109251" y="76200"/>
                  </a:cubicBezTo>
                  <a:cubicBezTo>
                    <a:pt x="99726" y="87842"/>
                    <a:pt x="63743" y="105833"/>
                    <a:pt x="45751" y="114300"/>
                  </a:cubicBezTo>
                  <a:cubicBezTo>
                    <a:pt x="27759" y="122767"/>
                    <a:pt x="-7166" y="120650"/>
                    <a:pt x="1301" y="127000"/>
                  </a:cubicBezTo>
                  <a:cubicBezTo>
                    <a:pt x="9768" y="133350"/>
                    <a:pt x="79618" y="142875"/>
                    <a:pt x="96551" y="152400"/>
                  </a:cubicBezTo>
                  <a:cubicBezTo>
                    <a:pt x="113484" y="161925"/>
                    <a:pt x="107134" y="169333"/>
                    <a:pt x="102901" y="184150"/>
                  </a:cubicBezTo>
                  <a:cubicBezTo>
                    <a:pt x="98668" y="198967"/>
                    <a:pt x="71151" y="241300"/>
                    <a:pt x="71151" y="241300"/>
                  </a:cubicBezTo>
                </a:path>
              </a:pathLst>
            </a:custGeom>
            <a:ln w="38100">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6" name="Freeform 15"/>
            <p:cNvSpPr/>
            <p:nvPr/>
          </p:nvSpPr>
          <p:spPr>
            <a:xfrm>
              <a:off x="1623789" y="3454072"/>
              <a:ext cx="1189787" cy="660728"/>
            </a:xfrm>
            <a:custGeom>
              <a:avLst/>
              <a:gdLst>
                <a:gd name="connsiteX0" fmla="*/ 84469 w 1189369"/>
                <a:gd name="connsiteY0" fmla="*/ 660530 h 660530"/>
                <a:gd name="connsiteX1" fmla="*/ 1919 w 1189369"/>
                <a:gd name="connsiteY1" fmla="*/ 431930 h 660530"/>
                <a:gd name="connsiteX2" fmla="*/ 33669 w 1189369"/>
                <a:gd name="connsiteY2" fmla="*/ 292230 h 660530"/>
                <a:gd name="connsiteX3" fmla="*/ 116219 w 1189369"/>
                <a:gd name="connsiteY3" fmla="*/ 89030 h 660530"/>
                <a:gd name="connsiteX4" fmla="*/ 249569 w 1189369"/>
                <a:gd name="connsiteY4" fmla="*/ 25530 h 660530"/>
                <a:gd name="connsiteX5" fmla="*/ 446419 w 1189369"/>
                <a:gd name="connsiteY5" fmla="*/ 130 h 660530"/>
                <a:gd name="connsiteX6" fmla="*/ 624219 w 1189369"/>
                <a:gd name="connsiteY6" fmla="*/ 19180 h 660530"/>
                <a:gd name="connsiteX7" fmla="*/ 757569 w 1189369"/>
                <a:gd name="connsiteY7" fmla="*/ 89030 h 660530"/>
                <a:gd name="connsiteX8" fmla="*/ 890919 w 1189369"/>
                <a:gd name="connsiteY8" fmla="*/ 133480 h 660530"/>
                <a:gd name="connsiteX9" fmla="*/ 1049669 w 1189369"/>
                <a:gd name="connsiteY9" fmla="*/ 139830 h 660530"/>
                <a:gd name="connsiteX10" fmla="*/ 1056019 w 1189369"/>
                <a:gd name="connsiteY10" fmla="*/ 152530 h 660530"/>
                <a:gd name="connsiteX11" fmla="*/ 1005219 w 1189369"/>
                <a:gd name="connsiteY11" fmla="*/ 222380 h 660530"/>
                <a:gd name="connsiteX12" fmla="*/ 1017919 w 1189369"/>
                <a:gd name="connsiteY12" fmla="*/ 260480 h 660530"/>
                <a:gd name="connsiteX13" fmla="*/ 1081419 w 1189369"/>
                <a:gd name="connsiteY13" fmla="*/ 260480 h 660530"/>
                <a:gd name="connsiteX14" fmla="*/ 1119519 w 1189369"/>
                <a:gd name="connsiteY14" fmla="*/ 254130 h 660530"/>
                <a:gd name="connsiteX15" fmla="*/ 1151269 w 1189369"/>
                <a:gd name="connsiteY15" fmla="*/ 190630 h 660530"/>
                <a:gd name="connsiteX16" fmla="*/ 1157619 w 1189369"/>
                <a:gd name="connsiteY16" fmla="*/ 184280 h 660530"/>
                <a:gd name="connsiteX17" fmla="*/ 1189369 w 1189369"/>
                <a:gd name="connsiteY17" fmla="*/ 184280 h 66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9369" h="660530">
                  <a:moveTo>
                    <a:pt x="84469" y="660530"/>
                  </a:moveTo>
                  <a:cubicBezTo>
                    <a:pt x="47427" y="576921"/>
                    <a:pt x="10386" y="493313"/>
                    <a:pt x="1919" y="431930"/>
                  </a:cubicBezTo>
                  <a:cubicBezTo>
                    <a:pt x="-6548" y="370547"/>
                    <a:pt x="14619" y="349380"/>
                    <a:pt x="33669" y="292230"/>
                  </a:cubicBezTo>
                  <a:cubicBezTo>
                    <a:pt x="52719" y="235080"/>
                    <a:pt x="80236" y="133480"/>
                    <a:pt x="116219" y="89030"/>
                  </a:cubicBezTo>
                  <a:cubicBezTo>
                    <a:pt x="152202" y="44580"/>
                    <a:pt x="194536" y="40347"/>
                    <a:pt x="249569" y="25530"/>
                  </a:cubicBezTo>
                  <a:cubicBezTo>
                    <a:pt x="304602" y="10713"/>
                    <a:pt x="383977" y="1188"/>
                    <a:pt x="446419" y="130"/>
                  </a:cubicBezTo>
                  <a:cubicBezTo>
                    <a:pt x="508861" y="-928"/>
                    <a:pt x="572361" y="4363"/>
                    <a:pt x="624219" y="19180"/>
                  </a:cubicBezTo>
                  <a:cubicBezTo>
                    <a:pt x="676077" y="33997"/>
                    <a:pt x="713119" y="69980"/>
                    <a:pt x="757569" y="89030"/>
                  </a:cubicBezTo>
                  <a:cubicBezTo>
                    <a:pt x="802019" y="108080"/>
                    <a:pt x="842236" y="125013"/>
                    <a:pt x="890919" y="133480"/>
                  </a:cubicBezTo>
                  <a:cubicBezTo>
                    <a:pt x="939602" y="141947"/>
                    <a:pt x="1022152" y="136655"/>
                    <a:pt x="1049669" y="139830"/>
                  </a:cubicBezTo>
                  <a:cubicBezTo>
                    <a:pt x="1077186" y="143005"/>
                    <a:pt x="1063427" y="138772"/>
                    <a:pt x="1056019" y="152530"/>
                  </a:cubicBezTo>
                  <a:cubicBezTo>
                    <a:pt x="1048611" y="166288"/>
                    <a:pt x="1011569" y="204388"/>
                    <a:pt x="1005219" y="222380"/>
                  </a:cubicBezTo>
                  <a:cubicBezTo>
                    <a:pt x="998869" y="240372"/>
                    <a:pt x="1005219" y="254130"/>
                    <a:pt x="1017919" y="260480"/>
                  </a:cubicBezTo>
                  <a:cubicBezTo>
                    <a:pt x="1030619" y="266830"/>
                    <a:pt x="1064486" y="261538"/>
                    <a:pt x="1081419" y="260480"/>
                  </a:cubicBezTo>
                  <a:cubicBezTo>
                    <a:pt x="1098352" y="259422"/>
                    <a:pt x="1107877" y="265772"/>
                    <a:pt x="1119519" y="254130"/>
                  </a:cubicBezTo>
                  <a:cubicBezTo>
                    <a:pt x="1131161" y="242488"/>
                    <a:pt x="1144919" y="202272"/>
                    <a:pt x="1151269" y="190630"/>
                  </a:cubicBezTo>
                  <a:cubicBezTo>
                    <a:pt x="1157619" y="178988"/>
                    <a:pt x="1151269" y="185338"/>
                    <a:pt x="1157619" y="184280"/>
                  </a:cubicBezTo>
                  <a:cubicBezTo>
                    <a:pt x="1163969" y="183222"/>
                    <a:pt x="1189369" y="184280"/>
                    <a:pt x="1189369" y="184280"/>
                  </a:cubicBezTo>
                </a:path>
              </a:pathLst>
            </a:custGeom>
            <a:ln w="38100">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7" name="Freeform 16"/>
            <p:cNvSpPr/>
            <p:nvPr/>
          </p:nvSpPr>
          <p:spPr>
            <a:xfrm>
              <a:off x="1417284" y="3015704"/>
              <a:ext cx="1510665" cy="1041918"/>
            </a:xfrm>
            <a:custGeom>
              <a:avLst/>
              <a:gdLst>
                <a:gd name="connsiteX0" fmla="*/ 30516 w 1510066"/>
                <a:gd name="connsiteY0" fmla="*/ 1041946 h 1041946"/>
                <a:gd name="connsiteX1" fmla="*/ 5116 w 1510066"/>
                <a:gd name="connsiteY1" fmla="*/ 749846 h 1041946"/>
                <a:gd name="connsiteX2" fmla="*/ 119416 w 1510066"/>
                <a:gd name="connsiteY2" fmla="*/ 464096 h 1041946"/>
                <a:gd name="connsiteX3" fmla="*/ 328966 w 1510066"/>
                <a:gd name="connsiteY3" fmla="*/ 248196 h 1041946"/>
                <a:gd name="connsiteX4" fmla="*/ 557566 w 1510066"/>
                <a:gd name="connsiteY4" fmla="*/ 89446 h 1041946"/>
                <a:gd name="connsiteX5" fmla="*/ 722666 w 1510066"/>
                <a:gd name="connsiteY5" fmla="*/ 13246 h 1041946"/>
                <a:gd name="connsiteX6" fmla="*/ 906816 w 1510066"/>
                <a:gd name="connsiteY6" fmla="*/ 546 h 1041946"/>
                <a:gd name="connsiteX7" fmla="*/ 1129066 w 1510066"/>
                <a:gd name="connsiteY7" fmla="*/ 19596 h 1041946"/>
                <a:gd name="connsiteX8" fmla="*/ 1287816 w 1510066"/>
                <a:gd name="connsiteY8" fmla="*/ 70396 h 1041946"/>
                <a:gd name="connsiteX9" fmla="*/ 1421166 w 1510066"/>
                <a:gd name="connsiteY9" fmla="*/ 108496 h 1041946"/>
                <a:gd name="connsiteX10" fmla="*/ 1510066 w 1510066"/>
                <a:gd name="connsiteY10" fmla="*/ 108496 h 104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0066" h="1041946">
                  <a:moveTo>
                    <a:pt x="30516" y="1041946"/>
                  </a:moveTo>
                  <a:cubicBezTo>
                    <a:pt x="10407" y="944050"/>
                    <a:pt x="-9701" y="846154"/>
                    <a:pt x="5116" y="749846"/>
                  </a:cubicBezTo>
                  <a:cubicBezTo>
                    <a:pt x="19933" y="653538"/>
                    <a:pt x="65441" y="547704"/>
                    <a:pt x="119416" y="464096"/>
                  </a:cubicBezTo>
                  <a:cubicBezTo>
                    <a:pt x="173391" y="380488"/>
                    <a:pt x="255941" y="310638"/>
                    <a:pt x="328966" y="248196"/>
                  </a:cubicBezTo>
                  <a:cubicBezTo>
                    <a:pt x="401991" y="185754"/>
                    <a:pt x="491949" y="128604"/>
                    <a:pt x="557566" y="89446"/>
                  </a:cubicBezTo>
                  <a:cubicBezTo>
                    <a:pt x="623183" y="50288"/>
                    <a:pt x="664458" y="28063"/>
                    <a:pt x="722666" y="13246"/>
                  </a:cubicBezTo>
                  <a:cubicBezTo>
                    <a:pt x="780874" y="-1571"/>
                    <a:pt x="839083" y="-512"/>
                    <a:pt x="906816" y="546"/>
                  </a:cubicBezTo>
                  <a:cubicBezTo>
                    <a:pt x="974549" y="1604"/>
                    <a:pt x="1065566" y="7954"/>
                    <a:pt x="1129066" y="19596"/>
                  </a:cubicBezTo>
                  <a:cubicBezTo>
                    <a:pt x="1192566" y="31238"/>
                    <a:pt x="1239133" y="55579"/>
                    <a:pt x="1287816" y="70396"/>
                  </a:cubicBezTo>
                  <a:cubicBezTo>
                    <a:pt x="1336499" y="85213"/>
                    <a:pt x="1384124" y="102146"/>
                    <a:pt x="1421166" y="108496"/>
                  </a:cubicBezTo>
                  <a:cubicBezTo>
                    <a:pt x="1458208" y="114846"/>
                    <a:pt x="1510066" y="108496"/>
                    <a:pt x="1510066" y="108496"/>
                  </a:cubicBezTo>
                </a:path>
              </a:pathLst>
            </a:custGeom>
            <a:ln w="38100">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8" name="Freeform 17"/>
            <p:cNvSpPr/>
            <p:nvPr/>
          </p:nvSpPr>
          <p:spPr>
            <a:xfrm>
              <a:off x="1790581" y="3212652"/>
              <a:ext cx="1077004" cy="223949"/>
            </a:xfrm>
            <a:custGeom>
              <a:avLst/>
              <a:gdLst>
                <a:gd name="connsiteX0" fmla="*/ 0 w 1076600"/>
                <a:gd name="connsiteY0" fmla="*/ 121872 h 225221"/>
                <a:gd name="connsiteX1" fmla="*/ 82550 w 1076600"/>
                <a:gd name="connsiteY1" fmla="*/ 45672 h 225221"/>
                <a:gd name="connsiteX2" fmla="*/ 228600 w 1076600"/>
                <a:gd name="connsiteY2" fmla="*/ 7572 h 225221"/>
                <a:gd name="connsiteX3" fmla="*/ 400050 w 1076600"/>
                <a:gd name="connsiteY3" fmla="*/ 1222 h 225221"/>
                <a:gd name="connsiteX4" fmla="*/ 615950 w 1076600"/>
                <a:gd name="connsiteY4" fmla="*/ 1222 h 225221"/>
                <a:gd name="connsiteX5" fmla="*/ 876300 w 1076600"/>
                <a:gd name="connsiteY5" fmla="*/ 13922 h 225221"/>
                <a:gd name="connsiteX6" fmla="*/ 971550 w 1076600"/>
                <a:gd name="connsiteY6" fmla="*/ 20272 h 225221"/>
                <a:gd name="connsiteX7" fmla="*/ 1060450 w 1076600"/>
                <a:gd name="connsiteY7" fmla="*/ 39322 h 225221"/>
                <a:gd name="connsiteX8" fmla="*/ 1066800 w 1076600"/>
                <a:gd name="connsiteY8" fmla="*/ 83772 h 225221"/>
                <a:gd name="connsiteX9" fmla="*/ 1054100 w 1076600"/>
                <a:gd name="connsiteY9" fmla="*/ 159972 h 225221"/>
                <a:gd name="connsiteX10" fmla="*/ 1073150 w 1076600"/>
                <a:gd name="connsiteY10" fmla="*/ 223472 h 225221"/>
                <a:gd name="connsiteX11" fmla="*/ 971550 w 1076600"/>
                <a:gd name="connsiteY11" fmla="*/ 204422 h 225221"/>
                <a:gd name="connsiteX12" fmla="*/ 908050 w 1076600"/>
                <a:gd name="connsiteY12" fmla="*/ 172672 h 225221"/>
                <a:gd name="connsiteX13" fmla="*/ 774700 w 1076600"/>
                <a:gd name="connsiteY13" fmla="*/ 140922 h 225221"/>
                <a:gd name="connsiteX14" fmla="*/ 527050 w 1076600"/>
                <a:gd name="connsiteY14" fmla="*/ 128222 h 225221"/>
                <a:gd name="connsiteX15" fmla="*/ 374650 w 1076600"/>
                <a:gd name="connsiteY15" fmla="*/ 115522 h 225221"/>
                <a:gd name="connsiteX16" fmla="*/ 101600 w 1076600"/>
                <a:gd name="connsiteY16" fmla="*/ 109172 h 225221"/>
                <a:gd name="connsiteX17" fmla="*/ 50800 w 1076600"/>
                <a:gd name="connsiteY17" fmla="*/ 115522 h 22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600" h="225221">
                  <a:moveTo>
                    <a:pt x="0" y="121872"/>
                  </a:moveTo>
                  <a:cubicBezTo>
                    <a:pt x="22225" y="93297"/>
                    <a:pt x="44450" y="64722"/>
                    <a:pt x="82550" y="45672"/>
                  </a:cubicBezTo>
                  <a:cubicBezTo>
                    <a:pt x="120650" y="26622"/>
                    <a:pt x="175683" y="14980"/>
                    <a:pt x="228600" y="7572"/>
                  </a:cubicBezTo>
                  <a:cubicBezTo>
                    <a:pt x="281517" y="164"/>
                    <a:pt x="335492" y="2280"/>
                    <a:pt x="400050" y="1222"/>
                  </a:cubicBezTo>
                  <a:cubicBezTo>
                    <a:pt x="464608" y="164"/>
                    <a:pt x="536575" y="-895"/>
                    <a:pt x="615950" y="1222"/>
                  </a:cubicBezTo>
                  <a:cubicBezTo>
                    <a:pt x="695325" y="3339"/>
                    <a:pt x="817033" y="10747"/>
                    <a:pt x="876300" y="13922"/>
                  </a:cubicBezTo>
                  <a:cubicBezTo>
                    <a:pt x="935567" y="17097"/>
                    <a:pt x="940858" y="16039"/>
                    <a:pt x="971550" y="20272"/>
                  </a:cubicBezTo>
                  <a:cubicBezTo>
                    <a:pt x="1002242" y="24505"/>
                    <a:pt x="1044575" y="28739"/>
                    <a:pt x="1060450" y="39322"/>
                  </a:cubicBezTo>
                  <a:cubicBezTo>
                    <a:pt x="1076325" y="49905"/>
                    <a:pt x="1067858" y="63664"/>
                    <a:pt x="1066800" y="83772"/>
                  </a:cubicBezTo>
                  <a:cubicBezTo>
                    <a:pt x="1065742" y="103880"/>
                    <a:pt x="1053042" y="136689"/>
                    <a:pt x="1054100" y="159972"/>
                  </a:cubicBezTo>
                  <a:cubicBezTo>
                    <a:pt x="1055158" y="183255"/>
                    <a:pt x="1086908" y="216064"/>
                    <a:pt x="1073150" y="223472"/>
                  </a:cubicBezTo>
                  <a:cubicBezTo>
                    <a:pt x="1059392" y="230880"/>
                    <a:pt x="999067" y="212889"/>
                    <a:pt x="971550" y="204422"/>
                  </a:cubicBezTo>
                  <a:cubicBezTo>
                    <a:pt x="944033" y="195955"/>
                    <a:pt x="940858" y="183255"/>
                    <a:pt x="908050" y="172672"/>
                  </a:cubicBezTo>
                  <a:cubicBezTo>
                    <a:pt x="875242" y="162089"/>
                    <a:pt x="838200" y="148330"/>
                    <a:pt x="774700" y="140922"/>
                  </a:cubicBezTo>
                  <a:cubicBezTo>
                    <a:pt x="711200" y="133514"/>
                    <a:pt x="593725" y="132455"/>
                    <a:pt x="527050" y="128222"/>
                  </a:cubicBezTo>
                  <a:cubicBezTo>
                    <a:pt x="460375" y="123989"/>
                    <a:pt x="445558" y="118697"/>
                    <a:pt x="374650" y="115522"/>
                  </a:cubicBezTo>
                  <a:cubicBezTo>
                    <a:pt x="303742" y="112347"/>
                    <a:pt x="155575" y="109172"/>
                    <a:pt x="101600" y="109172"/>
                  </a:cubicBezTo>
                  <a:cubicBezTo>
                    <a:pt x="47625" y="109172"/>
                    <a:pt x="50800" y="115522"/>
                    <a:pt x="50800" y="115522"/>
                  </a:cubicBezTo>
                </a:path>
              </a:pathLst>
            </a:custGeom>
            <a:ln w="38100">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sp>
        <p:nvSpPr>
          <p:cNvPr id="19" name="Freeform 18"/>
          <p:cNvSpPr/>
          <p:nvPr/>
        </p:nvSpPr>
        <p:spPr>
          <a:xfrm>
            <a:off x="7291389" y="2225681"/>
            <a:ext cx="385762" cy="663575"/>
          </a:xfrm>
          <a:custGeom>
            <a:avLst/>
            <a:gdLst>
              <a:gd name="connsiteX0" fmla="*/ 4465 w 385867"/>
              <a:gd name="connsiteY0" fmla="*/ 263877 h 663943"/>
              <a:gd name="connsiteX1" fmla="*/ 23515 w 385867"/>
              <a:gd name="connsiteY1" fmla="*/ 143227 h 663943"/>
              <a:gd name="connsiteX2" fmla="*/ 93365 w 385867"/>
              <a:gd name="connsiteY2" fmla="*/ 67027 h 663943"/>
              <a:gd name="connsiteX3" fmla="*/ 156865 w 385867"/>
              <a:gd name="connsiteY3" fmla="*/ 16227 h 663943"/>
              <a:gd name="connsiteX4" fmla="*/ 233065 w 385867"/>
              <a:gd name="connsiteY4" fmla="*/ 3527 h 663943"/>
              <a:gd name="connsiteX5" fmla="*/ 321965 w 385867"/>
              <a:gd name="connsiteY5" fmla="*/ 73377 h 663943"/>
              <a:gd name="connsiteX6" fmla="*/ 379115 w 385867"/>
              <a:gd name="connsiteY6" fmla="*/ 181327 h 663943"/>
              <a:gd name="connsiteX7" fmla="*/ 379115 w 385867"/>
              <a:gd name="connsiteY7" fmla="*/ 257527 h 663943"/>
              <a:gd name="connsiteX8" fmla="*/ 328315 w 385867"/>
              <a:gd name="connsiteY8" fmla="*/ 365477 h 663943"/>
              <a:gd name="connsiteX9" fmla="*/ 226715 w 385867"/>
              <a:gd name="connsiteY9" fmla="*/ 473427 h 663943"/>
              <a:gd name="connsiteX10" fmla="*/ 156865 w 385867"/>
              <a:gd name="connsiteY10" fmla="*/ 555977 h 663943"/>
              <a:gd name="connsiteX11" fmla="*/ 131465 w 385867"/>
              <a:gd name="connsiteY11" fmla="*/ 619477 h 663943"/>
              <a:gd name="connsiteX12" fmla="*/ 99715 w 385867"/>
              <a:gd name="connsiteY12" fmla="*/ 657577 h 663943"/>
              <a:gd name="connsiteX13" fmla="*/ 48915 w 385867"/>
              <a:gd name="connsiteY13" fmla="*/ 651227 h 663943"/>
              <a:gd name="connsiteX14" fmla="*/ 29865 w 385867"/>
              <a:gd name="connsiteY14" fmla="*/ 536927 h 663943"/>
              <a:gd name="connsiteX15" fmla="*/ 42565 w 385867"/>
              <a:gd name="connsiteY15" fmla="*/ 492477 h 663943"/>
              <a:gd name="connsiteX16" fmla="*/ 87015 w 385867"/>
              <a:gd name="connsiteY16" fmla="*/ 441677 h 663943"/>
              <a:gd name="connsiteX17" fmla="*/ 163215 w 385867"/>
              <a:gd name="connsiteY17" fmla="*/ 371827 h 663943"/>
              <a:gd name="connsiteX18" fmla="*/ 245765 w 385867"/>
              <a:gd name="connsiteY18" fmla="*/ 308327 h 663943"/>
              <a:gd name="connsiteX19" fmla="*/ 264815 w 385867"/>
              <a:gd name="connsiteY19" fmla="*/ 238477 h 663943"/>
              <a:gd name="connsiteX20" fmla="*/ 239415 w 385867"/>
              <a:gd name="connsiteY20" fmla="*/ 143227 h 663943"/>
              <a:gd name="connsiteX21" fmla="*/ 207665 w 385867"/>
              <a:gd name="connsiteY21" fmla="*/ 136877 h 663943"/>
              <a:gd name="connsiteX22" fmla="*/ 156865 w 385867"/>
              <a:gd name="connsiteY22" fmla="*/ 162277 h 663943"/>
              <a:gd name="connsiteX23" fmla="*/ 188615 w 385867"/>
              <a:gd name="connsiteY23" fmla="*/ 213077 h 663943"/>
              <a:gd name="connsiteX24" fmla="*/ 194965 w 385867"/>
              <a:gd name="connsiteY24" fmla="*/ 225777 h 663943"/>
              <a:gd name="connsiteX25" fmla="*/ 99715 w 385867"/>
              <a:gd name="connsiteY25" fmla="*/ 270227 h 663943"/>
              <a:gd name="connsiteX26" fmla="*/ 4465 w 385867"/>
              <a:gd name="connsiteY26" fmla="*/ 263877 h 66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5867" h="663943">
                <a:moveTo>
                  <a:pt x="4465" y="263877"/>
                </a:moveTo>
                <a:cubicBezTo>
                  <a:pt x="-8235" y="242710"/>
                  <a:pt x="8698" y="176035"/>
                  <a:pt x="23515" y="143227"/>
                </a:cubicBezTo>
                <a:cubicBezTo>
                  <a:pt x="38332" y="110419"/>
                  <a:pt x="71140" y="88194"/>
                  <a:pt x="93365" y="67027"/>
                </a:cubicBezTo>
                <a:cubicBezTo>
                  <a:pt x="115590" y="45860"/>
                  <a:pt x="133582" y="26810"/>
                  <a:pt x="156865" y="16227"/>
                </a:cubicBezTo>
                <a:cubicBezTo>
                  <a:pt x="180148" y="5644"/>
                  <a:pt x="205548" y="-5998"/>
                  <a:pt x="233065" y="3527"/>
                </a:cubicBezTo>
                <a:cubicBezTo>
                  <a:pt x="260582" y="13052"/>
                  <a:pt x="297623" y="43744"/>
                  <a:pt x="321965" y="73377"/>
                </a:cubicBezTo>
                <a:cubicBezTo>
                  <a:pt x="346307" y="103010"/>
                  <a:pt x="369590" y="150635"/>
                  <a:pt x="379115" y="181327"/>
                </a:cubicBezTo>
                <a:cubicBezTo>
                  <a:pt x="388640" y="212019"/>
                  <a:pt x="387582" y="226835"/>
                  <a:pt x="379115" y="257527"/>
                </a:cubicBezTo>
                <a:cubicBezTo>
                  <a:pt x="370648" y="288219"/>
                  <a:pt x="353715" y="329494"/>
                  <a:pt x="328315" y="365477"/>
                </a:cubicBezTo>
                <a:cubicBezTo>
                  <a:pt x="302915" y="401460"/>
                  <a:pt x="255290" y="441677"/>
                  <a:pt x="226715" y="473427"/>
                </a:cubicBezTo>
                <a:cubicBezTo>
                  <a:pt x="198140" y="505177"/>
                  <a:pt x="172740" y="531635"/>
                  <a:pt x="156865" y="555977"/>
                </a:cubicBezTo>
                <a:cubicBezTo>
                  <a:pt x="140990" y="580319"/>
                  <a:pt x="140990" y="602544"/>
                  <a:pt x="131465" y="619477"/>
                </a:cubicBezTo>
                <a:cubicBezTo>
                  <a:pt x="121940" y="636410"/>
                  <a:pt x="113473" y="652285"/>
                  <a:pt x="99715" y="657577"/>
                </a:cubicBezTo>
                <a:cubicBezTo>
                  <a:pt x="85957" y="662869"/>
                  <a:pt x="60557" y="671335"/>
                  <a:pt x="48915" y="651227"/>
                </a:cubicBezTo>
                <a:cubicBezTo>
                  <a:pt x="37273" y="631119"/>
                  <a:pt x="30923" y="563385"/>
                  <a:pt x="29865" y="536927"/>
                </a:cubicBezTo>
                <a:cubicBezTo>
                  <a:pt x="28807" y="510469"/>
                  <a:pt x="33040" y="508352"/>
                  <a:pt x="42565" y="492477"/>
                </a:cubicBezTo>
                <a:cubicBezTo>
                  <a:pt x="52090" y="476602"/>
                  <a:pt x="66907" y="461785"/>
                  <a:pt x="87015" y="441677"/>
                </a:cubicBezTo>
                <a:cubicBezTo>
                  <a:pt x="107123" y="421569"/>
                  <a:pt x="136757" y="394052"/>
                  <a:pt x="163215" y="371827"/>
                </a:cubicBezTo>
                <a:cubicBezTo>
                  <a:pt x="189673" y="349602"/>
                  <a:pt x="228832" y="330552"/>
                  <a:pt x="245765" y="308327"/>
                </a:cubicBezTo>
                <a:cubicBezTo>
                  <a:pt x="262698" y="286102"/>
                  <a:pt x="265873" y="265994"/>
                  <a:pt x="264815" y="238477"/>
                </a:cubicBezTo>
                <a:cubicBezTo>
                  <a:pt x="263757" y="210960"/>
                  <a:pt x="248940" y="160160"/>
                  <a:pt x="239415" y="143227"/>
                </a:cubicBezTo>
                <a:cubicBezTo>
                  <a:pt x="229890" y="126294"/>
                  <a:pt x="221423" y="133702"/>
                  <a:pt x="207665" y="136877"/>
                </a:cubicBezTo>
                <a:cubicBezTo>
                  <a:pt x="193907" y="140052"/>
                  <a:pt x="160040" y="149577"/>
                  <a:pt x="156865" y="162277"/>
                </a:cubicBezTo>
                <a:cubicBezTo>
                  <a:pt x="153690" y="174977"/>
                  <a:pt x="182265" y="202494"/>
                  <a:pt x="188615" y="213077"/>
                </a:cubicBezTo>
                <a:cubicBezTo>
                  <a:pt x="194965" y="223660"/>
                  <a:pt x="209782" y="216252"/>
                  <a:pt x="194965" y="225777"/>
                </a:cubicBezTo>
                <a:cubicBezTo>
                  <a:pt x="180148" y="235302"/>
                  <a:pt x="125115" y="261760"/>
                  <a:pt x="99715" y="270227"/>
                </a:cubicBezTo>
                <a:cubicBezTo>
                  <a:pt x="74315" y="278694"/>
                  <a:pt x="17165" y="285044"/>
                  <a:pt x="4465" y="263877"/>
                </a:cubicBezTo>
                <a:close/>
              </a:path>
            </a:pathLst>
          </a:cu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 name="Group 1"/>
          <p:cNvGrpSpPr>
            <a:grpSpLocks/>
          </p:cNvGrpSpPr>
          <p:nvPr/>
        </p:nvGrpSpPr>
        <p:grpSpPr bwMode="auto">
          <a:xfrm>
            <a:off x="631826" y="1243017"/>
            <a:ext cx="7604125" cy="1401762"/>
            <a:chOff x="632164" y="1446675"/>
            <a:chExt cx="7603786" cy="1400536"/>
          </a:xfrm>
        </p:grpSpPr>
        <p:sp>
          <p:nvSpPr>
            <p:cNvPr id="20" name="Freeform 19"/>
            <p:cNvSpPr/>
            <p:nvPr/>
          </p:nvSpPr>
          <p:spPr>
            <a:xfrm>
              <a:off x="632164" y="1502188"/>
              <a:ext cx="2081120" cy="1345023"/>
            </a:xfrm>
            <a:custGeom>
              <a:avLst/>
              <a:gdLst>
                <a:gd name="connsiteX0" fmla="*/ 148886 w 2081402"/>
                <a:gd name="connsiteY0" fmla="*/ 1329945 h 1345056"/>
                <a:gd name="connsiteX1" fmla="*/ 9186 w 2081402"/>
                <a:gd name="connsiteY1" fmla="*/ 1107695 h 1345056"/>
                <a:gd name="connsiteX2" fmla="*/ 28236 w 2081402"/>
                <a:gd name="connsiteY2" fmla="*/ 802895 h 1345056"/>
                <a:gd name="connsiteX3" fmla="*/ 148886 w 2081402"/>
                <a:gd name="connsiteY3" fmla="*/ 618745 h 1345056"/>
                <a:gd name="connsiteX4" fmla="*/ 263186 w 2081402"/>
                <a:gd name="connsiteY4" fmla="*/ 409195 h 1345056"/>
                <a:gd name="connsiteX5" fmla="*/ 440986 w 2081402"/>
                <a:gd name="connsiteY5" fmla="*/ 225045 h 1345056"/>
                <a:gd name="connsiteX6" fmla="*/ 720386 w 2081402"/>
                <a:gd name="connsiteY6" fmla="*/ 78995 h 1345056"/>
                <a:gd name="connsiteX7" fmla="*/ 980736 w 2081402"/>
                <a:gd name="connsiteY7" fmla="*/ 2795 h 1345056"/>
                <a:gd name="connsiteX8" fmla="*/ 1183936 w 2081402"/>
                <a:gd name="connsiteY8" fmla="*/ 21845 h 1345056"/>
                <a:gd name="connsiteX9" fmla="*/ 1393486 w 2081402"/>
                <a:gd name="connsiteY9" fmla="*/ 72645 h 1345056"/>
                <a:gd name="connsiteX10" fmla="*/ 1514136 w 2081402"/>
                <a:gd name="connsiteY10" fmla="*/ 72645 h 1345056"/>
                <a:gd name="connsiteX11" fmla="*/ 1704636 w 2081402"/>
                <a:gd name="connsiteY11" fmla="*/ 161545 h 1345056"/>
                <a:gd name="connsiteX12" fmla="*/ 1907836 w 2081402"/>
                <a:gd name="connsiteY12" fmla="*/ 307595 h 1345056"/>
                <a:gd name="connsiteX13" fmla="*/ 2028486 w 2081402"/>
                <a:gd name="connsiteY13" fmla="*/ 434595 h 1345056"/>
                <a:gd name="connsiteX14" fmla="*/ 2072936 w 2081402"/>
                <a:gd name="connsiteY14" fmla="*/ 586995 h 1345056"/>
                <a:gd name="connsiteX15" fmla="*/ 2079286 w 2081402"/>
                <a:gd name="connsiteY15" fmla="*/ 739395 h 1345056"/>
                <a:gd name="connsiteX16" fmla="*/ 2047536 w 2081402"/>
                <a:gd name="connsiteY16" fmla="*/ 910845 h 1345056"/>
                <a:gd name="connsiteX17" fmla="*/ 1933236 w 2081402"/>
                <a:gd name="connsiteY17" fmla="*/ 993395 h 1345056"/>
                <a:gd name="connsiteX18" fmla="*/ 1749086 w 2081402"/>
                <a:gd name="connsiteY18" fmla="*/ 1056895 h 1345056"/>
                <a:gd name="connsiteX19" fmla="*/ 1666536 w 2081402"/>
                <a:gd name="connsiteY19" fmla="*/ 1120395 h 1345056"/>
                <a:gd name="connsiteX20" fmla="*/ 1533186 w 2081402"/>
                <a:gd name="connsiteY20" fmla="*/ 1272795 h 1345056"/>
                <a:gd name="connsiteX21" fmla="*/ 1380786 w 2081402"/>
                <a:gd name="connsiteY21" fmla="*/ 1336295 h 1345056"/>
                <a:gd name="connsiteX22" fmla="*/ 1202986 w 2081402"/>
                <a:gd name="connsiteY22" fmla="*/ 1317245 h 1345056"/>
                <a:gd name="connsiteX23" fmla="*/ 1031536 w 2081402"/>
                <a:gd name="connsiteY23" fmla="*/ 1285495 h 1345056"/>
                <a:gd name="connsiteX24" fmla="*/ 828336 w 2081402"/>
                <a:gd name="connsiteY24" fmla="*/ 1291845 h 1345056"/>
                <a:gd name="connsiteX25" fmla="*/ 599736 w 2081402"/>
                <a:gd name="connsiteY25" fmla="*/ 1304545 h 1345056"/>
                <a:gd name="connsiteX26" fmla="*/ 383836 w 2081402"/>
                <a:gd name="connsiteY26" fmla="*/ 1323595 h 1345056"/>
                <a:gd name="connsiteX27" fmla="*/ 148886 w 2081402"/>
                <a:gd name="connsiteY27" fmla="*/ 1329945 h 134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81402" h="1345056">
                  <a:moveTo>
                    <a:pt x="148886" y="1329945"/>
                  </a:moveTo>
                  <a:cubicBezTo>
                    <a:pt x="86444" y="1293962"/>
                    <a:pt x="29294" y="1195537"/>
                    <a:pt x="9186" y="1107695"/>
                  </a:cubicBezTo>
                  <a:cubicBezTo>
                    <a:pt x="-10922" y="1019853"/>
                    <a:pt x="4953" y="884387"/>
                    <a:pt x="28236" y="802895"/>
                  </a:cubicBezTo>
                  <a:cubicBezTo>
                    <a:pt x="51519" y="721403"/>
                    <a:pt x="109728" y="684362"/>
                    <a:pt x="148886" y="618745"/>
                  </a:cubicBezTo>
                  <a:cubicBezTo>
                    <a:pt x="188044" y="553128"/>
                    <a:pt x="214503" y="474812"/>
                    <a:pt x="263186" y="409195"/>
                  </a:cubicBezTo>
                  <a:cubicBezTo>
                    <a:pt x="311869" y="343578"/>
                    <a:pt x="364786" y="280078"/>
                    <a:pt x="440986" y="225045"/>
                  </a:cubicBezTo>
                  <a:cubicBezTo>
                    <a:pt x="517186" y="170012"/>
                    <a:pt x="630428" y="116037"/>
                    <a:pt x="720386" y="78995"/>
                  </a:cubicBezTo>
                  <a:cubicBezTo>
                    <a:pt x="810344" y="41953"/>
                    <a:pt x="903478" y="12320"/>
                    <a:pt x="980736" y="2795"/>
                  </a:cubicBezTo>
                  <a:cubicBezTo>
                    <a:pt x="1057994" y="-6730"/>
                    <a:pt x="1115144" y="10203"/>
                    <a:pt x="1183936" y="21845"/>
                  </a:cubicBezTo>
                  <a:cubicBezTo>
                    <a:pt x="1252728" y="33487"/>
                    <a:pt x="1338453" y="64178"/>
                    <a:pt x="1393486" y="72645"/>
                  </a:cubicBezTo>
                  <a:cubicBezTo>
                    <a:pt x="1448519" y="81112"/>
                    <a:pt x="1462278" y="57828"/>
                    <a:pt x="1514136" y="72645"/>
                  </a:cubicBezTo>
                  <a:cubicBezTo>
                    <a:pt x="1565994" y="87462"/>
                    <a:pt x="1639019" y="122387"/>
                    <a:pt x="1704636" y="161545"/>
                  </a:cubicBezTo>
                  <a:cubicBezTo>
                    <a:pt x="1770253" y="200703"/>
                    <a:pt x="1853861" y="262087"/>
                    <a:pt x="1907836" y="307595"/>
                  </a:cubicBezTo>
                  <a:cubicBezTo>
                    <a:pt x="1961811" y="353103"/>
                    <a:pt x="2000969" y="388028"/>
                    <a:pt x="2028486" y="434595"/>
                  </a:cubicBezTo>
                  <a:cubicBezTo>
                    <a:pt x="2056003" y="481162"/>
                    <a:pt x="2064469" y="536195"/>
                    <a:pt x="2072936" y="586995"/>
                  </a:cubicBezTo>
                  <a:cubicBezTo>
                    <a:pt x="2081403" y="637795"/>
                    <a:pt x="2083519" y="685420"/>
                    <a:pt x="2079286" y="739395"/>
                  </a:cubicBezTo>
                  <a:cubicBezTo>
                    <a:pt x="2075053" y="793370"/>
                    <a:pt x="2071878" y="868512"/>
                    <a:pt x="2047536" y="910845"/>
                  </a:cubicBezTo>
                  <a:cubicBezTo>
                    <a:pt x="2023194" y="953178"/>
                    <a:pt x="1982978" y="969053"/>
                    <a:pt x="1933236" y="993395"/>
                  </a:cubicBezTo>
                  <a:cubicBezTo>
                    <a:pt x="1883494" y="1017737"/>
                    <a:pt x="1793536" y="1035728"/>
                    <a:pt x="1749086" y="1056895"/>
                  </a:cubicBezTo>
                  <a:cubicBezTo>
                    <a:pt x="1704636" y="1078062"/>
                    <a:pt x="1702519" y="1084412"/>
                    <a:pt x="1666536" y="1120395"/>
                  </a:cubicBezTo>
                  <a:cubicBezTo>
                    <a:pt x="1630553" y="1156378"/>
                    <a:pt x="1580811" y="1236812"/>
                    <a:pt x="1533186" y="1272795"/>
                  </a:cubicBezTo>
                  <a:cubicBezTo>
                    <a:pt x="1485561" y="1308778"/>
                    <a:pt x="1435819" y="1328887"/>
                    <a:pt x="1380786" y="1336295"/>
                  </a:cubicBezTo>
                  <a:cubicBezTo>
                    <a:pt x="1325753" y="1343703"/>
                    <a:pt x="1261194" y="1325712"/>
                    <a:pt x="1202986" y="1317245"/>
                  </a:cubicBezTo>
                  <a:cubicBezTo>
                    <a:pt x="1144778" y="1308778"/>
                    <a:pt x="1093978" y="1289728"/>
                    <a:pt x="1031536" y="1285495"/>
                  </a:cubicBezTo>
                  <a:cubicBezTo>
                    <a:pt x="969094" y="1281262"/>
                    <a:pt x="900303" y="1288670"/>
                    <a:pt x="828336" y="1291845"/>
                  </a:cubicBezTo>
                  <a:cubicBezTo>
                    <a:pt x="756369" y="1295020"/>
                    <a:pt x="673819" y="1299253"/>
                    <a:pt x="599736" y="1304545"/>
                  </a:cubicBezTo>
                  <a:cubicBezTo>
                    <a:pt x="525653" y="1309837"/>
                    <a:pt x="453686" y="1320420"/>
                    <a:pt x="383836" y="1323595"/>
                  </a:cubicBezTo>
                  <a:cubicBezTo>
                    <a:pt x="313986" y="1326770"/>
                    <a:pt x="211328" y="1365928"/>
                    <a:pt x="148886" y="1329945"/>
                  </a:cubicBezTo>
                  <a:close/>
                </a:path>
              </a:pathLst>
            </a:custGeom>
            <a:noFill/>
            <a:ln w="76200">
              <a:solidFill>
                <a:srgbClr val="FF0000">
                  <a:alpha val="99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Freeform 20"/>
            <p:cNvSpPr/>
            <p:nvPr/>
          </p:nvSpPr>
          <p:spPr>
            <a:xfrm>
              <a:off x="6491366" y="1446675"/>
              <a:ext cx="1744584" cy="1186411"/>
            </a:xfrm>
            <a:custGeom>
              <a:avLst/>
              <a:gdLst>
                <a:gd name="connsiteX0" fmla="*/ 151049 w 1744899"/>
                <a:gd name="connsiteY0" fmla="*/ 839325 h 1187057"/>
                <a:gd name="connsiteX1" fmla="*/ 55799 w 1744899"/>
                <a:gd name="connsiteY1" fmla="*/ 699625 h 1187057"/>
                <a:gd name="connsiteX2" fmla="*/ 4999 w 1744899"/>
                <a:gd name="connsiteY2" fmla="*/ 566275 h 1187057"/>
                <a:gd name="connsiteX3" fmla="*/ 17699 w 1744899"/>
                <a:gd name="connsiteY3" fmla="*/ 432925 h 1187057"/>
                <a:gd name="connsiteX4" fmla="*/ 144699 w 1744899"/>
                <a:gd name="connsiteY4" fmla="*/ 248775 h 1187057"/>
                <a:gd name="connsiteX5" fmla="*/ 322499 w 1744899"/>
                <a:gd name="connsiteY5" fmla="*/ 109075 h 1187057"/>
                <a:gd name="connsiteX6" fmla="*/ 500299 w 1744899"/>
                <a:gd name="connsiteY6" fmla="*/ 51925 h 1187057"/>
                <a:gd name="connsiteX7" fmla="*/ 722549 w 1744899"/>
                <a:gd name="connsiteY7" fmla="*/ 13825 h 1187057"/>
                <a:gd name="connsiteX8" fmla="*/ 932099 w 1744899"/>
                <a:gd name="connsiteY8" fmla="*/ 1125 h 1187057"/>
                <a:gd name="connsiteX9" fmla="*/ 1211499 w 1744899"/>
                <a:gd name="connsiteY9" fmla="*/ 39225 h 1187057"/>
                <a:gd name="connsiteX10" fmla="*/ 1363899 w 1744899"/>
                <a:gd name="connsiteY10" fmla="*/ 102725 h 1187057"/>
                <a:gd name="connsiteX11" fmla="*/ 1484549 w 1744899"/>
                <a:gd name="connsiteY11" fmla="*/ 248775 h 1187057"/>
                <a:gd name="connsiteX12" fmla="*/ 1592499 w 1744899"/>
                <a:gd name="connsiteY12" fmla="*/ 350375 h 1187057"/>
                <a:gd name="connsiteX13" fmla="*/ 1694099 w 1744899"/>
                <a:gd name="connsiteY13" fmla="*/ 547225 h 1187057"/>
                <a:gd name="connsiteX14" fmla="*/ 1744899 w 1744899"/>
                <a:gd name="connsiteY14" fmla="*/ 801225 h 1187057"/>
                <a:gd name="connsiteX15" fmla="*/ 1694099 w 1744899"/>
                <a:gd name="connsiteY15" fmla="*/ 998075 h 1187057"/>
                <a:gd name="connsiteX16" fmla="*/ 1592499 w 1744899"/>
                <a:gd name="connsiteY16" fmla="*/ 1093325 h 1187057"/>
                <a:gd name="connsiteX17" fmla="*/ 1452799 w 1744899"/>
                <a:gd name="connsiteY17" fmla="*/ 1182225 h 1187057"/>
                <a:gd name="connsiteX18" fmla="*/ 1376599 w 1744899"/>
                <a:gd name="connsiteY18" fmla="*/ 1163175 h 1187057"/>
                <a:gd name="connsiteX19" fmla="*/ 1255949 w 1744899"/>
                <a:gd name="connsiteY19" fmla="*/ 1061575 h 1187057"/>
                <a:gd name="connsiteX20" fmla="*/ 1128949 w 1744899"/>
                <a:gd name="connsiteY20" fmla="*/ 928225 h 1187057"/>
                <a:gd name="connsiteX21" fmla="*/ 944799 w 1744899"/>
                <a:gd name="connsiteY21" fmla="*/ 852025 h 1187057"/>
                <a:gd name="connsiteX22" fmla="*/ 703499 w 1744899"/>
                <a:gd name="connsiteY22" fmla="*/ 909175 h 1187057"/>
                <a:gd name="connsiteX23" fmla="*/ 538399 w 1744899"/>
                <a:gd name="connsiteY23" fmla="*/ 998075 h 1187057"/>
                <a:gd name="connsiteX24" fmla="*/ 360599 w 1744899"/>
                <a:gd name="connsiteY24" fmla="*/ 921875 h 1187057"/>
                <a:gd name="connsiteX25" fmla="*/ 214549 w 1744899"/>
                <a:gd name="connsiteY25" fmla="*/ 864725 h 1187057"/>
                <a:gd name="connsiteX26" fmla="*/ 106599 w 1744899"/>
                <a:gd name="connsiteY26" fmla="*/ 737725 h 1187057"/>
                <a:gd name="connsiteX27" fmla="*/ 43099 w 1744899"/>
                <a:gd name="connsiteY27" fmla="*/ 547225 h 1187057"/>
                <a:gd name="connsiteX28" fmla="*/ 49449 w 1744899"/>
                <a:gd name="connsiteY28" fmla="*/ 451975 h 1187057"/>
                <a:gd name="connsiteX29" fmla="*/ 68499 w 1744899"/>
                <a:gd name="connsiteY29" fmla="*/ 394825 h 1187057"/>
                <a:gd name="connsiteX30" fmla="*/ 81199 w 1744899"/>
                <a:gd name="connsiteY30" fmla="*/ 356725 h 118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44899" h="1187057">
                  <a:moveTo>
                    <a:pt x="151049" y="839325"/>
                  </a:moveTo>
                  <a:cubicBezTo>
                    <a:pt x="115595" y="792229"/>
                    <a:pt x="80141" y="745133"/>
                    <a:pt x="55799" y="699625"/>
                  </a:cubicBezTo>
                  <a:cubicBezTo>
                    <a:pt x="31457" y="654117"/>
                    <a:pt x="11349" y="610725"/>
                    <a:pt x="4999" y="566275"/>
                  </a:cubicBezTo>
                  <a:cubicBezTo>
                    <a:pt x="-1351" y="521825"/>
                    <a:pt x="-5584" y="485842"/>
                    <a:pt x="17699" y="432925"/>
                  </a:cubicBezTo>
                  <a:cubicBezTo>
                    <a:pt x="40982" y="380008"/>
                    <a:pt x="93899" y="302750"/>
                    <a:pt x="144699" y="248775"/>
                  </a:cubicBezTo>
                  <a:cubicBezTo>
                    <a:pt x="195499" y="194800"/>
                    <a:pt x="263232" y="141883"/>
                    <a:pt x="322499" y="109075"/>
                  </a:cubicBezTo>
                  <a:cubicBezTo>
                    <a:pt x="381766" y="76267"/>
                    <a:pt x="433624" y="67800"/>
                    <a:pt x="500299" y="51925"/>
                  </a:cubicBezTo>
                  <a:cubicBezTo>
                    <a:pt x="566974" y="36050"/>
                    <a:pt x="650582" y="22292"/>
                    <a:pt x="722549" y="13825"/>
                  </a:cubicBezTo>
                  <a:cubicBezTo>
                    <a:pt x="794516" y="5358"/>
                    <a:pt x="850607" y="-3108"/>
                    <a:pt x="932099" y="1125"/>
                  </a:cubicBezTo>
                  <a:cubicBezTo>
                    <a:pt x="1013591" y="5358"/>
                    <a:pt x="1139532" y="22292"/>
                    <a:pt x="1211499" y="39225"/>
                  </a:cubicBezTo>
                  <a:cubicBezTo>
                    <a:pt x="1283466" y="56158"/>
                    <a:pt x="1318391" y="67800"/>
                    <a:pt x="1363899" y="102725"/>
                  </a:cubicBezTo>
                  <a:cubicBezTo>
                    <a:pt x="1409407" y="137650"/>
                    <a:pt x="1446449" y="207500"/>
                    <a:pt x="1484549" y="248775"/>
                  </a:cubicBezTo>
                  <a:cubicBezTo>
                    <a:pt x="1522649" y="290050"/>
                    <a:pt x="1557574" y="300633"/>
                    <a:pt x="1592499" y="350375"/>
                  </a:cubicBezTo>
                  <a:cubicBezTo>
                    <a:pt x="1627424" y="400117"/>
                    <a:pt x="1668699" y="472083"/>
                    <a:pt x="1694099" y="547225"/>
                  </a:cubicBezTo>
                  <a:cubicBezTo>
                    <a:pt x="1719499" y="622367"/>
                    <a:pt x="1744899" y="726083"/>
                    <a:pt x="1744899" y="801225"/>
                  </a:cubicBezTo>
                  <a:cubicBezTo>
                    <a:pt x="1744899" y="876367"/>
                    <a:pt x="1719499" y="949392"/>
                    <a:pt x="1694099" y="998075"/>
                  </a:cubicBezTo>
                  <a:cubicBezTo>
                    <a:pt x="1668699" y="1046758"/>
                    <a:pt x="1632716" y="1062633"/>
                    <a:pt x="1592499" y="1093325"/>
                  </a:cubicBezTo>
                  <a:cubicBezTo>
                    <a:pt x="1552282" y="1124017"/>
                    <a:pt x="1488782" y="1170583"/>
                    <a:pt x="1452799" y="1182225"/>
                  </a:cubicBezTo>
                  <a:cubicBezTo>
                    <a:pt x="1416816" y="1193867"/>
                    <a:pt x="1409407" y="1183283"/>
                    <a:pt x="1376599" y="1163175"/>
                  </a:cubicBezTo>
                  <a:cubicBezTo>
                    <a:pt x="1343791" y="1143067"/>
                    <a:pt x="1297224" y="1100733"/>
                    <a:pt x="1255949" y="1061575"/>
                  </a:cubicBezTo>
                  <a:cubicBezTo>
                    <a:pt x="1214674" y="1022417"/>
                    <a:pt x="1180807" y="963150"/>
                    <a:pt x="1128949" y="928225"/>
                  </a:cubicBezTo>
                  <a:cubicBezTo>
                    <a:pt x="1077091" y="893300"/>
                    <a:pt x="1015707" y="855200"/>
                    <a:pt x="944799" y="852025"/>
                  </a:cubicBezTo>
                  <a:cubicBezTo>
                    <a:pt x="873891" y="848850"/>
                    <a:pt x="771232" y="884833"/>
                    <a:pt x="703499" y="909175"/>
                  </a:cubicBezTo>
                  <a:cubicBezTo>
                    <a:pt x="635766" y="933517"/>
                    <a:pt x="595549" y="995958"/>
                    <a:pt x="538399" y="998075"/>
                  </a:cubicBezTo>
                  <a:cubicBezTo>
                    <a:pt x="481249" y="1000192"/>
                    <a:pt x="414574" y="944100"/>
                    <a:pt x="360599" y="921875"/>
                  </a:cubicBezTo>
                  <a:cubicBezTo>
                    <a:pt x="306624" y="899650"/>
                    <a:pt x="256882" y="895417"/>
                    <a:pt x="214549" y="864725"/>
                  </a:cubicBezTo>
                  <a:cubicBezTo>
                    <a:pt x="172216" y="834033"/>
                    <a:pt x="135174" y="790642"/>
                    <a:pt x="106599" y="737725"/>
                  </a:cubicBezTo>
                  <a:cubicBezTo>
                    <a:pt x="78024" y="684808"/>
                    <a:pt x="52624" y="594850"/>
                    <a:pt x="43099" y="547225"/>
                  </a:cubicBezTo>
                  <a:cubicBezTo>
                    <a:pt x="33574" y="499600"/>
                    <a:pt x="45216" y="477375"/>
                    <a:pt x="49449" y="451975"/>
                  </a:cubicBezTo>
                  <a:cubicBezTo>
                    <a:pt x="53682" y="426575"/>
                    <a:pt x="68499" y="394825"/>
                    <a:pt x="68499" y="394825"/>
                  </a:cubicBezTo>
                  <a:lnTo>
                    <a:pt x="81199" y="356725"/>
                  </a:lnTo>
                </a:path>
              </a:pathLst>
            </a:custGeom>
            <a:ln w="66675">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grpSp>
        <p:nvGrpSpPr>
          <p:cNvPr id="116742" name="Group 5"/>
          <p:cNvGrpSpPr>
            <a:grpSpLocks/>
          </p:cNvGrpSpPr>
          <p:nvPr/>
        </p:nvGrpSpPr>
        <p:grpSpPr bwMode="auto">
          <a:xfrm>
            <a:off x="3233739" y="2395544"/>
            <a:ext cx="3883025" cy="1127125"/>
            <a:chOff x="3361267" y="2556750"/>
            <a:chExt cx="3881809" cy="1126250"/>
          </a:xfrm>
        </p:grpSpPr>
        <p:sp>
          <p:nvSpPr>
            <p:cNvPr id="4" name="Freeform 3"/>
            <p:cNvSpPr/>
            <p:nvPr/>
          </p:nvSpPr>
          <p:spPr>
            <a:xfrm>
              <a:off x="3361267" y="3403817"/>
              <a:ext cx="71415" cy="279183"/>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55" name="Freeform 54"/>
            <p:cNvSpPr/>
            <p:nvPr/>
          </p:nvSpPr>
          <p:spPr>
            <a:xfrm>
              <a:off x="3513619" y="3370505"/>
              <a:ext cx="71415" cy="279183"/>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56" name="Freeform 55"/>
            <p:cNvSpPr/>
            <p:nvPr/>
          </p:nvSpPr>
          <p:spPr>
            <a:xfrm>
              <a:off x="3665972" y="3335607"/>
              <a:ext cx="71415" cy="279183"/>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57" name="Freeform 56"/>
            <p:cNvSpPr/>
            <p:nvPr/>
          </p:nvSpPr>
          <p:spPr>
            <a:xfrm>
              <a:off x="3818324" y="3302296"/>
              <a:ext cx="71415" cy="279183"/>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58" name="Freeform 57"/>
            <p:cNvSpPr/>
            <p:nvPr/>
          </p:nvSpPr>
          <p:spPr>
            <a:xfrm>
              <a:off x="3970676" y="3267398"/>
              <a:ext cx="71415" cy="280769"/>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59" name="Freeform 58"/>
            <p:cNvSpPr/>
            <p:nvPr/>
          </p:nvSpPr>
          <p:spPr>
            <a:xfrm>
              <a:off x="4123028" y="3234086"/>
              <a:ext cx="71415" cy="279183"/>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60" name="Freeform 59"/>
            <p:cNvSpPr/>
            <p:nvPr/>
          </p:nvSpPr>
          <p:spPr>
            <a:xfrm>
              <a:off x="4275381" y="3200775"/>
              <a:ext cx="71415" cy="279183"/>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61" name="Freeform 60"/>
            <p:cNvSpPr/>
            <p:nvPr/>
          </p:nvSpPr>
          <p:spPr>
            <a:xfrm>
              <a:off x="4427733" y="3165877"/>
              <a:ext cx="71415" cy="280769"/>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62" name="Freeform 61"/>
            <p:cNvSpPr/>
            <p:nvPr/>
          </p:nvSpPr>
          <p:spPr>
            <a:xfrm>
              <a:off x="4580085" y="3132565"/>
              <a:ext cx="71415" cy="279183"/>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63" name="Freeform 62"/>
            <p:cNvSpPr/>
            <p:nvPr/>
          </p:nvSpPr>
          <p:spPr>
            <a:xfrm>
              <a:off x="4732437" y="3099254"/>
              <a:ext cx="73002" cy="279183"/>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64" name="Freeform 63"/>
            <p:cNvSpPr/>
            <p:nvPr/>
          </p:nvSpPr>
          <p:spPr>
            <a:xfrm>
              <a:off x="4884790" y="3064356"/>
              <a:ext cx="73002" cy="279183"/>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65" name="Freeform 64"/>
            <p:cNvSpPr/>
            <p:nvPr/>
          </p:nvSpPr>
          <p:spPr>
            <a:xfrm>
              <a:off x="5037142" y="3031044"/>
              <a:ext cx="73002" cy="279183"/>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66" name="Freeform 65"/>
            <p:cNvSpPr/>
            <p:nvPr/>
          </p:nvSpPr>
          <p:spPr>
            <a:xfrm>
              <a:off x="5189494" y="2997732"/>
              <a:ext cx="73002" cy="279183"/>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67" name="Freeform 66"/>
            <p:cNvSpPr/>
            <p:nvPr/>
          </p:nvSpPr>
          <p:spPr>
            <a:xfrm>
              <a:off x="5341847" y="2962835"/>
              <a:ext cx="73002" cy="279183"/>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68" name="Freeform 67"/>
            <p:cNvSpPr/>
            <p:nvPr/>
          </p:nvSpPr>
          <p:spPr>
            <a:xfrm>
              <a:off x="5494199" y="2929522"/>
              <a:ext cx="73002" cy="279183"/>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69" name="Freeform 68"/>
            <p:cNvSpPr/>
            <p:nvPr/>
          </p:nvSpPr>
          <p:spPr>
            <a:xfrm>
              <a:off x="5646551" y="2896211"/>
              <a:ext cx="73002" cy="279183"/>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70" name="Freeform 69"/>
            <p:cNvSpPr/>
            <p:nvPr/>
          </p:nvSpPr>
          <p:spPr>
            <a:xfrm>
              <a:off x="5798903" y="2861313"/>
              <a:ext cx="73002" cy="279183"/>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71" name="Freeform 70"/>
            <p:cNvSpPr/>
            <p:nvPr/>
          </p:nvSpPr>
          <p:spPr>
            <a:xfrm>
              <a:off x="5952842" y="2828001"/>
              <a:ext cx="71416" cy="279183"/>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72" name="Freeform 71"/>
            <p:cNvSpPr/>
            <p:nvPr/>
          </p:nvSpPr>
          <p:spPr>
            <a:xfrm>
              <a:off x="6105194" y="2793103"/>
              <a:ext cx="71416" cy="280770"/>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73" name="Freeform 72"/>
            <p:cNvSpPr/>
            <p:nvPr/>
          </p:nvSpPr>
          <p:spPr>
            <a:xfrm>
              <a:off x="6257547" y="2759792"/>
              <a:ext cx="71416" cy="279183"/>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74" name="Freeform 73"/>
            <p:cNvSpPr/>
            <p:nvPr/>
          </p:nvSpPr>
          <p:spPr>
            <a:xfrm>
              <a:off x="6409899" y="2726480"/>
              <a:ext cx="71416" cy="279183"/>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75" name="Freeform 74"/>
            <p:cNvSpPr/>
            <p:nvPr/>
          </p:nvSpPr>
          <p:spPr>
            <a:xfrm>
              <a:off x="6562251" y="2691582"/>
              <a:ext cx="71416" cy="280770"/>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76" name="Freeform 75"/>
            <p:cNvSpPr/>
            <p:nvPr/>
          </p:nvSpPr>
          <p:spPr>
            <a:xfrm>
              <a:off x="6714604" y="2658271"/>
              <a:ext cx="71416" cy="279183"/>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77" name="Freeform 76"/>
            <p:cNvSpPr/>
            <p:nvPr/>
          </p:nvSpPr>
          <p:spPr>
            <a:xfrm>
              <a:off x="6866956" y="2624959"/>
              <a:ext cx="71416" cy="279183"/>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78" name="Freeform 77"/>
            <p:cNvSpPr/>
            <p:nvPr/>
          </p:nvSpPr>
          <p:spPr>
            <a:xfrm>
              <a:off x="7019308" y="2590061"/>
              <a:ext cx="71416" cy="279183"/>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79" name="Freeform 78"/>
            <p:cNvSpPr/>
            <p:nvPr/>
          </p:nvSpPr>
          <p:spPr>
            <a:xfrm>
              <a:off x="7171660" y="2556750"/>
              <a:ext cx="71416" cy="279183"/>
            </a:xfrm>
            <a:custGeom>
              <a:avLst/>
              <a:gdLst>
                <a:gd name="connsiteX0" fmla="*/ 0 w 71809"/>
                <a:gd name="connsiteY0" fmla="*/ 0 h 279400"/>
                <a:gd name="connsiteX1" fmla="*/ 59266 w 71809"/>
                <a:gd name="connsiteY1" fmla="*/ 93133 h 279400"/>
                <a:gd name="connsiteX2" fmla="*/ 67733 w 71809"/>
                <a:gd name="connsiteY2" fmla="*/ 194733 h 279400"/>
                <a:gd name="connsiteX3" fmla="*/ 8466 w 71809"/>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71809" h="279400">
                  <a:moveTo>
                    <a:pt x="0" y="0"/>
                  </a:moveTo>
                  <a:cubicBezTo>
                    <a:pt x="23988" y="30339"/>
                    <a:pt x="47977" y="60678"/>
                    <a:pt x="59266" y="93133"/>
                  </a:cubicBezTo>
                  <a:cubicBezTo>
                    <a:pt x="70555" y="125589"/>
                    <a:pt x="76200" y="163689"/>
                    <a:pt x="67733" y="194733"/>
                  </a:cubicBezTo>
                  <a:cubicBezTo>
                    <a:pt x="59266" y="225777"/>
                    <a:pt x="8466" y="279400"/>
                    <a:pt x="8466" y="279400"/>
                  </a:cubicBezTo>
                </a:path>
              </a:pathLst>
            </a:custGeom>
            <a:ln>
              <a:solidFill>
                <a:srgbClr val="A4BD0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grpSp>
      <p:grpSp>
        <p:nvGrpSpPr>
          <p:cNvPr id="3" name="Group 2"/>
          <p:cNvGrpSpPr>
            <a:grpSpLocks/>
          </p:cNvGrpSpPr>
          <p:nvPr/>
        </p:nvGrpSpPr>
        <p:grpSpPr bwMode="auto">
          <a:xfrm>
            <a:off x="2582863" y="2718335"/>
            <a:ext cx="3001962" cy="3882013"/>
            <a:chOff x="2582593" y="2886982"/>
            <a:chExt cx="3002232" cy="3882781"/>
          </a:xfrm>
        </p:grpSpPr>
        <p:pic>
          <p:nvPicPr>
            <p:cNvPr id="11674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3691462" y="2886982"/>
              <a:ext cx="861437" cy="143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a:off x="4068627" y="4403344"/>
              <a:ext cx="0" cy="3382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16750" name="Picture 10" descr="figure1"/>
            <p:cNvPicPr>
              <a:picLocks noChangeAspect="1" noChangeArrowheads="1"/>
            </p:cNvPicPr>
            <p:nvPr/>
          </p:nvPicPr>
          <p:blipFill>
            <a:blip r:embed="rId5">
              <a:extLst>
                <a:ext uri="{28A0092B-C50C-407E-A947-70E740481C1C}">
                  <a14:useLocalDpi xmlns:a14="http://schemas.microsoft.com/office/drawing/2010/main" val="0"/>
                </a:ext>
              </a:extLst>
            </a:blip>
            <a:srcRect l="19792" t="30556" r="31250" b="38889"/>
            <a:stretch>
              <a:fillRect/>
            </a:stretch>
          </p:blipFill>
          <p:spPr bwMode="auto">
            <a:xfrm>
              <a:off x="2582593" y="4741325"/>
              <a:ext cx="2362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Text Box 4"/>
            <p:cNvSpPr txBox="1">
              <a:spLocks noChangeArrowheads="1"/>
            </p:cNvSpPr>
            <p:nvPr/>
          </p:nvSpPr>
          <p:spPr bwMode="auto">
            <a:xfrm>
              <a:off x="2816014" y="6184871"/>
              <a:ext cx="2740199" cy="584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600" dirty="0" smtClean="0">
                  <a:latin typeface="Arial"/>
                  <a:cs typeface="Arial"/>
                </a:rPr>
                <a:t>sequence of speech sounds</a:t>
              </a:r>
            </a:p>
            <a:p>
              <a:pPr algn="ctr">
                <a:defRPr/>
              </a:pPr>
              <a:r>
                <a:rPr lang="en-US" sz="1600" dirty="0" smtClean="0">
                  <a:latin typeface="Arial"/>
                  <a:cs typeface="Arial"/>
                </a:rPr>
                <a:t>(message)</a:t>
              </a:r>
              <a:endParaRPr lang="en-US" sz="1600" dirty="0">
                <a:latin typeface="Arial"/>
                <a:cs typeface="Arial"/>
              </a:endParaRPr>
            </a:p>
          </p:txBody>
        </p:sp>
        <p:sp>
          <p:nvSpPr>
            <p:cNvPr id="86" name="AutoShape 6"/>
            <p:cNvSpPr>
              <a:spLocks noChangeArrowheads="1"/>
            </p:cNvSpPr>
            <p:nvPr/>
          </p:nvSpPr>
          <p:spPr bwMode="auto">
            <a:xfrm>
              <a:off x="2812801" y="5516402"/>
              <a:ext cx="2772024" cy="511276"/>
            </a:xfrm>
            <a:prstGeom prst="down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00">
                <a:latin typeface="Arial"/>
                <a:cs typeface="Arial"/>
              </a:endParaRPr>
            </a:p>
          </p:txBody>
        </p:sp>
        <p:sp>
          <p:nvSpPr>
            <p:cNvPr id="116753" name="TextBox 11"/>
            <p:cNvSpPr txBox="1">
              <a:spLocks noChangeArrowheads="1"/>
            </p:cNvSpPr>
            <p:nvPr/>
          </p:nvSpPr>
          <p:spPr bwMode="auto">
            <a:xfrm>
              <a:off x="3726661" y="5547802"/>
              <a:ext cx="105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cs typeface="Arial" charset="0"/>
                </a:rPr>
                <a:t>machine</a:t>
              </a:r>
            </a:p>
          </p:txBody>
        </p:sp>
      </p:grpSp>
      <p:sp>
        <p:nvSpPr>
          <p:cNvPr id="116745" name="TextBox 22"/>
          <p:cNvSpPr txBox="1">
            <a:spLocks noChangeArrowheads="1"/>
          </p:cNvSpPr>
          <p:nvPr/>
        </p:nvSpPr>
        <p:spPr bwMode="auto">
          <a:xfrm>
            <a:off x="1097385" y="649292"/>
            <a:ext cx="1433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dirty="0"/>
              <a:t>message</a:t>
            </a:r>
          </a:p>
        </p:txBody>
      </p:sp>
      <p:sp>
        <p:nvSpPr>
          <p:cNvPr id="116746" name="TextBox 79"/>
          <p:cNvSpPr txBox="1">
            <a:spLocks noChangeArrowheads="1"/>
          </p:cNvSpPr>
          <p:nvPr/>
        </p:nvSpPr>
        <p:spPr bwMode="auto">
          <a:xfrm>
            <a:off x="6574636" y="609845"/>
            <a:ext cx="1433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dirty="0"/>
              <a:t>message</a:t>
            </a:r>
          </a:p>
        </p:txBody>
      </p:sp>
      <p:grpSp>
        <p:nvGrpSpPr>
          <p:cNvPr id="22" name="Group 21"/>
          <p:cNvGrpSpPr/>
          <p:nvPr/>
        </p:nvGrpSpPr>
        <p:grpSpPr>
          <a:xfrm>
            <a:off x="5978526" y="5998639"/>
            <a:ext cx="2913739" cy="398434"/>
            <a:chOff x="5978526" y="5507582"/>
            <a:chExt cx="2913739" cy="398434"/>
          </a:xfrm>
        </p:grpSpPr>
        <p:sp>
          <p:nvSpPr>
            <p:cNvPr id="5" name="TextBox 4"/>
            <p:cNvSpPr txBox="1"/>
            <p:nvPr/>
          </p:nvSpPr>
          <p:spPr>
            <a:xfrm>
              <a:off x="6342064" y="5507582"/>
              <a:ext cx="987620" cy="369332"/>
            </a:xfrm>
            <a:prstGeom prst="rect">
              <a:avLst/>
            </a:prstGeom>
            <a:noFill/>
          </p:spPr>
          <p:txBody>
            <a:bodyPr wrap="none" rtlCol="0">
              <a:spAutoFit/>
            </a:bodyPr>
            <a:lstStyle/>
            <a:p>
              <a:r>
                <a:rPr lang="en-US" dirty="0" smtClean="0"/>
                <a:t>machine</a:t>
              </a:r>
              <a:endParaRPr lang="en-US" dirty="0"/>
            </a:p>
          </p:txBody>
        </p:sp>
        <p:cxnSp>
          <p:nvCxnSpPr>
            <p:cNvPr id="13" name="Straight Arrow Connector 12"/>
            <p:cNvCxnSpPr/>
            <p:nvPr/>
          </p:nvCxnSpPr>
          <p:spPr>
            <a:xfrm flipV="1">
              <a:off x="5978526" y="5727700"/>
              <a:ext cx="304800" cy="6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V="1">
              <a:off x="7291389" y="5734050"/>
              <a:ext cx="304800" cy="6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740650" y="5536684"/>
              <a:ext cx="1151615" cy="369332"/>
            </a:xfrm>
            <a:prstGeom prst="rect">
              <a:avLst/>
            </a:prstGeom>
            <a:noFill/>
          </p:spPr>
          <p:txBody>
            <a:bodyPr wrap="none" rtlCol="0">
              <a:spAutoFit/>
            </a:bodyPr>
            <a:lstStyle/>
            <a:p>
              <a:r>
                <a:rPr lang="en-US" b="1" dirty="0" smtClean="0"/>
                <a:t>MEANING</a:t>
              </a:r>
              <a:endParaRPr lang="en-US" b="1" dirty="0"/>
            </a:p>
          </p:txBody>
        </p:sp>
      </p:grpSp>
      <p:sp>
        <p:nvSpPr>
          <p:cNvPr id="23" name="TextBox 22"/>
          <p:cNvSpPr txBox="1"/>
          <p:nvPr/>
        </p:nvSpPr>
        <p:spPr>
          <a:xfrm>
            <a:off x="1191791" y="347692"/>
            <a:ext cx="1151615" cy="369332"/>
          </a:xfrm>
          <a:prstGeom prst="rect">
            <a:avLst/>
          </a:prstGeom>
          <a:noFill/>
        </p:spPr>
        <p:txBody>
          <a:bodyPr wrap="none" rtlCol="0">
            <a:spAutoFit/>
          </a:bodyPr>
          <a:lstStyle/>
          <a:p>
            <a:r>
              <a:rPr lang="en-US" b="1" dirty="0" smtClean="0"/>
              <a:t>MEANING</a:t>
            </a:r>
            <a:endParaRPr lang="en-US" b="1" dirty="0"/>
          </a:p>
        </p:txBody>
      </p:sp>
      <p:sp>
        <p:nvSpPr>
          <p:cNvPr id="81" name="TextBox 80"/>
          <p:cNvSpPr txBox="1"/>
          <p:nvPr/>
        </p:nvSpPr>
        <p:spPr>
          <a:xfrm>
            <a:off x="6707915" y="313826"/>
            <a:ext cx="1151615" cy="369332"/>
          </a:xfrm>
          <a:prstGeom prst="rect">
            <a:avLst/>
          </a:prstGeom>
          <a:noFill/>
        </p:spPr>
        <p:txBody>
          <a:bodyPr wrap="none" rtlCol="0">
            <a:spAutoFit/>
          </a:bodyPr>
          <a:lstStyle/>
          <a:p>
            <a:r>
              <a:rPr lang="en-US" b="1" dirty="0" smtClean="0"/>
              <a:t>MEANING</a:t>
            </a:r>
            <a:endParaRPr lang="en-US" b="1" dirty="0"/>
          </a:p>
        </p:txBody>
      </p:sp>
    </p:spTree>
    <p:extLst>
      <p:ext uri="{BB962C8B-B14F-4D97-AF65-F5344CB8AC3E}">
        <p14:creationId xmlns:p14="http://schemas.microsoft.com/office/powerpoint/2010/main" val="3681108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34869" y="1411485"/>
            <a:ext cx="7342297" cy="276776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 name="Rectangle 7"/>
          <p:cNvSpPr/>
          <p:nvPr/>
        </p:nvSpPr>
        <p:spPr>
          <a:xfrm rot="16200000">
            <a:off x="2043542" y="2679631"/>
            <a:ext cx="236543" cy="1946067"/>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9" name="Rectangle 8"/>
          <p:cNvSpPr/>
          <p:nvPr/>
        </p:nvSpPr>
        <p:spPr>
          <a:xfrm rot="16200000">
            <a:off x="2043542" y="1822336"/>
            <a:ext cx="236543" cy="1946067"/>
          </a:xfrm>
          <a:prstGeom prst="rect">
            <a:avLst/>
          </a:prstGeom>
          <a:no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 name="Rectangle 9"/>
          <p:cNvSpPr/>
          <p:nvPr/>
        </p:nvSpPr>
        <p:spPr>
          <a:xfrm rot="16200000">
            <a:off x="2043542" y="941384"/>
            <a:ext cx="236543" cy="1946067"/>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1" name="TextBox 10"/>
          <p:cNvSpPr txBox="1"/>
          <p:nvPr/>
        </p:nvSpPr>
        <p:spPr>
          <a:xfrm>
            <a:off x="5235002" y="2595513"/>
            <a:ext cx="1265181" cy="400111"/>
          </a:xfrm>
          <a:prstGeom prst="rect">
            <a:avLst/>
          </a:prstGeom>
          <a:noFill/>
        </p:spPr>
        <p:txBody>
          <a:bodyPr wrap="none" rtlCol="0">
            <a:spAutoFit/>
          </a:bodyPr>
          <a:lstStyle/>
          <a:p>
            <a:r>
              <a:rPr lang="en-US" sz="2000" dirty="0" smtClean="0"/>
              <a:t>classifier</a:t>
            </a:r>
            <a:endParaRPr lang="en-US" sz="2000" dirty="0"/>
          </a:p>
        </p:txBody>
      </p:sp>
      <p:cxnSp>
        <p:nvCxnSpPr>
          <p:cNvPr id="12" name="Straight Arrow Connector 11"/>
          <p:cNvCxnSpPr/>
          <p:nvPr/>
        </p:nvCxnSpPr>
        <p:spPr>
          <a:xfrm>
            <a:off x="3255108" y="2836876"/>
            <a:ext cx="3658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196279" y="4227563"/>
            <a:ext cx="768177" cy="400111"/>
          </a:xfrm>
          <a:prstGeom prst="rect">
            <a:avLst/>
          </a:prstGeom>
          <a:noFill/>
        </p:spPr>
        <p:txBody>
          <a:bodyPr wrap="none" rtlCol="0">
            <a:spAutoFit/>
          </a:bodyPr>
          <a:lstStyle/>
          <a:p>
            <a:r>
              <a:rPr lang="en-US" sz="2000" dirty="0" smtClean="0"/>
              <a:t>time</a:t>
            </a:r>
            <a:endParaRPr lang="en-US" sz="2000" dirty="0"/>
          </a:p>
        </p:txBody>
      </p:sp>
      <p:sp>
        <p:nvSpPr>
          <p:cNvPr id="14" name="TextBox 13"/>
          <p:cNvSpPr txBox="1"/>
          <p:nvPr/>
        </p:nvSpPr>
        <p:spPr>
          <a:xfrm rot="16200000">
            <a:off x="51487" y="2540999"/>
            <a:ext cx="1236386" cy="465650"/>
          </a:xfrm>
          <a:prstGeom prst="rect">
            <a:avLst/>
          </a:prstGeom>
          <a:noFill/>
        </p:spPr>
        <p:txBody>
          <a:bodyPr wrap="none" rtlCol="0">
            <a:spAutoFit/>
          </a:bodyPr>
          <a:lstStyle/>
          <a:p>
            <a:r>
              <a:rPr lang="en-US" sz="2000" dirty="0" smtClean="0"/>
              <a:t>frequency</a:t>
            </a:r>
            <a:endParaRPr lang="en-US" sz="2000" dirty="0"/>
          </a:p>
        </p:txBody>
      </p:sp>
      <p:sp>
        <p:nvSpPr>
          <p:cNvPr id="15" name="TextBox 14"/>
          <p:cNvSpPr txBox="1"/>
          <p:nvPr/>
        </p:nvSpPr>
        <p:spPr>
          <a:xfrm>
            <a:off x="5235002" y="1696800"/>
            <a:ext cx="1265181" cy="400109"/>
          </a:xfrm>
          <a:prstGeom prst="rect">
            <a:avLst/>
          </a:prstGeom>
          <a:noFill/>
        </p:spPr>
        <p:txBody>
          <a:bodyPr wrap="none" rtlCol="0">
            <a:spAutoFit/>
          </a:bodyPr>
          <a:lstStyle/>
          <a:p>
            <a:r>
              <a:rPr lang="en-US" sz="2000" dirty="0" smtClean="0"/>
              <a:t>classifier</a:t>
            </a:r>
            <a:endParaRPr lang="en-US" sz="2000" dirty="0"/>
          </a:p>
        </p:txBody>
      </p:sp>
      <p:cxnSp>
        <p:nvCxnSpPr>
          <p:cNvPr id="16" name="Straight Arrow Connector 15"/>
          <p:cNvCxnSpPr/>
          <p:nvPr/>
        </p:nvCxnSpPr>
        <p:spPr>
          <a:xfrm>
            <a:off x="3255108" y="1938162"/>
            <a:ext cx="3658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235002" y="3447350"/>
            <a:ext cx="1265181" cy="400109"/>
          </a:xfrm>
          <a:prstGeom prst="rect">
            <a:avLst/>
          </a:prstGeom>
          <a:noFill/>
        </p:spPr>
        <p:txBody>
          <a:bodyPr wrap="none" rtlCol="0">
            <a:spAutoFit/>
          </a:bodyPr>
          <a:lstStyle/>
          <a:p>
            <a:r>
              <a:rPr lang="en-US" sz="2000" dirty="0" smtClean="0"/>
              <a:t>classifier</a:t>
            </a:r>
            <a:endParaRPr lang="en-US" sz="2000" dirty="0"/>
          </a:p>
        </p:txBody>
      </p:sp>
      <p:cxnSp>
        <p:nvCxnSpPr>
          <p:cNvPr id="18" name="Straight Arrow Connector 17"/>
          <p:cNvCxnSpPr/>
          <p:nvPr/>
        </p:nvCxnSpPr>
        <p:spPr>
          <a:xfrm>
            <a:off x="3255108" y="3688712"/>
            <a:ext cx="3658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2129766" y="2135192"/>
            <a:ext cx="90413" cy="1285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0" name="Oval 19"/>
          <p:cNvSpPr/>
          <p:nvPr/>
        </p:nvSpPr>
        <p:spPr>
          <a:xfrm>
            <a:off x="2129766" y="2355633"/>
            <a:ext cx="90413" cy="1285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1" name="Oval 20"/>
          <p:cNvSpPr/>
          <p:nvPr/>
        </p:nvSpPr>
        <p:spPr>
          <a:xfrm>
            <a:off x="2129766" y="3254347"/>
            <a:ext cx="90413" cy="1285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2" name="Oval 21"/>
          <p:cNvSpPr/>
          <p:nvPr/>
        </p:nvSpPr>
        <p:spPr>
          <a:xfrm>
            <a:off x="2129766" y="3016957"/>
            <a:ext cx="90413" cy="1285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3" name="Oval 22"/>
          <p:cNvSpPr/>
          <p:nvPr/>
        </p:nvSpPr>
        <p:spPr>
          <a:xfrm>
            <a:off x="2129766" y="3940244"/>
            <a:ext cx="90413" cy="1285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4" name="Oval 23"/>
          <p:cNvSpPr/>
          <p:nvPr/>
        </p:nvSpPr>
        <p:spPr>
          <a:xfrm>
            <a:off x="2129766" y="1545316"/>
            <a:ext cx="90413" cy="1285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cxnSp>
        <p:nvCxnSpPr>
          <p:cNvPr id="25" name="Straight Arrow Connector 24"/>
          <p:cNvCxnSpPr/>
          <p:nvPr/>
        </p:nvCxnSpPr>
        <p:spPr>
          <a:xfrm>
            <a:off x="6433133" y="1924443"/>
            <a:ext cx="355452" cy="3750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6433133" y="3313655"/>
            <a:ext cx="355452" cy="3750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6433133" y="2825004"/>
            <a:ext cx="3658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863189" y="2586022"/>
            <a:ext cx="1041646" cy="400110"/>
          </a:xfrm>
          <a:prstGeom prst="rect">
            <a:avLst/>
          </a:prstGeom>
          <a:noFill/>
        </p:spPr>
        <p:txBody>
          <a:bodyPr wrap="none" rtlCol="0">
            <a:spAutoFit/>
          </a:bodyPr>
          <a:lstStyle/>
          <a:p>
            <a:r>
              <a:rPr lang="en-US" sz="2000" dirty="0" smtClean="0"/>
              <a:t>merging</a:t>
            </a:r>
          </a:p>
        </p:txBody>
      </p:sp>
      <p:cxnSp>
        <p:nvCxnSpPr>
          <p:cNvPr id="29" name="Straight Arrow Connector 28"/>
          <p:cNvCxnSpPr/>
          <p:nvPr/>
        </p:nvCxnSpPr>
        <p:spPr>
          <a:xfrm>
            <a:off x="7955634" y="2836876"/>
            <a:ext cx="3658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4894610" y="2836910"/>
            <a:ext cx="3658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894610" y="1938196"/>
            <a:ext cx="3658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894610" y="3688746"/>
            <a:ext cx="3658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614172" y="1738697"/>
            <a:ext cx="1507269" cy="400109"/>
          </a:xfrm>
          <a:prstGeom prst="rect">
            <a:avLst/>
          </a:prstGeom>
          <a:noFill/>
        </p:spPr>
        <p:txBody>
          <a:bodyPr wrap="none" rtlCol="0">
            <a:spAutoFit/>
          </a:bodyPr>
          <a:lstStyle/>
          <a:p>
            <a:r>
              <a:rPr lang="en-US" sz="2000" dirty="0" smtClean="0"/>
              <a:t>processing</a:t>
            </a:r>
            <a:endParaRPr lang="en-US" sz="2000" dirty="0"/>
          </a:p>
        </p:txBody>
      </p:sp>
      <p:sp>
        <p:nvSpPr>
          <p:cNvPr id="35" name="TextBox 34"/>
          <p:cNvSpPr txBox="1"/>
          <p:nvPr/>
        </p:nvSpPr>
        <p:spPr>
          <a:xfrm>
            <a:off x="3614196" y="2584031"/>
            <a:ext cx="1507269" cy="400109"/>
          </a:xfrm>
          <a:prstGeom prst="rect">
            <a:avLst/>
          </a:prstGeom>
          <a:noFill/>
        </p:spPr>
        <p:txBody>
          <a:bodyPr wrap="none" rtlCol="0">
            <a:spAutoFit/>
          </a:bodyPr>
          <a:lstStyle/>
          <a:p>
            <a:r>
              <a:rPr lang="en-US" sz="2000" dirty="0" smtClean="0"/>
              <a:t>processing</a:t>
            </a:r>
            <a:endParaRPr lang="en-US" sz="2000" dirty="0"/>
          </a:p>
        </p:txBody>
      </p:sp>
      <p:sp>
        <p:nvSpPr>
          <p:cNvPr id="36" name="TextBox 35"/>
          <p:cNvSpPr txBox="1"/>
          <p:nvPr/>
        </p:nvSpPr>
        <p:spPr>
          <a:xfrm>
            <a:off x="3614221" y="3441270"/>
            <a:ext cx="1507269" cy="400109"/>
          </a:xfrm>
          <a:prstGeom prst="rect">
            <a:avLst/>
          </a:prstGeom>
          <a:noFill/>
        </p:spPr>
        <p:txBody>
          <a:bodyPr wrap="none" rtlCol="0">
            <a:spAutoFit/>
          </a:bodyPr>
          <a:lstStyle/>
          <a:p>
            <a:r>
              <a:rPr lang="en-US" sz="2000" dirty="0" smtClean="0"/>
              <a:t>processing</a:t>
            </a:r>
            <a:endParaRPr lang="en-US" sz="2000" dirty="0"/>
          </a:p>
        </p:txBody>
      </p:sp>
      <p:sp>
        <p:nvSpPr>
          <p:cNvPr id="51" name="TextBox 50"/>
          <p:cNvSpPr txBox="1"/>
          <p:nvPr/>
        </p:nvSpPr>
        <p:spPr>
          <a:xfrm>
            <a:off x="1002001" y="636829"/>
            <a:ext cx="2148545" cy="584776"/>
          </a:xfrm>
          <a:prstGeom prst="rect">
            <a:avLst/>
          </a:prstGeom>
          <a:noFill/>
        </p:spPr>
        <p:txBody>
          <a:bodyPr wrap="none" rtlCol="0">
            <a:spAutoFit/>
          </a:bodyPr>
          <a:lstStyle/>
          <a:p>
            <a:r>
              <a:rPr lang="en-US" sz="3200" b="1" dirty="0" smtClean="0"/>
              <a:t>200-400 </a:t>
            </a:r>
            <a:r>
              <a:rPr lang="en-US" sz="3200" b="1" dirty="0" err="1" smtClean="0"/>
              <a:t>ms</a:t>
            </a:r>
            <a:endParaRPr lang="en-US" sz="3200" b="1" dirty="0"/>
          </a:p>
        </p:txBody>
      </p:sp>
    </p:spTree>
    <p:extLst>
      <p:ext uri="{BB962C8B-B14F-4D97-AF65-F5344CB8AC3E}">
        <p14:creationId xmlns:p14="http://schemas.microsoft.com/office/powerpoint/2010/main" val="19714891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4041" y="669472"/>
            <a:ext cx="7710812" cy="4566668"/>
            <a:chOff x="557980" y="453223"/>
            <a:chExt cx="8224181" cy="4410766"/>
          </a:xfrm>
        </p:grpSpPr>
        <p:pic>
          <p:nvPicPr>
            <p:cNvPr id="5" name="Picture 4"/>
            <p:cNvPicPr>
              <a:picLocks noChangeAspect="1"/>
            </p:cNvPicPr>
            <p:nvPr/>
          </p:nvPicPr>
          <p:blipFill>
            <a:blip r:embed="rId2"/>
            <a:stretch>
              <a:fillRect/>
            </a:stretch>
          </p:blipFill>
          <p:spPr>
            <a:xfrm>
              <a:off x="1066799" y="453223"/>
              <a:ext cx="6553200" cy="560036"/>
            </a:xfrm>
            <a:prstGeom prst="rect">
              <a:avLst/>
            </a:prstGeom>
          </p:spPr>
        </p:pic>
        <p:sp>
          <p:nvSpPr>
            <p:cNvPr id="6" name="Line 23"/>
            <p:cNvSpPr>
              <a:spLocks noChangeShapeType="1"/>
            </p:cNvSpPr>
            <p:nvPr/>
          </p:nvSpPr>
          <p:spPr bwMode="auto">
            <a:xfrm>
              <a:off x="7538843" y="3090343"/>
              <a:ext cx="319954"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7" name="Text Box 24"/>
            <p:cNvSpPr txBox="1">
              <a:spLocks noChangeArrowheads="1"/>
            </p:cNvSpPr>
            <p:nvPr/>
          </p:nvSpPr>
          <p:spPr bwMode="auto">
            <a:xfrm>
              <a:off x="7825364" y="2718550"/>
              <a:ext cx="956797" cy="3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r>
                <a:rPr lang="en-US" sz="2000" b="1" dirty="0">
                  <a:solidFill>
                    <a:schemeClr val="tx2"/>
                  </a:solidFill>
                </a:rPr>
                <a:t>time</a:t>
              </a:r>
            </a:p>
          </p:txBody>
        </p:sp>
        <p:sp>
          <p:nvSpPr>
            <p:cNvPr id="8" name="Text Box 30"/>
            <p:cNvSpPr txBox="1">
              <a:spLocks noChangeArrowheads="1"/>
            </p:cNvSpPr>
            <p:nvPr/>
          </p:nvSpPr>
          <p:spPr bwMode="auto">
            <a:xfrm>
              <a:off x="1302141" y="1306793"/>
              <a:ext cx="1439185" cy="3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000" dirty="0">
                  <a:solidFill>
                    <a:schemeClr val="tx2"/>
                  </a:solidFill>
                </a:rPr>
                <a:t>about 7 </a:t>
              </a:r>
              <a:r>
                <a:rPr lang="en-US" sz="2000" dirty="0" err="1">
                  <a:solidFill>
                    <a:schemeClr val="tx2"/>
                  </a:solidFill>
                </a:rPr>
                <a:t>ms</a:t>
              </a:r>
              <a:endParaRPr lang="en-US" sz="2000" dirty="0">
                <a:solidFill>
                  <a:schemeClr val="tx2"/>
                </a:solidFill>
              </a:endParaRPr>
            </a:p>
          </p:txBody>
        </p:sp>
        <p:sp>
          <p:nvSpPr>
            <p:cNvPr id="9" name="Line 29"/>
            <p:cNvSpPr>
              <a:spLocks noChangeShapeType="1"/>
            </p:cNvSpPr>
            <p:nvPr/>
          </p:nvSpPr>
          <p:spPr bwMode="auto">
            <a:xfrm>
              <a:off x="1739900" y="1803400"/>
              <a:ext cx="381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10" name="Freeform 44"/>
            <p:cNvSpPr>
              <a:spLocks/>
            </p:cNvSpPr>
            <p:nvPr/>
          </p:nvSpPr>
          <p:spPr bwMode="auto">
            <a:xfrm>
              <a:off x="2286000" y="1961096"/>
              <a:ext cx="2354263" cy="596900"/>
            </a:xfrm>
            <a:custGeom>
              <a:avLst/>
              <a:gdLst>
                <a:gd name="T0" fmla="*/ 0 w 1483"/>
                <a:gd name="T1" fmla="*/ 355 h 376"/>
                <a:gd name="T2" fmla="*/ 747 w 1483"/>
                <a:gd name="T3" fmla="*/ 3 h 376"/>
                <a:gd name="T4" fmla="*/ 1483 w 1483"/>
                <a:gd name="T5" fmla="*/ 376 h 376"/>
              </a:gdLst>
              <a:ahLst/>
              <a:cxnLst>
                <a:cxn ang="0">
                  <a:pos x="T0" y="T1"/>
                </a:cxn>
                <a:cxn ang="0">
                  <a:pos x="T2" y="T3"/>
                </a:cxn>
                <a:cxn ang="0">
                  <a:pos x="T4" y="T5"/>
                </a:cxn>
              </a:cxnLst>
              <a:rect l="0" t="0" r="r" b="b"/>
              <a:pathLst>
                <a:path w="1483" h="376">
                  <a:moveTo>
                    <a:pt x="0" y="355"/>
                  </a:moveTo>
                  <a:cubicBezTo>
                    <a:pt x="250" y="177"/>
                    <a:pt x="500" y="0"/>
                    <a:pt x="747" y="3"/>
                  </a:cubicBezTo>
                  <a:cubicBezTo>
                    <a:pt x="994" y="6"/>
                    <a:pt x="1360" y="314"/>
                    <a:pt x="1483" y="376"/>
                  </a:cubicBezTo>
                </a:path>
              </a:pathLst>
            </a:custGeom>
            <a:solidFill>
              <a:srgbClr val="00FFFF">
                <a:alpha val="50000"/>
              </a:srgbClr>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sz="2000"/>
            </a:p>
          </p:txBody>
        </p:sp>
        <p:sp>
          <p:nvSpPr>
            <p:cNvPr id="11" name="Freeform 45"/>
            <p:cNvSpPr>
              <a:spLocks/>
            </p:cNvSpPr>
            <p:nvPr/>
          </p:nvSpPr>
          <p:spPr bwMode="auto">
            <a:xfrm>
              <a:off x="3352800" y="1973796"/>
              <a:ext cx="2354263" cy="596900"/>
            </a:xfrm>
            <a:custGeom>
              <a:avLst/>
              <a:gdLst>
                <a:gd name="T0" fmla="*/ 0 w 1483"/>
                <a:gd name="T1" fmla="*/ 355 h 376"/>
                <a:gd name="T2" fmla="*/ 747 w 1483"/>
                <a:gd name="T3" fmla="*/ 3 h 376"/>
                <a:gd name="T4" fmla="*/ 1483 w 1483"/>
                <a:gd name="T5" fmla="*/ 376 h 376"/>
              </a:gdLst>
              <a:ahLst/>
              <a:cxnLst>
                <a:cxn ang="0">
                  <a:pos x="T0" y="T1"/>
                </a:cxn>
                <a:cxn ang="0">
                  <a:pos x="T2" y="T3"/>
                </a:cxn>
                <a:cxn ang="0">
                  <a:pos x="T4" y="T5"/>
                </a:cxn>
              </a:cxnLst>
              <a:rect l="0" t="0" r="r" b="b"/>
              <a:pathLst>
                <a:path w="1483" h="376">
                  <a:moveTo>
                    <a:pt x="0" y="355"/>
                  </a:moveTo>
                  <a:cubicBezTo>
                    <a:pt x="250" y="177"/>
                    <a:pt x="500" y="0"/>
                    <a:pt x="747" y="3"/>
                  </a:cubicBezTo>
                  <a:cubicBezTo>
                    <a:pt x="994" y="6"/>
                    <a:pt x="1360" y="314"/>
                    <a:pt x="1483" y="376"/>
                  </a:cubicBezTo>
                </a:path>
              </a:pathLst>
            </a:custGeom>
            <a:solidFill>
              <a:srgbClr val="99CC00">
                <a:alpha val="50000"/>
              </a:srgbClr>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sz="2000"/>
            </a:p>
          </p:txBody>
        </p:sp>
        <p:sp>
          <p:nvSpPr>
            <p:cNvPr id="12" name="Freeform 46"/>
            <p:cNvSpPr>
              <a:spLocks/>
            </p:cNvSpPr>
            <p:nvPr/>
          </p:nvSpPr>
          <p:spPr bwMode="auto">
            <a:xfrm>
              <a:off x="1066800" y="1961096"/>
              <a:ext cx="2354263" cy="596900"/>
            </a:xfrm>
            <a:custGeom>
              <a:avLst/>
              <a:gdLst>
                <a:gd name="T0" fmla="*/ 0 w 1483"/>
                <a:gd name="T1" fmla="*/ 355 h 376"/>
                <a:gd name="T2" fmla="*/ 747 w 1483"/>
                <a:gd name="T3" fmla="*/ 3 h 376"/>
                <a:gd name="T4" fmla="*/ 1483 w 1483"/>
                <a:gd name="T5" fmla="*/ 376 h 376"/>
              </a:gdLst>
              <a:ahLst/>
              <a:cxnLst>
                <a:cxn ang="0">
                  <a:pos x="T0" y="T1"/>
                </a:cxn>
                <a:cxn ang="0">
                  <a:pos x="T2" y="T3"/>
                </a:cxn>
                <a:cxn ang="0">
                  <a:pos x="T4" y="T5"/>
                </a:cxn>
              </a:cxnLst>
              <a:rect l="0" t="0" r="r" b="b"/>
              <a:pathLst>
                <a:path w="1483" h="376">
                  <a:moveTo>
                    <a:pt x="0" y="355"/>
                  </a:moveTo>
                  <a:cubicBezTo>
                    <a:pt x="250" y="177"/>
                    <a:pt x="500" y="0"/>
                    <a:pt x="747" y="3"/>
                  </a:cubicBezTo>
                  <a:cubicBezTo>
                    <a:pt x="994" y="6"/>
                    <a:pt x="1360" y="314"/>
                    <a:pt x="1483" y="376"/>
                  </a:cubicBezTo>
                </a:path>
              </a:pathLst>
            </a:custGeom>
            <a:solidFill>
              <a:schemeClr val="accent2">
                <a:alpha val="50000"/>
              </a:schemeClr>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sz="2000"/>
            </a:p>
          </p:txBody>
        </p:sp>
        <p:sp>
          <p:nvSpPr>
            <p:cNvPr id="13" name="Freeform 47"/>
            <p:cNvSpPr>
              <a:spLocks/>
            </p:cNvSpPr>
            <p:nvPr/>
          </p:nvSpPr>
          <p:spPr bwMode="auto">
            <a:xfrm>
              <a:off x="609600" y="1961096"/>
              <a:ext cx="2354263" cy="596900"/>
            </a:xfrm>
            <a:custGeom>
              <a:avLst/>
              <a:gdLst>
                <a:gd name="T0" fmla="*/ 0 w 1483"/>
                <a:gd name="T1" fmla="*/ 355 h 376"/>
                <a:gd name="T2" fmla="*/ 747 w 1483"/>
                <a:gd name="T3" fmla="*/ 3 h 376"/>
                <a:gd name="T4" fmla="*/ 1483 w 1483"/>
                <a:gd name="T5" fmla="*/ 376 h 376"/>
              </a:gdLst>
              <a:ahLst/>
              <a:cxnLst>
                <a:cxn ang="0">
                  <a:pos x="T0" y="T1"/>
                </a:cxn>
                <a:cxn ang="0">
                  <a:pos x="T2" y="T3"/>
                </a:cxn>
                <a:cxn ang="0">
                  <a:pos x="T4" y="T5"/>
                </a:cxn>
              </a:cxnLst>
              <a:rect l="0" t="0" r="r" b="b"/>
              <a:pathLst>
                <a:path w="1483" h="376">
                  <a:moveTo>
                    <a:pt x="0" y="355"/>
                  </a:moveTo>
                  <a:cubicBezTo>
                    <a:pt x="250" y="177"/>
                    <a:pt x="500" y="0"/>
                    <a:pt x="747" y="3"/>
                  </a:cubicBezTo>
                  <a:cubicBezTo>
                    <a:pt x="994" y="6"/>
                    <a:pt x="1360" y="314"/>
                    <a:pt x="1483" y="376"/>
                  </a:cubicBezTo>
                </a:path>
              </a:pathLst>
            </a:custGeom>
            <a:solidFill>
              <a:srgbClr val="FF00FF">
                <a:alpha val="50000"/>
              </a:srgbClr>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sz="2000"/>
            </a:p>
          </p:txBody>
        </p:sp>
        <p:sp>
          <p:nvSpPr>
            <p:cNvPr id="14" name="Freeform 48"/>
            <p:cNvSpPr>
              <a:spLocks/>
            </p:cNvSpPr>
            <p:nvPr/>
          </p:nvSpPr>
          <p:spPr bwMode="auto">
            <a:xfrm>
              <a:off x="2667000" y="1961096"/>
              <a:ext cx="2354263" cy="596900"/>
            </a:xfrm>
            <a:custGeom>
              <a:avLst/>
              <a:gdLst>
                <a:gd name="T0" fmla="*/ 0 w 1483"/>
                <a:gd name="T1" fmla="*/ 355 h 376"/>
                <a:gd name="T2" fmla="*/ 747 w 1483"/>
                <a:gd name="T3" fmla="*/ 3 h 376"/>
                <a:gd name="T4" fmla="*/ 1483 w 1483"/>
                <a:gd name="T5" fmla="*/ 376 h 376"/>
              </a:gdLst>
              <a:ahLst/>
              <a:cxnLst>
                <a:cxn ang="0">
                  <a:pos x="T0" y="T1"/>
                </a:cxn>
                <a:cxn ang="0">
                  <a:pos x="T2" y="T3"/>
                </a:cxn>
                <a:cxn ang="0">
                  <a:pos x="T4" y="T5"/>
                </a:cxn>
              </a:cxnLst>
              <a:rect l="0" t="0" r="r" b="b"/>
              <a:pathLst>
                <a:path w="1483" h="376">
                  <a:moveTo>
                    <a:pt x="0" y="355"/>
                  </a:moveTo>
                  <a:cubicBezTo>
                    <a:pt x="250" y="177"/>
                    <a:pt x="500" y="0"/>
                    <a:pt x="747" y="3"/>
                  </a:cubicBezTo>
                  <a:cubicBezTo>
                    <a:pt x="994" y="6"/>
                    <a:pt x="1360" y="314"/>
                    <a:pt x="1483" y="376"/>
                  </a:cubicBezTo>
                </a:path>
              </a:pathLst>
            </a:custGeom>
            <a:solidFill>
              <a:srgbClr val="800000">
                <a:alpha val="50000"/>
              </a:srgbClr>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sz="2000"/>
            </a:p>
          </p:txBody>
        </p:sp>
        <p:sp>
          <p:nvSpPr>
            <p:cNvPr id="15" name="Freeform 49"/>
            <p:cNvSpPr>
              <a:spLocks/>
            </p:cNvSpPr>
            <p:nvPr/>
          </p:nvSpPr>
          <p:spPr bwMode="auto">
            <a:xfrm>
              <a:off x="1752600" y="1961096"/>
              <a:ext cx="2354263" cy="596900"/>
            </a:xfrm>
            <a:custGeom>
              <a:avLst/>
              <a:gdLst>
                <a:gd name="T0" fmla="*/ 0 w 1483"/>
                <a:gd name="T1" fmla="*/ 355 h 376"/>
                <a:gd name="T2" fmla="*/ 747 w 1483"/>
                <a:gd name="T3" fmla="*/ 3 h 376"/>
                <a:gd name="T4" fmla="*/ 1483 w 1483"/>
                <a:gd name="T5" fmla="*/ 376 h 376"/>
              </a:gdLst>
              <a:ahLst/>
              <a:cxnLst>
                <a:cxn ang="0">
                  <a:pos x="T0" y="T1"/>
                </a:cxn>
                <a:cxn ang="0">
                  <a:pos x="T2" y="T3"/>
                </a:cxn>
                <a:cxn ang="0">
                  <a:pos x="T4" y="T5"/>
                </a:cxn>
              </a:cxnLst>
              <a:rect l="0" t="0" r="r" b="b"/>
              <a:pathLst>
                <a:path w="1483" h="376">
                  <a:moveTo>
                    <a:pt x="0" y="355"/>
                  </a:moveTo>
                  <a:cubicBezTo>
                    <a:pt x="250" y="177"/>
                    <a:pt x="500" y="0"/>
                    <a:pt x="747" y="3"/>
                  </a:cubicBezTo>
                  <a:cubicBezTo>
                    <a:pt x="994" y="6"/>
                    <a:pt x="1360" y="314"/>
                    <a:pt x="1483" y="376"/>
                  </a:cubicBezTo>
                </a:path>
              </a:pathLst>
            </a:custGeom>
            <a:solidFill>
              <a:srgbClr val="FFFF00">
                <a:alpha val="50000"/>
              </a:srgbClr>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sz="2000"/>
            </a:p>
          </p:txBody>
        </p:sp>
        <p:sp>
          <p:nvSpPr>
            <p:cNvPr id="16" name="Freeform 51"/>
            <p:cNvSpPr>
              <a:spLocks/>
            </p:cNvSpPr>
            <p:nvPr/>
          </p:nvSpPr>
          <p:spPr bwMode="auto">
            <a:xfrm>
              <a:off x="4876800" y="1973796"/>
              <a:ext cx="2354263" cy="596900"/>
            </a:xfrm>
            <a:custGeom>
              <a:avLst/>
              <a:gdLst>
                <a:gd name="T0" fmla="*/ 0 w 1483"/>
                <a:gd name="T1" fmla="*/ 355 h 376"/>
                <a:gd name="T2" fmla="*/ 747 w 1483"/>
                <a:gd name="T3" fmla="*/ 3 h 376"/>
                <a:gd name="T4" fmla="*/ 1483 w 1483"/>
                <a:gd name="T5" fmla="*/ 376 h 376"/>
              </a:gdLst>
              <a:ahLst/>
              <a:cxnLst>
                <a:cxn ang="0">
                  <a:pos x="T0" y="T1"/>
                </a:cxn>
                <a:cxn ang="0">
                  <a:pos x="T2" y="T3"/>
                </a:cxn>
                <a:cxn ang="0">
                  <a:pos x="T4" y="T5"/>
                </a:cxn>
              </a:cxnLst>
              <a:rect l="0" t="0" r="r" b="b"/>
              <a:pathLst>
                <a:path w="1483" h="376">
                  <a:moveTo>
                    <a:pt x="0" y="355"/>
                  </a:moveTo>
                  <a:cubicBezTo>
                    <a:pt x="250" y="177"/>
                    <a:pt x="500" y="0"/>
                    <a:pt x="747" y="3"/>
                  </a:cubicBezTo>
                  <a:cubicBezTo>
                    <a:pt x="994" y="6"/>
                    <a:pt x="1360" y="314"/>
                    <a:pt x="1483" y="376"/>
                  </a:cubicBezTo>
                </a:path>
              </a:pathLst>
            </a:custGeom>
            <a:solidFill>
              <a:srgbClr val="CC99FF">
                <a:alpha val="50000"/>
              </a:srgbClr>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sz="2000"/>
            </a:p>
          </p:txBody>
        </p:sp>
        <p:sp>
          <p:nvSpPr>
            <p:cNvPr id="17" name="Freeform 52"/>
            <p:cNvSpPr>
              <a:spLocks/>
            </p:cNvSpPr>
            <p:nvPr/>
          </p:nvSpPr>
          <p:spPr bwMode="auto">
            <a:xfrm>
              <a:off x="5799138" y="1961096"/>
              <a:ext cx="2354263" cy="596900"/>
            </a:xfrm>
            <a:custGeom>
              <a:avLst/>
              <a:gdLst>
                <a:gd name="T0" fmla="*/ 0 w 1483"/>
                <a:gd name="T1" fmla="*/ 355 h 376"/>
                <a:gd name="T2" fmla="*/ 747 w 1483"/>
                <a:gd name="T3" fmla="*/ 3 h 376"/>
                <a:gd name="T4" fmla="*/ 1483 w 1483"/>
                <a:gd name="T5" fmla="*/ 376 h 376"/>
              </a:gdLst>
              <a:ahLst/>
              <a:cxnLst>
                <a:cxn ang="0">
                  <a:pos x="T0" y="T1"/>
                </a:cxn>
                <a:cxn ang="0">
                  <a:pos x="T2" y="T3"/>
                </a:cxn>
                <a:cxn ang="0">
                  <a:pos x="T4" y="T5"/>
                </a:cxn>
              </a:cxnLst>
              <a:rect l="0" t="0" r="r" b="b"/>
              <a:pathLst>
                <a:path w="1483" h="376">
                  <a:moveTo>
                    <a:pt x="0" y="355"/>
                  </a:moveTo>
                  <a:cubicBezTo>
                    <a:pt x="250" y="177"/>
                    <a:pt x="500" y="0"/>
                    <a:pt x="747" y="3"/>
                  </a:cubicBezTo>
                  <a:cubicBezTo>
                    <a:pt x="994" y="6"/>
                    <a:pt x="1360" y="314"/>
                    <a:pt x="1483" y="376"/>
                  </a:cubicBezTo>
                </a:path>
              </a:pathLst>
            </a:custGeom>
            <a:solidFill>
              <a:srgbClr val="FF9900">
                <a:alpha val="50000"/>
              </a:srgbClr>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sz="2000"/>
            </a:p>
          </p:txBody>
        </p:sp>
        <p:sp>
          <p:nvSpPr>
            <p:cNvPr id="18" name="Freeform 53"/>
            <p:cNvSpPr>
              <a:spLocks/>
            </p:cNvSpPr>
            <p:nvPr/>
          </p:nvSpPr>
          <p:spPr bwMode="auto">
            <a:xfrm>
              <a:off x="5265738" y="1961096"/>
              <a:ext cx="2354263" cy="596900"/>
            </a:xfrm>
            <a:custGeom>
              <a:avLst/>
              <a:gdLst>
                <a:gd name="T0" fmla="*/ 0 w 1483"/>
                <a:gd name="T1" fmla="*/ 355 h 376"/>
                <a:gd name="T2" fmla="*/ 747 w 1483"/>
                <a:gd name="T3" fmla="*/ 3 h 376"/>
                <a:gd name="T4" fmla="*/ 1483 w 1483"/>
                <a:gd name="T5" fmla="*/ 376 h 376"/>
              </a:gdLst>
              <a:ahLst/>
              <a:cxnLst>
                <a:cxn ang="0">
                  <a:pos x="T0" y="T1"/>
                </a:cxn>
                <a:cxn ang="0">
                  <a:pos x="T2" y="T3"/>
                </a:cxn>
                <a:cxn ang="0">
                  <a:pos x="T4" y="T5"/>
                </a:cxn>
              </a:cxnLst>
              <a:rect l="0" t="0" r="r" b="b"/>
              <a:pathLst>
                <a:path w="1483" h="376">
                  <a:moveTo>
                    <a:pt x="0" y="355"/>
                  </a:moveTo>
                  <a:cubicBezTo>
                    <a:pt x="250" y="177"/>
                    <a:pt x="500" y="0"/>
                    <a:pt x="747" y="3"/>
                  </a:cubicBezTo>
                  <a:cubicBezTo>
                    <a:pt x="994" y="6"/>
                    <a:pt x="1360" y="314"/>
                    <a:pt x="1483" y="376"/>
                  </a:cubicBezTo>
                </a:path>
              </a:pathLst>
            </a:custGeom>
            <a:solidFill>
              <a:srgbClr val="FFCC00">
                <a:alpha val="50000"/>
              </a:srgbClr>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sz="2000"/>
            </a:p>
          </p:txBody>
        </p:sp>
        <p:sp>
          <p:nvSpPr>
            <p:cNvPr id="19" name="Line 26"/>
            <p:cNvSpPr>
              <a:spLocks noChangeShapeType="1"/>
            </p:cNvSpPr>
            <p:nvPr/>
          </p:nvSpPr>
          <p:spPr bwMode="auto">
            <a:xfrm>
              <a:off x="557980" y="3207034"/>
              <a:ext cx="206853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20" name="Text Box 27"/>
            <p:cNvSpPr txBox="1">
              <a:spLocks noChangeArrowheads="1"/>
            </p:cNvSpPr>
            <p:nvPr/>
          </p:nvSpPr>
          <p:spPr bwMode="auto">
            <a:xfrm>
              <a:off x="758259" y="2701537"/>
              <a:ext cx="1716481" cy="3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dirty="0">
                  <a:solidFill>
                    <a:schemeClr val="tx2"/>
                  </a:solidFill>
                </a:rPr>
                <a:t>about 200 </a:t>
              </a:r>
              <a:r>
                <a:rPr lang="en-US" sz="2000" dirty="0" err="1">
                  <a:solidFill>
                    <a:schemeClr val="tx2"/>
                  </a:solidFill>
                </a:rPr>
                <a:t>ms</a:t>
              </a:r>
              <a:endParaRPr lang="en-US" sz="2000" dirty="0">
                <a:solidFill>
                  <a:schemeClr val="tx2"/>
                </a:solidFill>
              </a:endParaRPr>
            </a:p>
          </p:txBody>
        </p:sp>
        <p:grpSp>
          <p:nvGrpSpPr>
            <p:cNvPr id="21" name="Group 17"/>
            <p:cNvGrpSpPr>
              <a:grpSpLocks/>
            </p:cNvGrpSpPr>
            <p:nvPr/>
          </p:nvGrpSpPr>
          <p:grpSpPr bwMode="auto">
            <a:xfrm>
              <a:off x="3683000" y="3245546"/>
              <a:ext cx="2709863" cy="531813"/>
              <a:chOff x="-363" y="2618"/>
              <a:chExt cx="1707" cy="335"/>
            </a:xfrm>
          </p:grpSpPr>
          <p:sp>
            <p:nvSpPr>
              <p:cNvPr id="25" name="Line 18"/>
              <p:cNvSpPr>
                <a:spLocks noChangeShapeType="1"/>
              </p:cNvSpPr>
              <p:nvPr/>
            </p:nvSpPr>
            <p:spPr bwMode="auto">
              <a:xfrm>
                <a:off x="-363" y="2953"/>
                <a:ext cx="170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26" name="Text Box 19"/>
              <p:cNvSpPr txBox="1">
                <a:spLocks noChangeArrowheads="1"/>
              </p:cNvSpPr>
              <p:nvPr/>
            </p:nvSpPr>
            <p:spPr bwMode="auto">
              <a:xfrm>
                <a:off x="103" y="2618"/>
                <a:ext cx="75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dirty="0" smtClean="0">
                    <a:solidFill>
                      <a:schemeClr val="tx2"/>
                    </a:solidFill>
                  </a:rPr>
                  <a:t>&gt; 200 </a:t>
                </a:r>
                <a:r>
                  <a:rPr lang="en-US" sz="2000" dirty="0" err="1">
                    <a:solidFill>
                      <a:schemeClr val="tx2"/>
                    </a:solidFill>
                  </a:rPr>
                  <a:t>ms</a:t>
                </a:r>
                <a:endParaRPr lang="en-US" sz="2000" dirty="0">
                  <a:solidFill>
                    <a:schemeClr val="tx2"/>
                  </a:solidFill>
                </a:endParaRPr>
              </a:p>
            </p:txBody>
          </p:sp>
        </p:grpSp>
        <p:sp>
          <p:nvSpPr>
            <p:cNvPr id="22" name="Freeform 50"/>
            <p:cNvSpPr>
              <a:spLocks/>
            </p:cNvSpPr>
            <p:nvPr/>
          </p:nvSpPr>
          <p:spPr bwMode="auto">
            <a:xfrm>
              <a:off x="4038600" y="1973796"/>
              <a:ext cx="2354263" cy="596900"/>
            </a:xfrm>
            <a:custGeom>
              <a:avLst/>
              <a:gdLst>
                <a:gd name="T0" fmla="*/ 0 w 1483"/>
                <a:gd name="T1" fmla="*/ 355 h 376"/>
                <a:gd name="T2" fmla="*/ 747 w 1483"/>
                <a:gd name="T3" fmla="*/ 3 h 376"/>
                <a:gd name="T4" fmla="*/ 1483 w 1483"/>
                <a:gd name="T5" fmla="*/ 376 h 376"/>
              </a:gdLst>
              <a:ahLst/>
              <a:cxnLst>
                <a:cxn ang="0">
                  <a:pos x="T0" y="T1"/>
                </a:cxn>
                <a:cxn ang="0">
                  <a:pos x="T2" y="T3"/>
                </a:cxn>
                <a:cxn ang="0">
                  <a:pos x="T4" y="T5"/>
                </a:cxn>
              </a:cxnLst>
              <a:rect l="0" t="0" r="r" b="b"/>
              <a:pathLst>
                <a:path w="1483" h="376">
                  <a:moveTo>
                    <a:pt x="0" y="355"/>
                  </a:moveTo>
                  <a:cubicBezTo>
                    <a:pt x="250" y="177"/>
                    <a:pt x="500" y="0"/>
                    <a:pt x="747" y="3"/>
                  </a:cubicBezTo>
                  <a:cubicBezTo>
                    <a:pt x="994" y="6"/>
                    <a:pt x="1360" y="314"/>
                    <a:pt x="1483" y="376"/>
                  </a:cubicBezTo>
                </a:path>
              </a:pathLst>
            </a:custGeom>
            <a:solidFill>
              <a:srgbClr val="38FFF6">
                <a:alpha val="50000"/>
              </a:srgbClr>
            </a:solidFill>
            <a:ln>
              <a:noFill/>
            </a:ln>
            <a:effectLst/>
          </p:spPr>
          <p:txBody>
            <a:bodyPr/>
            <a:lstStyle/>
            <a:p>
              <a:endParaRPr lang="en-US" sz="2000"/>
            </a:p>
          </p:txBody>
        </p:sp>
        <p:sp>
          <p:nvSpPr>
            <p:cNvPr id="23" name="Down Arrow 22"/>
            <p:cNvSpPr/>
            <p:nvPr/>
          </p:nvSpPr>
          <p:spPr>
            <a:xfrm>
              <a:off x="4038600" y="4071339"/>
              <a:ext cx="2248041" cy="792650"/>
            </a:xfrm>
            <a:prstGeom prst="downArrow">
              <a:avLst>
                <a:gd name="adj1" fmla="val 50000"/>
                <a:gd name="adj2" fmla="val 48864"/>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4" name="TextBox 23"/>
            <p:cNvSpPr txBox="1"/>
            <p:nvPr/>
          </p:nvSpPr>
          <p:spPr>
            <a:xfrm>
              <a:off x="4627563" y="4071338"/>
              <a:ext cx="1159483" cy="386450"/>
            </a:xfrm>
            <a:prstGeom prst="rect">
              <a:avLst/>
            </a:prstGeom>
            <a:noFill/>
          </p:spPr>
          <p:txBody>
            <a:bodyPr wrap="none" rtlCol="0">
              <a:spAutoFit/>
            </a:bodyPr>
            <a:lstStyle/>
            <a:p>
              <a:r>
                <a:rPr lang="en-US" sz="2000" dirty="0" smtClean="0"/>
                <a:t>classifier</a:t>
              </a:r>
              <a:endParaRPr lang="en-US" sz="2000" dirty="0"/>
            </a:p>
          </p:txBody>
        </p:sp>
      </p:grpSp>
      <p:pic>
        <p:nvPicPr>
          <p:cNvPr id="27" name="Picture 26" descr="Screen Shot 2014-04-07 at 14.11.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592" y="5584083"/>
            <a:ext cx="1064479" cy="551665"/>
          </a:xfrm>
          <a:prstGeom prst="rect">
            <a:avLst/>
          </a:prstGeom>
        </p:spPr>
      </p:pic>
    </p:spTree>
    <p:extLst>
      <p:ext uri="{BB962C8B-B14F-4D97-AF65-F5344CB8AC3E}">
        <p14:creationId xmlns:p14="http://schemas.microsoft.com/office/powerpoint/2010/main" val="6962568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a:off x="259840" y="1923941"/>
            <a:ext cx="4976042" cy="523220"/>
          </a:xfrm>
          <a:prstGeom prst="rect">
            <a:avLst/>
          </a:prstGeom>
          <a:noFill/>
        </p:spPr>
        <p:txBody>
          <a:bodyPr wrap="none" rtlCol="0">
            <a:spAutoFit/>
          </a:bodyPr>
          <a:lstStyle/>
          <a:p>
            <a:r>
              <a:rPr lang="en-US" sz="2800" b="1" dirty="0" smtClean="0"/>
              <a:t>Deep, Long, and Wide Neural Nets</a:t>
            </a:r>
            <a:endParaRPr lang="en-US" sz="2800" b="1" dirty="0"/>
          </a:p>
        </p:txBody>
      </p:sp>
      <p:sp>
        <p:nvSpPr>
          <p:cNvPr id="5" name="TextBox 4"/>
          <p:cNvSpPr txBox="1"/>
          <p:nvPr/>
        </p:nvSpPr>
        <p:spPr>
          <a:xfrm>
            <a:off x="1137383" y="3222892"/>
            <a:ext cx="1531188" cy="369332"/>
          </a:xfrm>
          <a:prstGeom prst="rect">
            <a:avLst/>
          </a:prstGeom>
          <a:noFill/>
        </p:spPr>
        <p:txBody>
          <a:bodyPr wrap="none" rtlCol="0">
            <a:spAutoFit/>
          </a:bodyPr>
          <a:lstStyle/>
          <a:p>
            <a:r>
              <a:rPr lang="en-US" dirty="0" smtClean="0"/>
              <a:t>up to 1000 </a:t>
            </a:r>
            <a:r>
              <a:rPr lang="en-US" dirty="0" err="1" smtClean="0"/>
              <a:t>ms</a:t>
            </a:r>
            <a:endParaRPr lang="en-US" dirty="0"/>
          </a:p>
        </p:txBody>
      </p:sp>
      <p:grpSp>
        <p:nvGrpSpPr>
          <p:cNvPr id="25" name="Group 24"/>
          <p:cNvGrpSpPr/>
          <p:nvPr/>
        </p:nvGrpSpPr>
        <p:grpSpPr>
          <a:xfrm>
            <a:off x="4548512" y="3958684"/>
            <a:ext cx="1066800" cy="292654"/>
            <a:chOff x="3230539" y="1463276"/>
            <a:chExt cx="1066800" cy="986938"/>
          </a:xfrm>
        </p:grpSpPr>
        <p:cxnSp>
          <p:nvCxnSpPr>
            <p:cNvPr id="7" name="Straight Connector 6"/>
            <p:cNvCxnSpPr/>
            <p:nvPr/>
          </p:nvCxnSpPr>
          <p:spPr>
            <a:xfrm>
              <a:off x="32305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3829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5353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6877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8401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9925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1449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2973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4494787" y="2907912"/>
            <a:ext cx="1184076" cy="923330"/>
          </a:xfrm>
          <a:prstGeom prst="rect">
            <a:avLst/>
          </a:prstGeom>
          <a:noFill/>
        </p:spPr>
        <p:txBody>
          <a:bodyPr wrap="none" rtlCol="0">
            <a:spAutoFit/>
          </a:bodyPr>
          <a:lstStyle/>
          <a:p>
            <a:pPr algn="ctr"/>
            <a:r>
              <a:rPr lang="en-US" dirty="0" smtClean="0"/>
              <a:t>many </a:t>
            </a:r>
          </a:p>
          <a:p>
            <a:pPr algn="ctr"/>
            <a:r>
              <a:rPr lang="en-US" dirty="0" smtClean="0"/>
              <a:t>processing</a:t>
            </a:r>
          </a:p>
          <a:p>
            <a:pPr algn="ctr"/>
            <a:r>
              <a:rPr lang="en-US" dirty="0" smtClean="0"/>
              <a:t>layers</a:t>
            </a:r>
            <a:endParaRPr lang="en-US" dirty="0"/>
          </a:p>
        </p:txBody>
      </p:sp>
      <p:sp>
        <p:nvSpPr>
          <p:cNvPr id="16" name="TextBox 15"/>
          <p:cNvSpPr txBox="1"/>
          <p:nvPr/>
        </p:nvSpPr>
        <p:spPr>
          <a:xfrm>
            <a:off x="7661397" y="4146413"/>
            <a:ext cx="1373318" cy="2031325"/>
          </a:xfrm>
          <a:prstGeom prst="rect">
            <a:avLst/>
          </a:prstGeom>
          <a:noFill/>
        </p:spPr>
        <p:txBody>
          <a:bodyPr wrap="none" rtlCol="0">
            <a:spAutoFit/>
          </a:bodyPr>
          <a:lstStyle/>
          <a:p>
            <a:pPr algn="ctr"/>
            <a:r>
              <a:rPr lang="en-US" dirty="0" smtClean="0"/>
              <a:t> (transformed)</a:t>
            </a:r>
          </a:p>
          <a:p>
            <a:pPr algn="ctr"/>
            <a:r>
              <a:rPr lang="en-US" dirty="0" smtClean="0"/>
              <a:t>posterior</a:t>
            </a:r>
          </a:p>
          <a:p>
            <a:pPr algn="ctr"/>
            <a:r>
              <a:rPr lang="en-US" dirty="0" smtClean="0"/>
              <a:t>probabilities</a:t>
            </a:r>
          </a:p>
          <a:p>
            <a:pPr algn="ctr"/>
            <a:r>
              <a:rPr lang="en-US" dirty="0" smtClean="0"/>
              <a:t>of speech</a:t>
            </a:r>
          </a:p>
          <a:p>
            <a:pPr algn="ctr"/>
            <a:r>
              <a:rPr lang="en-US" dirty="0" smtClean="0"/>
              <a:t>sounds</a:t>
            </a:r>
          </a:p>
          <a:p>
            <a:pPr algn="ctr"/>
            <a:r>
              <a:rPr lang="en-US" dirty="0" smtClean="0"/>
              <a:t>in the center</a:t>
            </a:r>
          </a:p>
          <a:p>
            <a:pPr algn="ctr"/>
            <a:r>
              <a:rPr lang="en-US" dirty="0" smtClean="0"/>
              <a:t>of the window</a:t>
            </a:r>
            <a:endParaRPr lang="en-US" dirty="0"/>
          </a:p>
        </p:txBody>
      </p:sp>
      <p:grpSp>
        <p:nvGrpSpPr>
          <p:cNvPr id="28" name="Group 27"/>
          <p:cNvGrpSpPr/>
          <p:nvPr/>
        </p:nvGrpSpPr>
        <p:grpSpPr>
          <a:xfrm>
            <a:off x="4587397" y="5000945"/>
            <a:ext cx="1066800" cy="292654"/>
            <a:chOff x="3230539" y="1463276"/>
            <a:chExt cx="1066800" cy="986938"/>
          </a:xfrm>
        </p:grpSpPr>
        <p:cxnSp>
          <p:nvCxnSpPr>
            <p:cNvPr id="29" name="Straight Connector 28"/>
            <p:cNvCxnSpPr/>
            <p:nvPr/>
          </p:nvCxnSpPr>
          <p:spPr>
            <a:xfrm>
              <a:off x="32305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3829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5353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6877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8401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9925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1449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2973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9" name="Group 38"/>
          <p:cNvGrpSpPr/>
          <p:nvPr/>
        </p:nvGrpSpPr>
        <p:grpSpPr>
          <a:xfrm>
            <a:off x="4626282" y="6043206"/>
            <a:ext cx="1066800" cy="292654"/>
            <a:chOff x="3230539" y="1463276"/>
            <a:chExt cx="1066800" cy="986938"/>
          </a:xfrm>
        </p:grpSpPr>
        <p:cxnSp>
          <p:nvCxnSpPr>
            <p:cNvPr id="40" name="Straight Connector 39"/>
            <p:cNvCxnSpPr/>
            <p:nvPr/>
          </p:nvCxnSpPr>
          <p:spPr>
            <a:xfrm>
              <a:off x="32305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3829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5353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6877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8401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9925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1449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2973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a:off x="5008195" y="4428321"/>
            <a:ext cx="72804" cy="416615"/>
            <a:chOff x="1609781" y="1779449"/>
            <a:chExt cx="72804" cy="416615"/>
          </a:xfrm>
        </p:grpSpPr>
        <p:sp>
          <p:nvSpPr>
            <p:cNvPr id="70" name="Oval 69"/>
            <p:cNvSpPr/>
            <p:nvPr/>
          </p:nvSpPr>
          <p:spPr>
            <a:xfrm>
              <a:off x="1609781" y="1779449"/>
              <a:ext cx="72804" cy="8117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1609781" y="1891264"/>
              <a:ext cx="72804" cy="8117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1609781" y="2003079"/>
              <a:ext cx="72804" cy="8117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1609781" y="2114894"/>
              <a:ext cx="72804" cy="8117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5005712" y="5454555"/>
            <a:ext cx="72804" cy="416615"/>
            <a:chOff x="1609781" y="1779449"/>
            <a:chExt cx="72804" cy="416615"/>
          </a:xfrm>
        </p:grpSpPr>
        <p:sp>
          <p:nvSpPr>
            <p:cNvPr id="75" name="Oval 74"/>
            <p:cNvSpPr/>
            <p:nvPr/>
          </p:nvSpPr>
          <p:spPr>
            <a:xfrm>
              <a:off x="1609781" y="1779449"/>
              <a:ext cx="72804" cy="8117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1609781" y="1891264"/>
              <a:ext cx="72804" cy="8117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1609781" y="2003079"/>
              <a:ext cx="72804" cy="8117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1609781" y="2114894"/>
              <a:ext cx="72804" cy="8117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9" name="TextBox 78"/>
          <p:cNvSpPr txBox="1"/>
          <p:nvPr/>
        </p:nvSpPr>
        <p:spPr>
          <a:xfrm>
            <a:off x="6480888" y="4965415"/>
            <a:ext cx="1075267" cy="369332"/>
          </a:xfrm>
          <a:prstGeom prst="rect">
            <a:avLst/>
          </a:prstGeom>
          <a:noFill/>
        </p:spPr>
        <p:txBody>
          <a:bodyPr wrap="square" rtlCol="0">
            <a:spAutoFit/>
          </a:bodyPr>
          <a:lstStyle/>
          <a:p>
            <a:pPr algn="ctr"/>
            <a:r>
              <a:rPr lang="en-US" dirty="0" smtClean="0"/>
              <a:t>fusion</a:t>
            </a:r>
            <a:endParaRPr lang="en-US" dirty="0"/>
          </a:p>
        </p:txBody>
      </p:sp>
      <p:sp>
        <p:nvSpPr>
          <p:cNvPr id="80" name="Right Brace 79"/>
          <p:cNvSpPr/>
          <p:nvPr/>
        </p:nvSpPr>
        <p:spPr>
          <a:xfrm>
            <a:off x="6005584" y="4120526"/>
            <a:ext cx="262467" cy="2048934"/>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Right Arrow 100"/>
          <p:cNvSpPr/>
          <p:nvPr/>
        </p:nvSpPr>
        <p:spPr>
          <a:xfrm>
            <a:off x="7448266" y="4951326"/>
            <a:ext cx="169333" cy="465667"/>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ight Arrow 102"/>
          <p:cNvSpPr/>
          <p:nvPr/>
        </p:nvSpPr>
        <p:spPr>
          <a:xfrm>
            <a:off x="4255182" y="3872048"/>
            <a:ext cx="169333" cy="465667"/>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ight Arrow 103"/>
          <p:cNvSpPr/>
          <p:nvPr/>
        </p:nvSpPr>
        <p:spPr>
          <a:xfrm>
            <a:off x="4283287" y="4925925"/>
            <a:ext cx="169333" cy="465667"/>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ight Arrow 104"/>
          <p:cNvSpPr/>
          <p:nvPr/>
        </p:nvSpPr>
        <p:spPr>
          <a:xfrm>
            <a:off x="4311392" y="5936626"/>
            <a:ext cx="169333" cy="465667"/>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ight Arrow 105"/>
          <p:cNvSpPr/>
          <p:nvPr/>
        </p:nvSpPr>
        <p:spPr>
          <a:xfrm>
            <a:off x="5720051" y="3872048"/>
            <a:ext cx="169333" cy="465667"/>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ight Arrow 106"/>
          <p:cNvSpPr/>
          <p:nvPr/>
        </p:nvSpPr>
        <p:spPr>
          <a:xfrm>
            <a:off x="5760048" y="4925925"/>
            <a:ext cx="169333" cy="465667"/>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Arrow 107"/>
          <p:cNvSpPr/>
          <p:nvPr/>
        </p:nvSpPr>
        <p:spPr>
          <a:xfrm>
            <a:off x="5778149" y="5979802"/>
            <a:ext cx="169333" cy="465667"/>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ight Arrow 108"/>
          <p:cNvSpPr/>
          <p:nvPr/>
        </p:nvSpPr>
        <p:spPr>
          <a:xfrm>
            <a:off x="6413154" y="4925925"/>
            <a:ext cx="169333" cy="465667"/>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TextBox 110"/>
          <p:cNvSpPr txBox="1"/>
          <p:nvPr/>
        </p:nvSpPr>
        <p:spPr>
          <a:xfrm>
            <a:off x="2209912" y="6342429"/>
            <a:ext cx="612517" cy="369332"/>
          </a:xfrm>
          <a:prstGeom prst="rect">
            <a:avLst/>
          </a:prstGeom>
          <a:noFill/>
        </p:spPr>
        <p:txBody>
          <a:bodyPr wrap="none" rtlCol="0">
            <a:spAutoFit/>
          </a:bodyPr>
          <a:lstStyle/>
          <a:p>
            <a:r>
              <a:rPr lang="en-US" dirty="0" smtClean="0"/>
              <a:t>time</a:t>
            </a:r>
            <a:endParaRPr lang="en-US" dirty="0"/>
          </a:p>
        </p:txBody>
      </p:sp>
      <p:grpSp>
        <p:nvGrpSpPr>
          <p:cNvPr id="2" name="Group 1"/>
          <p:cNvGrpSpPr/>
          <p:nvPr/>
        </p:nvGrpSpPr>
        <p:grpSpPr>
          <a:xfrm>
            <a:off x="3158610" y="3864308"/>
            <a:ext cx="225543" cy="2530245"/>
            <a:chOff x="4387934" y="4173751"/>
            <a:chExt cx="225543" cy="2530245"/>
          </a:xfrm>
        </p:grpSpPr>
        <p:sp>
          <p:nvSpPr>
            <p:cNvPr id="97" name="Right Arrow 96"/>
            <p:cNvSpPr/>
            <p:nvPr/>
          </p:nvSpPr>
          <p:spPr>
            <a:xfrm>
              <a:off x="4387934" y="4173751"/>
              <a:ext cx="169333" cy="465667"/>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ight Arrow 111"/>
            <p:cNvSpPr/>
            <p:nvPr/>
          </p:nvSpPr>
          <p:spPr>
            <a:xfrm>
              <a:off x="4416039" y="5227628"/>
              <a:ext cx="169333" cy="465667"/>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ight Arrow 112"/>
            <p:cNvSpPr/>
            <p:nvPr/>
          </p:nvSpPr>
          <p:spPr>
            <a:xfrm>
              <a:off x="4444144" y="6238329"/>
              <a:ext cx="169333" cy="465667"/>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p:cNvSpPr txBox="1"/>
          <p:nvPr/>
        </p:nvSpPr>
        <p:spPr>
          <a:xfrm>
            <a:off x="3450542" y="3771478"/>
            <a:ext cx="633507" cy="646331"/>
          </a:xfrm>
          <a:prstGeom prst="rect">
            <a:avLst/>
          </a:prstGeom>
          <a:noFill/>
        </p:spPr>
        <p:txBody>
          <a:bodyPr wrap="none" rtlCol="0">
            <a:spAutoFit/>
          </a:bodyPr>
          <a:lstStyle/>
          <a:p>
            <a:pPr algn="ctr"/>
            <a:r>
              <a:rPr lang="en-US" dirty="0" smtClean="0"/>
              <a:t>get</a:t>
            </a:r>
          </a:p>
          <a:p>
            <a:pPr algn="ctr"/>
            <a:r>
              <a:rPr lang="en-US" dirty="0" smtClean="0"/>
              <a:t>info</a:t>
            </a:r>
            <a:r>
              <a:rPr lang="en-US" baseline="-25000" dirty="0" smtClean="0"/>
              <a:t>1</a:t>
            </a:r>
            <a:endParaRPr lang="en-US" dirty="0"/>
          </a:p>
        </p:txBody>
      </p:sp>
      <p:sp>
        <p:nvSpPr>
          <p:cNvPr id="114" name="TextBox 113"/>
          <p:cNvSpPr txBox="1"/>
          <p:nvPr/>
        </p:nvSpPr>
        <p:spPr>
          <a:xfrm>
            <a:off x="3522963" y="4833703"/>
            <a:ext cx="586406" cy="646331"/>
          </a:xfrm>
          <a:prstGeom prst="rect">
            <a:avLst/>
          </a:prstGeom>
          <a:noFill/>
        </p:spPr>
        <p:txBody>
          <a:bodyPr wrap="none" rtlCol="0">
            <a:spAutoFit/>
          </a:bodyPr>
          <a:lstStyle/>
          <a:p>
            <a:pPr algn="ctr"/>
            <a:r>
              <a:rPr lang="en-US" dirty="0" smtClean="0"/>
              <a:t>get</a:t>
            </a:r>
          </a:p>
          <a:p>
            <a:pPr algn="ctr"/>
            <a:r>
              <a:rPr lang="en-US" dirty="0" err="1" smtClean="0"/>
              <a:t>info</a:t>
            </a:r>
            <a:r>
              <a:rPr lang="en-US" baseline="-25000" dirty="0" err="1"/>
              <a:t>i</a:t>
            </a:r>
            <a:endParaRPr lang="en-US" dirty="0"/>
          </a:p>
        </p:txBody>
      </p:sp>
      <p:sp>
        <p:nvSpPr>
          <p:cNvPr id="115" name="TextBox 114"/>
          <p:cNvSpPr txBox="1"/>
          <p:nvPr/>
        </p:nvSpPr>
        <p:spPr>
          <a:xfrm>
            <a:off x="3507886" y="5846294"/>
            <a:ext cx="650426" cy="646331"/>
          </a:xfrm>
          <a:prstGeom prst="rect">
            <a:avLst/>
          </a:prstGeom>
          <a:noFill/>
        </p:spPr>
        <p:txBody>
          <a:bodyPr wrap="none" rtlCol="0">
            <a:spAutoFit/>
          </a:bodyPr>
          <a:lstStyle/>
          <a:p>
            <a:pPr algn="ctr"/>
            <a:r>
              <a:rPr lang="en-US" dirty="0" smtClean="0"/>
              <a:t>get</a:t>
            </a:r>
          </a:p>
          <a:p>
            <a:pPr algn="ctr"/>
            <a:r>
              <a:rPr lang="en-US" dirty="0" err="1" smtClean="0"/>
              <a:t>info</a:t>
            </a:r>
            <a:r>
              <a:rPr lang="en-US" baseline="-25000" dirty="0" err="1"/>
              <a:t>N</a:t>
            </a:r>
            <a:endParaRPr lang="en-US" dirty="0"/>
          </a:p>
        </p:txBody>
      </p:sp>
      <p:sp>
        <p:nvSpPr>
          <p:cNvPr id="19" name="TextBox 18"/>
          <p:cNvSpPr txBox="1"/>
          <p:nvPr/>
        </p:nvSpPr>
        <p:spPr>
          <a:xfrm>
            <a:off x="259840" y="369669"/>
            <a:ext cx="6993897" cy="1815882"/>
          </a:xfrm>
          <a:prstGeom prst="rect">
            <a:avLst/>
          </a:prstGeom>
          <a:noFill/>
        </p:spPr>
        <p:txBody>
          <a:bodyPr wrap="none" rtlCol="0">
            <a:spAutoFit/>
          </a:bodyPr>
          <a:lstStyle/>
          <a:p>
            <a:r>
              <a:rPr lang="en-US" sz="2800" dirty="0" smtClean="0"/>
              <a:t>Information in speech is coded </a:t>
            </a:r>
            <a:r>
              <a:rPr lang="en-US" sz="2800" dirty="0"/>
              <a:t> </a:t>
            </a:r>
            <a:r>
              <a:rPr lang="en-US" sz="2800" dirty="0" smtClean="0"/>
              <a:t>hierarchically </a:t>
            </a:r>
            <a:r>
              <a:rPr lang="en-US" sz="2800" b="1" dirty="0" smtClean="0"/>
              <a:t>(deep)</a:t>
            </a:r>
          </a:p>
          <a:p>
            <a:r>
              <a:rPr lang="en-US" sz="2800" dirty="0" smtClean="0"/>
              <a:t>in temporal dynamics </a:t>
            </a:r>
            <a:r>
              <a:rPr lang="en-US" sz="2800" b="1" dirty="0" smtClean="0"/>
              <a:t>(long)</a:t>
            </a:r>
          </a:p>
          <a:p>
            <a:r>
              <a:rPr lang="en-US" sz="2800" dirty="0" smtClean="0"/>
              <a:t>and in many redundant dimensions  </a:t>
            </a:r>
            <a:r>
              <a:rPr lang="en-US" sz="2800" b="1" dirty="0" smtClean="0"/>
              <a:t>(wide)</a:t>
            </a:r>
          </a:p>
          <a:p>
            <a:endParaRPr lang="en-US" sz="2800" dirty="0"/>
          </a:p>
        </p:txBody>
      </p:sp>
      <p:sp>
        <p:nvSpPr>
          <p:cNvPr id="21" name="TextBox 20"/>
          <p:cNvSpPr txBox="1"/>
          <p:nvPr/>
        </p:nvSpPr>
        <p:spPr>
          <a:xfrm rot="16200000">
            <a:off x="-248172" y="4787626"/>
            <a:ext cx="1016023" cy="369332"/>
          </a:xfrm>
          <a:prstGeom prst="rect">
            <a:avLst/>
          </a:prstGeom>
          <a:noFill/>
        </p:spPr>
        <p:txBody>
          <a:bodyPr wrap="none" rtlCol="0">
            <a:spAutoFit/>
          </a:bodyPr>
          <a:lstStyle/>
          <a:p>
            <a:r>
              <a:rPr lang="en-US" dirty="0" smtClean="0"/>
              <a:t>frequency</a:t>
            </a:r>
            <a:endParaRPr lang="en-US" dirty="0"/>
          </a:p>
        </p:txBody>
      </p:sp>
      <p:grpSp>
        <p:nvGrpSpPr>
          <p:cNvPr id="23" name="Group 22"/>
          <p:cNvGrpSpPr/>
          <p:nvPr/>
        </p:nvGrpSpPr>
        <p:grpSpPr>
          <a:xfrm>
            <a:off x="508000" y="3771478"/>
            <a:ext cx="2476500" cy="2630815"/>
            <a:chOff x="508000" y="4021666"/>
            <a:chExt cx="2476500" cy="2087033"/>
          </a:xfrm>
        </p:grpSpPr>
        <p:pic>
          <p:nvPicPr>
            <p:cNvPr id="91" name="Picture 90"/>
            <p:cNvPicPr>
              <a:picLocks noChangeAspect="1"/>
            </p:cNvPicPr>
            <p:nvPr/>
          </p:nvPicPr>
          <p:blipFill rotWithShape="1">
            <a:blip r:embed="rId2"/>
            <a:srcRect l="2722" t="10670" b="14092"/>
            <a:stretch/>
          </p:blipFill>
          <p:spPr>
            <a:xfrm>
              <a:off x="508000" y="4021666"/>
              <a:ext cx="2476500" cy="2087033"/>
            </a:xfrm>
            <a:prstGeom prst="rect">
              <a:avLst/>
            </a:prstGeom>
          </p:spPr>
        </p:pic>
        <p:sp>
          <p:nvSpPr>
            <p:cNvPr id="22" name="Rectangle 21"/>
            <p:cNvSpPr/>
            <p:nvPr/>
          </p:nvSpPr>
          <p:spPr>
            <a:xfrm>
              <a:off x="1244600" y="4051300"/>
              <a:ext cx="1075267" cy="2024837"/>
            </a:xfrm>
            <a:prstGeom prst="rect">
              <a:avLst/>
            </a:prstGeom>
            <a:noFill/>
            <a:ln w="4127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9811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Users\ogawa\Dropbox\Ogawa-JHU\20130810\posts_label.jpg"/>
          <p:cNvPicPr>
            <a:picLocks noChangeAspect="1" noChangeArrowheads="1"/>
          </p:cNvPicPr>
          <p:nvPr/>
        </p:nvPicPr>
        <p:blipFill rotWithShape="1">
          <a:blip r:embed="rId3">
            <a:extLst>
              <a:ext uri="{28A0092B-C50C-407E-A947-70E740481C1C}">
                <a14:useLocalDpi xmlns:a14="http://schemas.microsoft.com/office/drawing/2010/main" val="0"/>
              </a:ext>
            </a:extLst>
          </a:blip>
          <a:srcRect l="10587" r="7729"/>
          <a:stretch/>
        </p:blipFill>
        <p:spPr bwMode="auto">
          <a:xfrm>
            <a:off x="57860" y="611964"/>
            <a:ext cx="8989026" cy="267309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253821" y="242057"/>
            <a:ext cx="985216" cy="461665"/>
          </a:xfrm>
          <a:prstGeom prst="rect">
            <a:avLst/>
          </a:prstGeom>
          <a:noFill/>
        </p:spPr>
        <p:txBody>
          <a:bodyPr wrap="none" rtlCol="0">
            <a:spAutoFit/>
          </a:bodyPr>
          <a:lstStyle/>
          <a:p>
            <a:r>
              <a:rPr kumimoji="1" lang="en-US" altLang="ja-JP" sz="2400" b="1" dirty="0" smtClean="0"/>
              <a:t>Labels</a:t>
            </a:r>
            <a:endParaRPr kumimoji="1" lang="ja-JP" altLang="en-US" sz="2400" b="1" dirty="0"/>
          </a:p>
        </p:txBody>
      </p:sp>
      <p:pic>
        <p:nvPicPr>
          <p:cNvPr id="10" name="Picture 7" descr="C:\Users\ogawa\Dropbox\Ogawa-JHU\20130810\posts_clean_stream24567-pm.jpg"/>
          <p:cNvPicPr>
            <a:picLocks noChangeAspect="1" noChangeArrowheads="1"/>
          </p:cNvPicPr>
          <p:nvPr/>
        </p:nvPicPr>
        <p:blipFill rotWithShape="1">
          <a:blip r:embed="rId4">
            <a:extLst>
              <a:ext uri="{28A0092B-C50C-407E-A947-70E740481C1C}">
                <a14:useLocalDpi xmlns:a14="http://schemas.microsoft.com/office/drawing/2010/main" val="0"/>
              </a:ext>
            </a:extLst>
          </a:blip>
          <a:srcRect l="10840" r="8809"/>
          <a:stretch/>
        </p:blipFill>
        <p:spPr bwMode="auto">
          <a:xfrm>
            <a:off x="57781" y="3679764"/>
            <a:ext cx="8866085" cy="26838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3821" y="3295542"/>
            <a:ext cx="4802667" cy="461665"/>
          </a:xfrm>
          <a:prstGeom prst="rect">
            <a:avLst/>
          </a:prstGeom>
          <a:noFill/>
        </p:spPr>
        <p:txBody>
          <a:bodyPr wrap="none" rtlCol="0">
            <a:spAutoFit/>
          </a:bodyPr>
          <a:lstStyle/>
          <a:p>
            <a:r>
              <a:rPr lang="en-US" sz="2400" b="1" dirty="0" smtClean="0"/>
              <a:t>Long, wide and deep ANN estimates</a:t>
            </a:r>
            <a:endParaRPr lang="en-US" sz="2400" b="1" dirty="0"/>
          </a:p>
        </p:txBody>
      </p:sp>
      <p:sp>
        <p:nvSpPr>
          <p:cNvPr id="12" name="TextBox 11"/>
          <p:cNvSpPr txBox="1"/>
          <p:nvPr/>
        </p:nvSpPr>
        <p:spPr>
          <a:xfrm>
            <a:off x="6737112" y="6363643"/>
            <a:ext cx="2186754" cy="369332"/>
          </a:xfrm>
          <a:prstGeom prst="rect">
            <a:avLst/>
          </a:prstGeom>
          <a:noFill/>
        </p:spPr>
        <p:txBody>
          <a:bodyPr wrap="none" rtlCol="0">
            <a:spAutoFit/>
          </a:bodyPr>
          <a:lstStyle/>
          <a:p>
            <a:r>
              <a:rPr lang="en-US" dirty="0" smtClean="0"/>
              <a:t>thanks </a:t>
            </a:r>
            <a:r>
              <a:rPr lang="en-US" dirty="0" err="1" smtClean="0"/>
              <a:t>Tetsuji</a:t>
            </a:r>
            <a:r>
              <a:rPr lang="en-US" dirty="0" smtClean="0"/>
              <a:t> Ogawa</a:t>
            </a:r>
            <a:endParaRPr lang="en-US" dirty="0"/>
          </a:p>
        </p:txBody>
      </p:sp>
    </p:spTree>
    <p:extLst>
      <p:ext uri="{BB962C8B-B14F-4D97-AF65-F5344CB8AC3E}">
        <p14:creationId xmlns:p14="http://schemas.microsoft.com/office/powerpoint/2010/main" val="11442006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948221" y="1939065"/>
            <a:ext cx="7337308" cy="2775401"/>
            <a:chOff x="711200" y="2813432"/>
            <a:chExt cx="7337308" cy="2775401"/>
          </a:xfrm>
        </p:grpSpPr>
        <p:sp>
          <p:nvSpPr>
            <p:cNvPr id="16" name="TextBox 15"/>
            <p:cNvSpPr txBox="1"/>
            <p:nvPr/>
          </p:nvSpPr>
          <p:spPr>
            <a:xfrm>
              <a:off x="6694577" y="3593838"/>
              <a:ext cx="1353931" cy="1200329"/>
            </a:xfrm>
            <a:prstGeom prst="rect">
              <a:avLst/>
            </a:prstGeom>
            <a:noFill/>
          </p:spPr>
          <p:txBody>
            <a:bodyPr wrap="none" rtlCol="0">
              <a:spAutoFit/>
            </a:bodyPr>
            <a:lstStyle/>
            <a:p>
              <a:pPr algn="ctr"/>
              <a:r>
                <a:rPr lang="en-US" dirty="0" smtClean="0"/>
                <a:t> posterior</a:t>
              </a:r>
            </a:p>
            <a:p>
              <a:pPr algn="ctr"/>
              <a:r>
                <a:rPr lang="en-US" dirty="0" smtClean="0"/>
                <a:t>probabilities</a:t>
              </a:r>
            </a:p>
            <a:p>
              <a:pPr algn="ctr"/>
              <a:r>
                <a:rPr lang="en-US" dirty="0" smtClean="0"/>
                <a:t>of speech</a:t>
              </a:r>
            </a:p>
            <a:p>
              <a:pPr algn="ctr"/>
              <a:r>
                <a:rPr lang="en-US" dirty="0" smtClean="0"/>
                <a:t>sounds</a:t>
              </a:r>
            </a:p>
          </p:txBody>
        </p:sp>
        <p:grpSp>
          <p:nvGrpSpPr>
            <p:cNvPr id="69" name="Group 68"/>
            <p:cNvGrpSpPr/>
            <p:nvPr/>
          </p:nvGrpSpPr>
          <p:grpSpPr>
            <a:xfrm>
              <a:off x="3963950" y="3504991"/>
              <a:ext cx="72804" cy="416615"/>
              <a:chOff x="1609781" y="1779449"/>
              <a:chExt cx="72804" cy="416615"/>
            </a:xfrm>
          </p:grpSpPr>
          <p:sp>
            <p:nvSpPr>
              <p:cNvPr id="70" name="Oval 69"/>
              <p:cNvSpPr/>
              <p:nvPr/>
            </p:nvSpPr>
            <p:spPr>
              <a:xfrm>
                <a:off x="1609781" y="1779449"/>
                <a:ext cx="72804" cy="8117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1609781" y="1891264"/>
                <a:ext cx="72804" cy="8117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1609781" y="2003079"/>
                <a:ext cx="72804" cy="8117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1609781" y="2114894"/>
                <a:ext cx="72804" cy="8117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3961467" y="4531225"/>
              <a:ext cx="72804" cy="416615"/>
              <a:chOff x="1609781" y="1779449"/>
              <a:chExt cx="72804" cy="416615"/>
            </a:xfrm>
          </p:grpSpPr>
          <p:sp>
            <p:nvSpPr>
              <p:cNvPr id="75" name="Oval 74"/>
              <p:cNvSpPr/>
              <p:nvPr/>
            </p:nvSpPr>
            <p:spPr>
              <a:xfrm>
                <a:off x="1609781" y="1779449"/>
                <a:ext cx="72804" cy="8117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1609781" y="1891264"/>
                <a:ext cx="72804" cy="8117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1609781" y="2003079"/>
                <a:ext cx="72804" cy="8117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1609781" y="2114894"/>
                <a:ext cx="72804" cy="8117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9" name="TextBox 78"/>
            <p:cNvSpPr txBox="1"/>
            <p:nvPr/>
          </p:nvSpPr>
          <p:spPr>
            <a:xfrm>
              <a:off x="5436643" y="3855822"/>
              <a:ext cx="1075267" cy="646331"/>
            </a:xfrm>
            <a:prstGeom prst="rect">
              <a:avLst/>
            </a:prstGeom>
            <a:noFill/>
          </p:spPr>
          <p:txBody>
            <a:bodyPr wrap="square" rtlCol="0">
              <a:spAutoFit/>
            </a:bodyPr>
            <a:lstStyle/>
            <a:p>
              <a:pPr algn="ctr"/>
              <a:r>
                <a:rPr lang="en-US" b="1" dirty="0" smtClean="0"/>
                <a:t>smart</a:t>
              </a:r>
            </a:p>
            <a:p>
              <a:pPr algn="ctr"/>
              <a:r>
                <a:rPr lang="en-US" b="1" dirty="0" smtClean="0"/>
                <a:t>fusion</a:t>
              </a:r>
              <a:endParaRPr lang="en-US" b="1" dirty="0"/>
            </a:p>
          </p:txBody>
        </p:sp>
        <p:sp>
          <p:nvSpPr>
            <p:cNvPr id="80" name="Right Brace 79"/>
            <p:cNvSpPr/>
            <p:nvPr/>
          </p:nvSpPr>
          <p:spPr>
            <a:xfrm>
              <a:off x="4961339" y="3197196"/>
              <a:ext cx="262467" cy="2048934"/>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Right Arrow 100"/>
            <p:cNvSpPr/>
            <p:nvPr/>
          </p:nvSpPr>
          <p:spPr>
            <a:xfrm>
              <a:off x="6404021" y="4027996"/>
              <a:ext cx="169333" cy="465667"/>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ight Arrow 102"/>
            <p:cNvSpPr/>
            <p:nvPr/>
          </p:nvSpPr>
          <p:spPr>
            <a:xfrm>
              <a:off x="3210937" y="2948718"/>
              <a:ext cx="169333" cy="465667"/>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ight Arrow 103"/>
            <p:cNvSpPr/>
            <p:nvPr/>
          </p:nvSpPr>
          <p:spPr>
            <a:xfrm>
              <a:off x="3239042" y="4002595"/>
              <a:ext cx="169333" cy="465667"/>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ight Arrow 104"/>
            <p:cNvSpPr/>
            <p:nvPr/>
          </p:nvSpPr>
          <p:spPr>
            <a:xfrm>
              <a:off x="3267147" y="5013296"/>
              <a:ext cx="169333" cy="465667"/>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ight Arrow 105"/>
            <p:cNvSpPr/>
            <p:nvPr/>
          </p:nvSpPr>
          <p:spPr>
            <a:xfrm>
              <a:off x="4675806" y="2948718"/>
              <a:ext cx="169333" cy="465667"/>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ight Arrow 106"/>
            <p:cNvSpPr/>
            <p:nvPr/>
          </p:nvSpPr>
          <p:spPr>
            <a:xfrm>
              <a:off x="4715803" y="4002595"/>
              <a:ext cx="169333" cy="465667"/>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Arrow 107"/>
            <p:cNvSpPr/>
            <p:nvPr/>
          </p:nvSpPr>
          <p:spPr>
            <a:xfrm>
              <a:off x="4733904" y="5056472"/>
              <a:ext cx="169333" cy="465667"/>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ight Arrow 108"/>
            <p:cNvSpPr/>
            <p:nvPr/>
          </p:nvSpPr>
          <p:spPr>
            <a:xfrm>
              <a:off x="5368909" y="4002595"/>
              <a:ext cx="169333" cy="465667"/>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2114365" y="2940978"/>
              <a:ext cx="225543" cy="2530245"/>
              <a:chOff x="4387934" y="4173751"/>
              <a:chExt cx="225543" cy="2530245"/>
            </a:xfrm>
          </p:grpSpPr>
          <p:sp>
            <p:nvSpPr>
              <p:cNvPr id="97" name="Right Arrow 96"/>
              <p:cNvSpPr/>
              <p:nvPr/>
            </p:nvSpPr>
            <p:spPr>
              <a:xfrm>
                <a:off x="4387934" y="4173751"/>
                <a:ext cx="169333" cy="465667"/>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ight Arrow 111"/>
              <p:cNvSpPr/>
              <p:nvPr/>
            </p:nvSpPr>
            <p:spPr>
              <a:xfrm>
                <a:off x="4416039" y="5227628"/>
                <a:ext cx="169333" cy="465667"/>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ight Arrow 112"/>
              <p:cNvSpPr/>
              <p:nvPr/>
            </p:nvSpPr>
            <p:spPr>
              <a:xfrm>
                <a:off x="4444144" y="6238329"/>
                <a:ext cx="169333" cy="465667"/>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p:cNvSpPr txBox="1"/>
            <p:nvPr/>
          </p:nvSpPr>
          <p:spPr>
            <a:xfrm>
              <a:off x="2406297" y="2848148"/>
              <a:ext cx="633507" cy="646331"/>
            </a:xfrm>
            <a:prstGeom prst="rect">
              <a:avLst/>
            </a:prstGeom>
            <a:noFill/>
          </p:spPr>
          <p:txBody>
            <a:bodyPr wrap="none" rtlCol="0">
              <a:spAutoFit/>
            </a:bodyPr>
            <a:lstStyle/>
            <a:p>
              <a:pPr algn="ctr"/>
              <a:r>
                <a:rPr lang="en-US" dirty="0" smtClean="0"/>
                <a:t>get</a:t>
              </a:r>
            </a:p>
            <a:p>
              <a:pPr algn="ctr"/>
              <a:r>
                <a:rPr lang="en-US" dirty="0" smtClean="0"/>
                <a:t>info</a:t>
              </a:r>
              <a:r>
                <a:rPr lang="en-US" baseline="-25000" dirty="0" smtClean="0"/>
                <a:t>1</a:t>
              </a:r>
              <a:endParaRPr lang="en-US" dirty="0"/>
            </a:p>
          </p:txBody>
        </p:sp>
        <p:sp>
          <p:nvSpPr>
            <p:cNvPr id="114" name="TextBox 113"/>
            <p:cNvSpPr txBox="1"/>
            <p:nvPr/>
          </p:nvSpPr>
          <p:spPr>
            <a:xfrm>
              <a:off x="2478718" y="3910373"/>
              <a:ext cx="586406" cy="646331"/>
            </a:xfrm>
            <a:prstGeom prst="rect">
              <a:avLst/>
            </a:prstGeom>
            <a:noFill/>
          </p:spPr>
          <p:txBody>
            <a:bodyPr wrap="none" rtlCol="0">
              <a:spAutoFit/>
            </a:bodyPr>
            <a:lstStyle/>
            <a:p>
              <a:pPr algn="ctr"/>
              <a:r>
                <a:rPr lang="en-US" dirty="0" smtClean="0"/>
                <a:t>get</a:t>
              </a:r>
            </a:p>
            <a:p>
              <a:pPr algn="ctr"/>
              <a:r>
                <a:rPr lang="en-US" dirty="0" err="1" smtClean="0"/>
                <a:t>info</a:t>
              </a:r>
              <a:r>
                <a:rPr lang="en-US" baseline="-25000" dirty="0" err="1"/>
                <a:t>i</a:t>
              </a:r>
              <a:endParaRPr lang="en-US" dirty="0"/>
            </a:p>
          </p:txBody>
        </p:sp>
        <p:sp>
          <p:nvSpPr>
            <p:cNvPr id="115" name="TextBox 114"/>
            <p:cNvSpPr txBox="1"/>
            <p:nvPr/>
          </p:nvSpPr>
          <p:spPr>
            <a:xfrm>
              <a:off x="2463641" y="4922964"/>
              <a:ext cx="650426" cy="646331"/>
            </a:xfrm>
            <a:prstGeom prst="rect">
              <a:avLst/>
            </a:prstGeom>
            <a:noFill/>
          </p:spPr>
          <p:txBody>
            <a:bodyPr wrap="none" rtlCol="0">
              <a:spAutoFit/>
            </a:bodyPr>
            <a:lstStyle/>
            <a:p>
              <a:pPr algn="ctr"/>
              <a:r>
                <a:rPr lang="en-US" dirty="0" smtClean="0"/>
                <a:t>get</a:t>
              </a:r>
            </a:p>
            <a:p>
              <a:pPr algn="ctr"/>
              <a:r>
                <a:rPr lang="en-US" dirty="0" err="1" smtClean="0"/>
                <a:t>info</a:t>
              </a:r>
              <a:r>
                <a:rPr lang="en-US" baseline="-25000" dirty="0" err="1"/>
                <a:t>N</a:t>
              </a:r>
              <a:endParaRPr lang="en-US" dirty="0"/>
            </a:p>
          </p:txBody>
        </p:sp>
        <p:sp>
          <p:nvSpPr>
            <p:cNvPr id="4" name="TextBox 3"/>
            <p:cNvSpPr txBox="1"/>
            <p:nvPr/>
          </p:nvSpPr>
          <p:spPr>
            <a:xfrm>
              <a:off x="711200" y="3809791"/>
              <a:ext cx="844815" cy="646331"/>
            </a:xfrm>
            <a:prstGeom prst="rect">
              <a:avLst/>
            </a:prstGeom>
            <a:noFill/>
          </p:spPr>
          <p:txBody>
            <a:bodyPr wrap="none" rtlCol="0">
              <a:spAutoFit/>
            </a:bodyPr>
            <a:lstStyle/>
            <a:p>
              <a:pPr algn="ctr"/>
              <a:r>
                <a:rPr lang="en-US" dirty="0" smtClean="0"/>
                <a:t>speech</a:t>
              </a:r>
            </a:p>
            <a:p>
              <a:pPr algn="ctr"/>
              <a:r>
                <a:rPr lang="en-US" dirty="0" smtClean="0"/>
                <a:t>signal</a:t>
              </a:r>
              <a:endParaRPr lang="en-US" dirty="0"/>
            </a:p>
          </p:txBody>
        </p:sp>
        <p:sp>
          <p:nvSpPr>
            <p:cNvPr id="6" name="TextBox 5"/>
            <p:cNvSpPr txBox="1"/>
            <p:nvPr/>
          </p:nvSpPr>
          <p:spPr>
            <a:xfrm>
              <a:off x="3436480" y="2813432"/>
              <a:ext cx="1201997" cy="646331"/>
            </a:xfrm>
            <a:prstGeom prst="rect">
              <a:avLst/>
            </a:prstGeom>
            <a:noFill/>
          </p:spPr>
          <p:txBody>
            <a:bodyPr wrap="none" rtlCol="0">
              <a:spAutoFit/>
            </a:bodyPr>
            <a:lstStyle/>
            <a:p>
              <a:pPr algn="ctr"/>
              <a:r>
                <a:rPr lang="en-US" dirty="0" smtClean="0"/>
                <a:t>probability</a:t>
              </a:r>
            </a:p>
            <a:p>
              <a:pPr algn="ctr"/>
              <a:r>
                <a:rPr lang="en-US" dirty="0" smtClean="0"/>
                <a:t>estimator</a:t>
              </a:r>
              <a:endParaRPr lang="en-US" dirty="0"/>
            </a:p>
          </p:txBody>
        </p:sp>
        <p:sp>
          <p:nvSpPr>
            <p:cNvPr id="68" name="TextBox 67"/>
            <p:cNvSpPr txBox="1"/>
            <p:nvPr/>
          </p:nvSpPr>
          <p:spPr>
            <a:xfrm>
              <a:off x="3436480" y="3877967"/>
              <a:ext cx="1201997" cy="646331"/>
            </a:xfrm>
            <a:prstGeom prst="rect">
              <a:avLst/>
            </a:prstGeom>
            <a:noFill/>
          </p:spPr>
          <p:txBody>
            <a:bodyPr wrap="none" rtlCol="0">
              <a:spAutoFit/>
            </a:bodyPr>
            <a:lstStyle/>
            <a:p>
              <a:pPr algn="ctr"/>
              <a:r>
                <a:rPr lang="en-US" dirty="0" smtClean="0"/>
                <a:t>probability</a:t>
              </a:r>
            </a:p>
            <a:p>
              <a:pPr algn="ctr"/>
              <a:r>
                <a:rPr lang="en-US" dirty="0" smtClean="0"/>
                <a:t>estimator</a:t>
              </a:r>
              <a:endParaRPr lang="en-US" dirty="0"/>
            </a:p>
          </p:txBody>
        </p:sp>
        <p:sp>
          <p:nvSpPr>
            <p:cNvPr id="81" name="TextBox 80"/>
            <p:cNvSpPr txBox="1"/>
            <p:nvPr/>
          </p:nvSpPr>
          <p:spPr>
            <a:xfrm>
              <a:off x="3436480" y="4942502"/>
              <a:ext cx="1201997" cy="646331"/>
            </a:xfrm>
            <a:prstGeom prst="rect">
              <a:avLst/>
            </a:prstGeom>
            <a:noFill/>
          </p:spPr>
          <p:txBody>
            <a:bodyPr wrap="none" rtlCol="0">
              <a:spAutoFit/>
            </a:bodyPr>
            <a:lstStyle/>
            <a:p>
              <a:pPr algn="ctr"/>
              <a:r>
                <a:rPr lang="en-US" dirty="0" smtClean="0"/>
                <a:t>probability</a:t>
              </a:r>
            </a:p>
            <a:p>
              <a:pPr algn="ctr"/>
              <a:r>
                <a:rPr lang="en-US" dirty="0" smtClean="0"/>
                <a:t>estimator</a:t>
              </a:r>
              <a:endParaRPr lang="en-US" dirty="0"/>
            </a:p>
          </p:txBody>
        </p:sp>
      </p:grpSp>
      <p:sp>
        <p:nvSpPr>
          <p:cNvPr id="82" name="TextBox 81"/>
          <p:cNvSpPr txBox="1"/>
          <p:nvPr/>
        </p:nvSpPr>
        <p:spPr>
          <a:xfrm>
            <a:off x="901046" y="725741"/>
            <a:ext cx="6745457" cy="707886"/>
          </a:xfrm>
          <a:prstGeom prst="rect">
            <a:avLst/>
          </a:prstGeom>
          <a:noFill/>
        </p:spPr>
        <p:txBody>
          <a:bodyPr wrap="none" rtlCol="0">
            <a:spAutoFit/>
          </a:bodyPr>
          <a:lstStyle/>
          <a:p>
            <a:r>
              <a:rPr lang="en-US" sz="2000" dirty="0" smtClean="0"/>
              <a:t>Information in speech is coded in many redundant dimensions.</a:t>
            </a:r>
          </a:p>
          <a:p>
            <a:r>
              <a:rPr lang="en-US" sz="2000" dirty="0" smtClean="0"/>
              <a:t>Not all dimensions get corrupted at the same time. </a:t>
            </a:r>
            <a:endParaRPr lang="en-US" sz="2000" dirty="0"/>
          </a:p>
        </p:txBody>
      </p:sp>
      <p:sp>
        <p:nvSpPr>
          <p:cNvPr id="18" name="TextBox 17"/>
          <p:cNvSpPr txBox="1"/>
          <p:nvPr/>
        </p:nvSpPr>
        <p:spPr>
          <a:xfrm>
            <a:off x="969022" y="5318667"/>
            <a:ext cx="5352747" cy="369332"/>
          </a:xfrm>
          <a:prstGeom prst="rect">
            <a:avLst/>
          </a:prstGeom>
          <a:noFill/>
        </p:spPr>
        <p:txBody>
          <a:bodyPr wrap="none" rtlCol="0">
            <a:spAutoFit/>
          </a:bodyPr>
          <a:lstStyle/>
          <a:p>
            <a:r>
              <a:rPr lang="en-US" b="1" dirty="0" smtClean="0"/>
              <a:t>Smart fusion </a:t>
            </a:r>
            <a:r>
              <a:rPr lang="en-US" dirty="0" smtClean="0"/>
              <a:t>– alleviates unreliable processing streams</a:t>
            </a:r>
            <a:endParaRPr lang="en-US" b="1" dirty="0"/>
          </a:p>
        </p:txBody>
      </p:sp>
      <p:sp>
        <p:nvSpPr>
          <p:cNvPr id="20" name="TextBox 19"/>
          <p:cNvSpPr txBox="1"/>
          <p:nvPr/>
        </p:nvSpPr>
        <p:spPr>
          <a:xfrm>
            <a:off x="973531" y="5946801"/>
            <a:ext cx="5802978" cy="369332"/>
          </a:xfrm>
          <a:prstGeom prst="rect">
            <a:avLst/>
          </a:prstGeom>
          <a:noFill/>
        </p:spPr>
        <p:txBody>
          <a:bodyPr wrap="none" rtlCol="0">
            <a:spAutoFit/>
          </a:bodyPr>
          <a:lstStyle/>
          <a:p>
            <a:r>
              <a:rPr lang="en-US" dirty="0" smtClean="0"/>
              <a:t>Probability estimator, which knows when it does not know</a:t>
            </a:r>
            <a:endParaRPr lang="en-US" dirty="0"/>
          </a:p>
        </p:txBody>
      </p:sp>
    </p:spTree>
    <p:extLst>
      <p:ext uri="{BB962C8B-B14F-4D97-AF65-F5344CB8AC3E}">
        <p14:creationId xmlns:p14="http://schemas.microsoft.com/office/powerpoint/2010/main" val="25720940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44339" y="0"/>
            <a:ext cx="6180667" cy="2109990"/>
            <a:chOff x="1642532" y="289467"/>
            <a:chExt cx="6180667" cy="2109990"/>
          </a:xfrm>
        </p:grpSpPr>
        <p:pic>
          <p:nvPicPr>
            <p:cNvPr id="6" name="Picture 7" descr="C:\Users\ogawa\Dropbox\Ogawa-JHU\20130810\posts_clean_stream24567-pm.jpg"/>
            <p:cNvPicPr>
              <a:picLocks noChangeAspect="1" noChangeArrowheads="1"/>
            </p:cNvPicPr>
            <p:nvPr/>
          </p:nvPicPr>
          <p:blipFill rotWithShape="1">
            <a:blip r:embed="rId2">
              <a:extLst>
                <a:ext uri="{28A0092B-C50C-407E-A947-70E740481C1C}">
                  <a14:useLocalDpi xmlns:a14="http://schemas.microsoft.com/office/drawing/2010/main" val="0"/>
                </a:ext>
              </a:extLst>
            </a:blip>
            <a:srcRect l="10840" r="8809"/>
            <a:stretch/>
          </p:blipFill>
          <p:spPr bwMode="auto">
            <a:xfrm>
              <a:off x="1642532" y="474133"/>
              <a:ext cx="6180667" cy="19253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4933" y="289467"/>
              <a:ext cx="681947" cy="369332"/>
            </a:xfrm>
            <a:prstGeom prst="rect">
              <a:avLst/>
            </a:prstGeom>
            <a:noFill/>
          </p:spPr>
          <p:txBody>
            <a:bodyPr wrap="none" rtlCol="0">
              <a:spAutoFit/>
            </a:bodyPr>
            <a:lstStyle/>
            <a:p>
              <a:r>
                <a:rPr lang="en-US" dirty="0" smtClean="0"/>
                <a:t>clean</a:t>
              </a:r>
              <a:endParaRPr lang="en-US" dirty="0"/>
            </a:p>
          </p:txBody>
        </p:sp>
      </p:grpSp>
      <p:grpSp>
        <p:nvGrpSpPr>
          <p:cNvPr id="12" name="Group 11"/>
          <p:cNvGrpSpPr/>
          <p:nvPr/>
        </p:nvGrpSpPr>
        <p:grpSpPr>
          <a:xfrm>
            <a:off x="661272" y="2213185"/>
            <a:ext cx="6180667" cy="2117604"/>
            <a:chOff x="1642532" y="2214791"/>
            <a:chExt cx="6180667" cy="2117604"/>
          </a:xfrm>
        </p:grpSpPr>
        <p:pic>
          <p:nvPicPr>
            <p:cNvPr id="4" name="Picture 2" descr="C:\Users\ogawa\Documents\Work\2013\2013年度__JHU\JHUWork\20130812_posteriogram\posts_tone_B7_-20dB_stream1234567.jpg"/>
            <p:cNvPicPr>
              <a:picLocks noChangeAspect="1" noChangeArrowheads="1"/>
            </p:cNvPicPr>
            <p:nvPr/>
          </p:nvPicPr>
          <p:blipFill rotWithShape="1">
            <a:blip r:embed="rId3">
              <a:extLst>
                <a:ext uri="{28A0092B-C50C-407E-A947-70E740481C1C}">
                  <a14:useLocalDpi xmlns:a14="http://schemas.microsoft.com/office/drawing/2010/main" val="0"/>
                </a:ext>
              </a:extLst>
            </a:blip>
            <a:srcRect l="11517" r="8448"/>
            <a:stretch/>
          </p:blipFill>
          <p:spPr bwMode="auto">
            <a:xfrm>
              <a:off x="1642532" y="2399457"/>
              <a:ext cx="6180667" cy="19329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94933" y="2214791"/>
              <a:ext cx="4625372" cy="369332"/>
            </a:xfrm>
            <a:prstGeom prst="rect">
              <a:avLst/>
            </a:prstGeom>
            <a:noFill/>
          </p:spPr>
          <p:txBody>
            <a:bodyPr wrap="none" rtlCol="0">
              <a:spAutoFit/>
            </a:bodyPr>
            <a:lstStyle/>
            <a:p>
              <a:r>
                <a:rPr lang="en-US" dirty="0" smtClean="0"/>
                <a:t>corrupted by -20 dB SNR 1 kHz sinusoidal signal</a:t>
              </a:r>
              <a:endParaRPr lang="en-US" dirty="0"/>
            </a:p>
          </p:txBody>
        </p:sp>
      </p:grpSp>
      <p:grpSp>
        <p:nvGrpSpPr>
          <p:cNvPr id="11" name="Group 10"/>
          <p:cNvGrpSpPr/>
          <p:nvPr/>
        </p:nvGrpSpPr>
        <p:grpSpPr>
          <a:xfrm>
            <a:off x="695138" y="4466253"/>
            <a:ext cx="6620247" cy="2153067"/>
            <a:chOff x="1642532" y="4112266"/>
            <a:chExt cx="6620247" cy="2153067"/>
          </a:xfrm>
        </p:grpSpPr>
        <p:pic>
          <p:nvPicPr>
            <p:cNvPr id="5" name="Picture 4" descr="C:\Users\ogawa\Documents\Work\2013\2013年度__JHU\JHUWork\20130812_posteriogram\posts_tone_B7_-20dB_stream1567-pm.jpg"/>
            <p:cNvPicPr>
              <a:picLocks noChangeAspect="1" noChangeArrowheads="1"/>
            </p:cNvPicPr>
            <p:nvPr/>
          </p:nvPicPr>
          <p:blipFill rotWithShape="1">
            <a:blip r:embed="rId4">
              <a:extLst>
                <a:ext uri="{28A0092B-C50C-407E-A947-70E740481C1C}">
                  <a14:useLocalDpi xmlns:a14="http://schemas.microsoft.com/office/drawing/2010/main" val="0"/>
                </a:ext>
              </a:extLst>
            </a:blip>
            <a:srcRect l="11517" r="8448"/>
            <a:stretch/>
          </p:blipFill>
          <p:spPr bwMode="auto">
            <a:xfrm>
              <a:off x="1642532" y="4332395"/>
              <a:ext cx="6180667" cy="19329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42532" y="4112266"/>
              <a:ext cx="6620247" cy="369332"/>
            </a:xfrm>
            <a:prstGeom prst="rect">
              <a:avLst/>
            </a:prstGeom>
            <a:noFill/>
          </p:spPr>
          <p:txBody>
            <a:bodyPr wrap="none" rtlCol="0">
              <a:spAutoFit/>
            </a:bodyPr>
            <a:lstStyle/>
            <a:p>
              <a:r>
                <a:rPr lang="en-US" dirty="0" smtClean="0"/>
                <a:t>performance monitoring selecting less corrupted parts of the signa</a:t>
              </a:r>
              <a:r>
                <a:rPr lang="en-US" dirty="0"/>
                <a:t>l</a:t>
              </a:r>
            </a:p>
          </p:txBody>
        </p:sp>
      </p:grpSp>
      <p:sp>
        <p:nvSpPr>
          <p:cNvPr id="14" name="TextBox 13"/>
          <p:cNvSpPr txBox="1"/>
          <p:nvPr/>
        </p:nvSpPr>
        <p:spPr>
          <a:xfrm>
            <a:off x="6875805" y="6408178"/>
            <a:ext cx="2186754" cy="369332"/>
          </a:xfrm>
          <a:prstGeom prst="rect">
            <a:avLst/>
          </a:prstGeom>
          <a:noFill/>
        </p:spPr>
        <p:txBody>
          <a:bodyPr wrap="none" rtlCol="0">
            <a:spAutoFit/>
          </a:bodyPr>
          <a:lstStyle/>
          <a:p>
            <a:r>
              <a:rPr lang="en-US" dirty="0" smtClean="0"/>
              <a:t>thanks </a:t>
            </a:r>
            <a:r>
              <a:rPr lang="en-US" dirty="0" err="1" smtClean="0"/>
              <a:t>Tetsuji</a:t>
            </a:r>
            <a:r>
              <a:rPr lang="en-US" dirty="0" smtClean="0"/>
              <a:t> Ogawa</a:t>
            </a:r>
            <a:endParaRPr lang="en-US" dirty="0"/>
          </a:p>
        </p:txBody>
      </p:sp>
    </p:spTree>
    <p:extLst>
      <p:ext uri="{BB962C8B-B14F-4D97-AF65-F5344CB8AC3E}">
        <p14:creationId xmlns:p14="http://schemas.microsoft.com/office/powerpoint/2010/main" val="6766576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noChangeArrowheads="1"/>
          </p:cNvSpPr>
          <p:nvPr>
            <p:ph type="title"/>
          </p:nvPr>
        </p:nvSpPr>
        <p:spPr>
          <a:xfrm>
            <a:off x="762000" y="245533"/>
            <a:ext cx="6942667" cy="588434"/>
          </a:xfrm>
        </p:spPr>
        <p:txBody>
          <a:bodyPr>
            <a:normAutofit fontScale="90000"/>
          </a:bodyPr>
          <a:lstStyle/>
          <a:p>
            <a:pPr algn="l" eaLnBrk="1" hangingPunct="1"/>
            <a:r>
              <a:rPr lang="en-US" sz="3600" b="1" dirty="0">
                <a:ea typeface="ＭＳ Ｐゴシック" pitchFamily="34" charset="-128"/>
              </a:rPr>
              <a:t>M</a:t>
            </a:r>
            <a:r>
              <a:rPr lang="en-US" sz="3600" b="1" dirty="0" smtClean="0">
                <a:ea typeface="ＭＳ Ｐゴシック" pitchFamily="34" charset="-128"/>
              </a:rPr>
              <a:t>ulti-stream </a:t>
            </a:r>
            <a:r>
              <a:rPr lang="en-US" sz="3600" b="1" dirty="0">
                <a:ea typeface="ＭＳ Ｐゴシック" pitchFamily="34" charset="-128"/>
              </a:rPr>
              <a:t>s</a:t>
            </a:r>
            <a:r>
              <a:rPr lang="en-US" sz="3600" b="1" dirty="0" smtClean="0">
                <a:ea typeface="ＭＳ Ｐゴシック" pitchFamily="34" charset="-128"/>
              </a:rPr>
              <a:t>peech recognition</a:t>
            </a:r>
            <a:r>
              <a:rPr lang="en-US" sz="3200" dirty="0" smtClean="0">
                <a:ea typeface="ＭＳ Ｐゴシック" pitchFamily="34" charset="-128"/>
              </a:rPr>
              <a:t/>
            </a:r>
            <a:br>
              <a:rPr lang="en-US" sz="3200" dirty="0" smtClean="0">
                <a:ea typeface="ＭＳ Ｐゴシック" pitchFamily="34" charset="-128"/>
              </a:rPr>
            </a:br>
            <a:r>
              <a:rPr lang="en-US" sz="2000" dirty="0" smtClean="0">
                <a:ea typeface="ＭＳ Ｐゴシック" pitchFamily="34" charset="-128"/>
              </a:rPr>
              <a:t>						</a:t>
            </a:r>
            <a:r>
              <a:rPr lang="en-US" sz="2200" dirty="0" err="1" smtClean="0">
                <a:ea typeface="ＭＳ Ｐゴシック" pitchFamily="34" charset="-128"/>
              </a:rPr>
              <a:t>Variani</a:t>
            </a:r>
            <a:r>
              <a:rPr lang="en-US" sz="2200" dirty="0" smtClean="0">
                <a:ea typeface="ＭＳ Ｐゴシック" pitchFamily="34" charset="-128"/>
              </a:rPr>
              <a:t>, Li and Hermansky 2013 </a:t>
            </a:r>
          </a:p>
        </p:txBody>
      </p:sp>
      <p:graphicFrame>
        <p:nvGraphicFramePr>
          <p:cNvPr id="18" name="Object 80"/>
          <p:cNvGraphicFramePr>
            <a:graphicFrameLocks noChangeAspect="1"/>
          </p:cNvGraphicFramePr>
          <p:nvPr>
            <p:extLst>
              <p:ext uri="{D42A27DB-BD31-4B8C-83A1-F6EECF244321}">
                <p14:modId xmlns:p14="http://schemas.microsoft.com/office/powerpoint/2010/main" val="3451266231"/>
              </p:ext>
            </p:extLst>
          </p:nvPr>
        </p:nvGraphicFramePr>
        <p:xfrm>
          <a:off x="152400" y="1151464"/>
          <a:ext cx="8915400" cy="2447925"/>
        </p:xfrm>
        <a:graphic>
          <a:graphicData uri="http://schemas.openxmlformats.org/presentationml/2006/ole">
            <mc:AlternateContent xmlns:mc="http://schemas.openxmlformats.org/markup-compatibility/2006">
              <mc:Choice xmlns:v="urn:schemas-microsoft-com:vml" Requires="v">
                <p:oleObj spid="_x0000_s5128" name="Visio" r:id="rId3" imgW="7392481" imgH="1951996" progId="Visio.Drawing.11">
                  <p:embed/>
                </p:oleObj>
              </mc:Choice>
              <mc:Fallback>
                <p:oleObj name="Visio" r:id="rId3" imgW="7392481" imgH="195199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51464"/>
                        <a:ext cx="8915400" cy="244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311886136"/>
              </p:ext>
            </p:extLst>
          </p:nvPr>
        </p:nvGraphicFramePr>
        <p:xfrm>
          <a:off x="762000" y="4203700"/>
          <a:ext cx="7772400" cy="2108913"/>
        </p:xfrm>
        <a:graphic>
          <a:graphicData uri="http://schemas.openxmlformats.org/drawingml/2006/table">
            <a:tbl>
              <a:tblPr/>
              <a:tblGrid>
                <a:gridCol w="3771900"/>
                <a:gridCol w="1333500"/>
                <a:gridCol w="1231900"/>
                <a:gridCol w="14351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Times New Roman" pitchFamily="18" charset="0"/>
                        </a:rPr>
                        <a:t>environment</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Times New Roman" pitchFamily="18" charset="0"/>
                        </a:rPr>
                        <a:t>conventional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imes New Roman" pitchFamily="18" charset="0"/>
                        </a:rPr>
                        <a:t>proposed</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imes New Roman" pitchFamily="18" charset="0"/>
                        </a:rPr>
                        <a:t>best by hand</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clean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(matched training and test)</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31 %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29 %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24 %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TIMIT with car noise  at 0 dB SNR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(training on clean)</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54 %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35 %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30 %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RATS data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(Channel E – matched training and test)</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70 %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54 %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49 %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20" name="Rectangle 28"/>
          <p:cNvSpPr>
            <a:spLocks noChangeArrowheads="1"/>
          </p:cNvSpPr>
          <p:nvPr/>
        </p:nvSpPr>
        <p:spPr bwMode="auto">
          <a:xfrm>
            <a:off x="762000" y="3889375"/>
            <a:ext cx="3009900" cy="336550"/>
          </a:xfrm>
          <a:prstGeom prst="rect">
            <a:avLst/>
          </a:prstGeom>
          <a:noFill/>
          <a:ln w="9525">
            <a:noFill/>
            <a:miter lim="800000"/>
            <a:headEnd/>
            <a:tailEnd/>
          </a:ln>
        </p:spPr>
        <p:txBody>
          <a:bodyPr wrap="square">
            <a:spAutoFit/>
          </a:bodyPr>
          <a:lstStyle/>
          <a:p>
            <a:pPr>
              <a:spcBef>
                <a:spcPct val="20000"/>
              </a:spcBef>
            </a:pPr>
            <a:r>
              <a:rPr lang="en-US" sz="1600" dirty="0"/>
              <a:t>Phoneme recognition error rates </a:t>
            </a:r>
          </a:p>
        </p:txBody>
      </p:sp>
    </p:spTree>
    <p:extLst>
      <p:ext uri="{BB962C8B-B14F-4D97-AF65-F5344CB8AC3E}">
        <p14:creationId xmlns:p14="http://schemas.microsoft.com/office/powerpoint/2010/main" val="28440557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1072893" y="1888857"/>
            <a:ext cx="7181239" cy="3942007"/>
          </a:xfrm>
        </p:spPr>
        <p:txBody>
          <a:bodyPr/>
          <a:lstStyle/>
          <a:p>
            <a:r>
              <a:rPr lang="en-US" dirty="0" smtClean="0"/>
              <a:t>Inputs to each local Deep Neural Net (DNN) should be frequency localized</a:t>
            </a:r>
          </a:p>
          <a:p>
            <a:r>
              <a:rPr lang="en-US" dirty="0" smtClean="0"/>
              <a:t>Data to each local  DNNs should cover larger than 200-300 </a:t>
            </a:r>
            <a:r>
              <a:rPr lang="en-US" dirty="0" err="1" smtClean="0"/>
              <a:t>ms</a:t>
            </a:r>
            <a:r>
              <a:rPr lang="en-US" dirty="0" smtClean="0"/>
              <a:t> time spans</a:t>
            </a:r>
          </a:p>
          <a:p>
            <a:r>
              <a:rPr lang="en-US" dirty="0" smtClean="0"/>
              <a:t>Fusion from local DNNs should be done in a way that alleviates unreliable processing on local DNN levels</a:t>
            </a:r>
            <a:endParaRPr lang="en-US" dirty="0"/>
          </a:p>
        </p:txBody>
      </p:sp>
    </p:spTree>
    <p:extLst>
      <p:ext uri="{BB962C8B-B14F-4D97-AF65-F5344CB8AC3E}">
        <p14:creationId xmlns:p14="http://schemas.microsoft.com/office/powerpoint/2010/main" val="24967548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517189" y="265290"/>
            <a:ext cx="8039906" cy="523220"/>
          </a:xfrm>
          <a:prstGeom prst="rect">
            <a:avLst/>
          </a:prstGeom>
          <a:noFill/>
        </p:spPr>
        <p:txBody>
          <a:bodyPr wrap="none" rtlCol="0">
            <a:spAutoFit/>
          </a:bodyPr>
          <a:lstStyle/>
          <a:p>
            <a:r>
              <a:rPr lang="en-US" sz="2800" dirty="0" smtClean="0"/>
              <a:t>Arguments Against  Short-Term Frequency Spectrum?</a:t>
            </a:r>
            <a:endParaRPr lang="en-US" sz="2800" dirty="0"/>
          </a:p>
        </p:txBody>
      </p:sp>
      <p:sp>
        <p:nvSpPr>
          <p:cNvPr id="3" name="TextBox 2"/>
          <p:cNvSpPr txBox="1"/>
          <p:nvPr/>
        </p:nvSpPr>
        <p:spPr>
          <a:xfrm>
            <a:off x="4669004" y="1504020"/>
            <a:ext cx="4173976" cy="1477328"/>
          </a:xfrm>
          <a:prstGeom prst="rect">
            <a:avLst/>
          </a:prstGeom>
          <a:noFill/>
        </p:spPr>
        <p:txBody>
          <a:bodyPr wrap="square" rtlCol="0">
            <a:spAutoFit/>
          </a:bodyPr>
          <a:lstStyle/>
          <a:p>
            <a:r>
              <a:rPr lang="en-US" b="1" dirty="0" smtClean="0"/>
              <a:t>Temporal masking: </a:t>
            </a:r>
            <a:r>
              <a:rPr lang="en-US" dirty="0"/>
              <a:t>Sound elements outside a critical </a:t>
            </a:r>
            <a:r>
              <a:rPr lang="en-US" dirty="0" smtClean="0"/>
              <a:t>interval (about 250 </a:t>
            </a:r>
            <a:r>
              <a:rPr lang="en-US" dirty="0" err="1" smtClean="0"/>
              <a:t>ms</a:t>
            </a:r>
            <a:r>
              <a:rPr lang="en-US" dirty="0" smtClean="0"/>
              <a:t>) </a:t>
            </a:r>
            <a:r>
              <a:rPr lang="en-US" dirty="0"/>
              <a:t>do not corrupt decoding of elements inside the </a:t>
            </a:r>
            <a:r>
              <a:rPr lang="en-US" dirty="0" smtClean="0"/>
              <a:t>interval</a:t>
            </a:r>
            <a:endParaRPr lang="en-US" dirty="0"/>
          </a:p>
          <a:p>
            <a:endParaRPr lang="en-US" dirty="0"/>
          </a:p>
        </p:txBody>
      </p:sp>
      <p:grpSp>
        <p:nvGrpSpPr>
          <p:cNvPr id="5" name="Group 4"/>
          <p:cNvGrpSpPr/>
          <p:nvPr/>
        </p:nvGrpSpPr>
        <p:grpSpPr>
          <a:xfrm>
            <a:off x="498041" y="3624549"/>
            <a:ext cx="8310816" cy="1466672"/>
            <a:chOff x="599768" y="4911253"/>
            <a:chExt cx="8310816" cy="1466672"/>
          </a:xfrm>
        </p:grpSpPr>
        <p:graphicFrame>
          <p:nvGraphicFramePr>
            <p:cNvPr id="15" name="Object 2"/>
            <p:cNvGraphicFramePr>
              <a:graphicFrameLocks noChangeAspect="1"/>
            </p:cNvGraphicFramePr>
            <p:nvPr>
              <p:extLst>
                <p:ext uri="{D42A27DB-BD31-4B8C-83A1-F6EECF244321}">
                  <p14:modId xmlns:p14="http://schemas.microsoft.com/office/powerpoint/2010/main" val="3771108823"/>
                </p:ext>
              </p:extLst>
            </p:nvPr>
          </p:nvGraphicFramePr>
          <p:xfrm>
            <a:off x="4723908" y="4997988"/>
            <a:ext cx="1400474" cy="489147"/>
          </p:xfrm>
          <a:graphic>
            <a:graphicData uri="http://schemas.openxmlformats.org/presentationml/2006/ole">
              <mc:AlternateContent xmlns:mc="http://schemas.openxmlformats.org/markup-compatibility/2006">
                <mc:Choice xmlns:v="urn:schemas-microsoft-com:vml" Requires="v">
                  <p:oleObj spid="_x0000_s4127" name="Equation" r:id="rId4" imgW="3708400" imgH="1295400" progId="Equation.3">
                    <p:embed/>
                  </p:oleObj>
                </mc:Choice>
                <mc:Fallback>
                  <p:oleObj name="Equation" r:id="rId4" imgW="3708400" imgH="1295400" progId="Equation.3">
                    <p:embed/>
                    <p:pic>
                      <p:nvPicPr>
                        <p:cNvPr id="0" name=""/>
                        <p:cNvPicPr>
                          <a:picLocks noChangeAspect="1" noChangeArrowheads="1"/>
                        </p:cNvPicPr>
                        <p:nvPr/>
                      </p:nvPicPr>
                      <p:blipFill>
                        <a:blip r:embed="rId5"/>
                        <a:srcRect/>
                        <a:stretch>
                          <a:fillRect/>
                        </a:stretch>
                      </p:blipFill>
                      <p:spPr bwMode="auto">
                        <a:xfrm>
                          <a:off x="4723908" y="4997988"/>
                          <a:ext cx="1400474" cy="489147"/>
                        </a:xfrm>
                        <a:prstGeom prst="rect">
                          <a:avLst/>
                        </a:prstGeom>
                        <a:noFill/>
                        <a:ln>
                          <a:noFill/>
                        </a:ln>
                        <a:extLst/>
                      </p:spPr>
                    </p:pic>
                  </p:oleObj>
                </mc:Fallback>
              </mc:AlternateContent>
            </a:graphicData>
          </a:graphic>
        </p:graphicFrame>
        <p:sp>
          <p:nvSpPr>
            <p:cNvPr id="17" name="TextBox 16"/>
            <p:cNvSpPr txBox="1"/>
            <p:nvPr/>
          </p:nvSpPr>
          <p:spPr>
            <a:xfrm>
              <a:off x="599768" y="4911253"/>
              <a:ext cx="3296285" cy="1200329"/>
            </a:xfrm>
            <a:prstGeom prst="rect">
              <a:avLst/>
            </a:prstGeom>
            <a:noFill/>
          </p:spPr>
          <p:txBody>
            <a:bodyPr wrap="square" rtlCol="0">
              <a:spAutoFit/>
            </a:bodyPr>
            <a:lstStyle/>
            <a:p>
              <a:r>
                <a:rPr lang="en-US" dirty="0" err="1" smtClean="0"/>
                <a:t>Jont</a:t>
              </a:r>
              <a:r>
                <a:rPr lang="en-US" dirty="0" smtClean="0"/>
                <a:t> Allen’s interpretation of earlier works  of Fletcher et al at the 1993 Summer Workshop at Rutgers University </a:t>
              </a:r>
            </a:p>
          </p:txBody>
        </p:sp>
        <p:sp>
          <p:nvSpPr>
            <p:cNvPr id="18" name="TextBox 17"/>
            <p:cNvSpPr txBox="1"/>
            <p:nvPr/>
          </p:nvSpPr>
          <p:spPr>
            <a:xfrm>
              <a:off x="4621656" y="5454595"/>
              <a:ext cx="4288928" cy="923330"/>
            </a:xfrm>
            <a:prstGeom prst="rect">
              <a:avLst/>
            </a:prstGeom>
            <a:noFill/>
          </p:spPr>
          <p:txBody>
            <a:bodyPr wrap="square" rtlCol="0">
              <a:spAutoFit/>
            </a:bodyPr>
            <a:lstStyle/>
            <a:p>
              <a:r>
                <a:rPr lang="en-US" b="1" dirty="0" smtClean="0">
                  <a:latin typeface="Chalkduster"/>
                  <a:cs typeface="Chalkduster"/>
                </a:rPr>
                <a:t>Human listeners recognize speech in independent frequency bands </a:t>
              </a:r>
              <a:endParaRPr lang="en-US" b="1" dirty="0">
                <a:latin typeface="Chalkduster"/>
                <a:cs typeface="Chalkduster"/>
              </a:endParaRPr>
            </a:p>
          </p:txBody>
        </p:sp>
      </p:grpSp>
      <p:sp>
        <p:nvSpPr>
          <p:cNvPr id="7" name="TextBox 6"/>
          <p:cNvSpPr txBox="1"/>
          <p:nvPr/>
        </p:nvSpPr>
        <p:spPr>
          <a:xfrm>
            <a:off x="408450" y="1522666"/>
            <a:ext cx="3588653" cy="1477328"/>
          </a:xfrm>
          <a:prstGeom prst="rect">
            <a:avLst/>
          </a:prstGeom>
          <a:noFill/>
        </p:spPr>
        <p:txBody>
          <a:bodyPr wrap="square" rtlCol="0">
            <a:spAutoFit/>
          </a:bodyPr>
          <a:lstStyle/>
          <a:p>
            <a:r>
              <a:rPr lang="en-US" b="1" dirty="0" smtClean="0"/>
              <a:t>Simultaneous masking: </a:t>
            </a:r>
            <a:r>
              <a:rPr lang="en-US" dirty="0"/>
              <a:t>Sound elements outside a critical band do not corrupt decoding of elements inside the band</a:t>
            </a:r>
          </a:p>
          <a:p>
            <a:endParaRPr lang="en-US" dirty="0"/>
          </a:p>
        </p:txBody>
      </p:sp>
    </p:spTree>
    <p:extLst>
      <p:ext uri="{BB962C8B-B14F-4D97-AF65-F5344CB8AC3E}">
        <p14:creationId xmlns:p14="http://schemas.microsoft.com/office/powerpoint/2010/main" val="2038544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125"/>
          <p:cNvGrpSpPr/>
          <p:nvPr/>
        </p:nvGrpSpPr>
        <p:grpSpPr>
          <a:xfrm>
            <a:off x="831279" y="449228"/>
            <a:ext cx="7751788" cy="6389744"/>
            <a:chOff x="477812" y="372533"/>
            <a:chExt cx="8275984" cy="7345186"/>
          </a:xfrm>
        </p:grpSpPr>
        <p:pic>
          <p:nvPicPr>
            <p:cNvPr id="4" name="Picture 26" descr="figure1"/>
            <p:cNvPicPr>
              <a:picLocks noChangeAspect="1" noChangeArrowheads="1"/>
            </p:cNvPicPr>
            <p:nvPr/>
          </p:nvPicPr>
          <p:blipFill>
            <a:blip r:embed="rId2">
              <a:extLst>
                <a:ext uri="{28A0092B-C50C-407E-A947-70E740481C1C}">
                  <a14:useLocalDpi xmlns:a14="http://schemas.microsoft.com/office/drawing/2010/main" val="0"/>
                </a:ext>
              </a:extLst>
            </a:blip>
            <a:srcRect l="19792" t="30556" r="31250" b="38889"/>
            <a:stretch>
              <a:fillRect/>
            </a:stretch>
          </p:blipFill>
          <p:spPr bwMode="auto">
            <a:xfrm>
              <a:off x="647604" y="372533"/>
              <a:ext cx="4811711" cy="6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620400" y="989067"/>
              <a:ext cx="1441158" cy="704853"/>
            </a:xfrm>
            <a:prstGeom prst="rect">
              <a:avLst/>
            </a:prstGeom>
            <a:noFill/>
          </p:spPr>
          <p:txBody>
            <a:bodyPr wrap="none" rtlCol="0">
              <a:spAutoFit/>
            </a:bodyPr>
            <a:lstStyle/>
            <a:p>
              <a:r>
                <a:rPr lang="en-US" dirty="0" smtClean="0"/>
                <a:t>spectral</a:t>
              </a:r>
            </a:p>
            <a:p>
              <a:r>
                <a:rPr lang="en-US" dirty="0" smtClean="0"/>
                <a:t>analysis</a:t>
              </a:r>
              <a:endParaRPr lang="en-US" dirty="0"/>
            </a:p>
          </p:txBody>
        </p:sp>
        <p:pic>
          <p:nvPicPr>
            <p:cNvPr id="7" name="Picture 6" descr="Screen Shot 2014-07-22 at 09.56.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12" y="1790869"/>
              <a:ext cx="5793300" cy="745805"/>
            </a:xfrm>
            <a:prstGeom prst="rect">
              <a:avLst/>
            </a:prstGeom>
          </p:spPr>
        </p:pic>
        <p:grpSp>
          <p:nvGrpSpPr>
            <p:cNvPr id="119" name="Group 118"/>
            <p:cNvGrpSpPr/>
            <p:nvPr/>
          </p:nvGrpSpPr>
          <p:grpSpPr>
            <a:xfrm>
              <a:off x="1168399" y="3208565"/>
              <a:ext cx="5989553" cy="3323981"/>
              <a:chOff x="1322702" y="3352799"/>
              <a:chExt cx="3865248" cy="2372783"/>
            </a:xfrm>
          </p:grpSpPr>
          <p:pic>
            <p:nvPicPr>
              <p:cNvPr id="9" name="Picture 8" descr="Screen Shot 2014-07-22 at 10.00.35.png"/>
              <p:cNvPicPr>
                <a:picLocks noChangeAspect="1"/>
              </p:cNvPicPr>
              <p:nvPr/>
            </p:nvPicPr>
            <p:blipFill rotWithShape="1">
              <a:blip r:embed="rId4">
                <a:extLst>
                  <a:ext uri="{28A0092B-C50C-407E-A947-70E740481C1C}">
                    <a14:useLocalDpi xmlns:a14="http://schemas.microsoft.com/office/drawing/2010/main" val="0"/>
                  </a:ext>
                </a:extLst>
              </a:blip>
              <a:srcRect l="7707"/>
              <a:stretch/>
            </p:blipFill>
            <p:spPr>
              <a:xfrm>
                <a:off x="1322702" y="3352799"/>
                <a:ext cx="1570646" cy="2372783"/>
              </a:xfrm>
              <a:prstGeom prst="rect">
                <a:avLst/>
              </a:prstGeom>
            </p:spPr>
          </p:pic>
          <p:grpSp>
            <p:nvGrpSpPr>
              <p:cNvPr id="118" name="Group 117"/>
              <p:cNvGrpSpPr/>
              <p:nvPr/>
            </p:nvGrpSpPr>
            <p:grpSpPr>
              <a:xfrm>
                <a:off x="3181350" y="3428999"/>
                <a:ext cx="762000" cy="2201333"/>
                <a:chOff x="3181350" y="3428999"/>
                <a:chExt cx="762000" cy="2201333"/>
              </a:xfrm>
            </p:grpSpPr>
            <p:grpSp>
              <p:nvGrpSpPr>
                <p:cNvPr id="17" name="Group 16"/>
                <p:cNvGrpSpPr/>
                <p:nvPr/>
              </p:nvGrpSpPr>
              <p:grpSpPr>
                <a:xfrm>
                  <a:off x="3181350" y="3428999"/>
                  <a:ext cx="762000" cy="104183"/>
                  <a:chOff x="3181350" y="3632200"/>
                  <a:chExt cx="762000" cy="158750"/>
                </a:xfrm>
              </p:grpSpPr>
              <p:cxnSp>
                <p:nvCxnSpPr>
                  <p:cNvPr id="11" name="Straight Connector 10"/>
                  <p:cNvCxnSpPr/>
                  <p:nvPr/>
                </p:nvCxnSpPr>
                <p:spPr>
                  <a:xfrm>
                    <a:off x="3181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3337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4861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6385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7909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943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3181350" y="3620000"/>
                  <a:ext cx="762000" cy="104183"/>
                  <a:chOff x="3181350" y="3632200"/>
                  <a:chExt cx="762000" cy="158750"/>
                </a:xfrm>
              </p:grpSpPr>
              <p:cxnSp>
                <p:nvCxnSpPr>
                  <p:cNvPr id="26" name="Straight Connector 25"/>
                  <p:cNvCxnSpPr/>
                  <p:nvPr/>
                </p:nvCxnSpPr>
                <p:spPr>
                  <a:xfrm>
                    <a:off x="3181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3337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4861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6385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7909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943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3181350" y="3811002"/>
                  <a:ext cx="762000" cy="104183"/>
                  <a:chOff x="3181350" y="3632200"/>
                  <a:chExt cx="762000" cy="158750"/>
                </a:xfrm>
              </p:grpSpPr>
              <p:cxnSp>
                <p:nvCxnSpPr>
                  <p:cNvPr id="33" name="Straight Connector 32"/>
                  <p:cNvCxnSpPr/>
                  <p:nvPr/>
                </p:nvCxnSpPr>
                <p:spPr>
                  <a:xfrm>
                    <a:off x="3181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3337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4861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6385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7909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943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9" name="Group 38"/>
                <p:cNvGrpSpPr/>
                <p:nvPr/>
              </p:nvGrpSpPr>
              <p:grpSpPr>
                <a:xfrm>
                  <a:off x="3181350" y="4002002"/>
                  <a:ext cx="762000" cy="104183"/>
                  <a:chOff x="3181350" y="3632200"/>
                  <a:chExt cx="762000" cy="158750"/>
                </a:xfrm>
              </p:grpSpPr>
              <p:cxnSp>
                <p:nvCxnSpPr>
                  <p:cNvPr id="40" name="Straight Connector 39"/>
                  <p:cNvCxnSpPr/>
                  <p:nvPr/>
                </p:nvCxnSpPr>
                <p:spPr>
                  <a:xfrm>
                    <a:off x="3181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3337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4861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6385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7909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943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6" name="Group 45"/>
                <p:cNvGrpSpPr/>
                <p:nvPr/>
              </p:nvGrpSpPr>
              <p:grpSpPr>
                <a:xfrm>
                  <a:off x="3181350" y="4193003"/>
                  <a:ext cx="762000" cy="104183"/>
                  <a:chOff x="3181350" y="3632200"/>
                  <a:chExt cx="762000" cy="158750"/>
                </a:xfrm>
              </p:grpSpPr>
              <p:cxnSp>
                <p:nvCxnSpPr>
                  <p:cNvPr id="47" name="Straight Connector 46"/>
                  <p:cNvCxnSpPr/>
                  <p:nvPr/>
                </p:nvCxnSpPr>
                <p:spPr>
                  <a:xfrm>
                    <a:off x="3181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3337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4861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6385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7909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3943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3181350" y="4384004"/>
                  <a:ext cx="762000" cy="104183"/>
                  <a:chOff x="3181350" y="3632200"/>
                  <a:chExt cx="762000" cy="158750"/>
                </a:xfrm>
              </p:grpSpPr>
              <p:cxnSp>
                <p:nvCxnSpPr>
                  <p:cNvPr id="54" name="Straight Connector 53"/>
                  <p:cNvCxnSpPr/>
                  <p:nvPr/>
                </p:nvCxnSpPr>
                <p:spPr>
                  <a:xfrm>
                    <a:off x="3181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33337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4861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36385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37909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3943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0" name="Group 59"/>
                <p:cNvGrpSpPr/>
                <p:nvPr/>
              </p:nvGrpSpPr>
              <p:grpSpPr>
                <a:xfrm>
                  <a:off x="3181350" y="4575006"/>
                  <a:ext cx="762000" cy="104183"/>
                  <a:chOff x="3181350" y="3632200"/>
                  <a:chExt cx="762000" cy="158750"/>
                </a:xfrm>
              </p:grpSpPr>
              <p:cxnSp>
                <p:nvCxnSpPr>
                  <p:cNvPr id="61" name="Straight Connector 60"/>
                  <p:cNvCxnSpPr/>
                  <p:nvPr/>
                </p:nvCxnSpPr>
                <p:spPr>
                  <a:xfrm>
                    <a:off x="3181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33337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4861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6385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37909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3943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3181350" y="4766006"/>
                  <a:ext cx="762000" cy="104183"/>
                  <a:chOff x="3181350" y="3632200"/>
                  <a:chExt cx="762000" cy="158750"/>
                </a:xfrm>
              </p:grpSpPr>
              <p:cxnSp>
                <p:nvCxnSpPr>
                  <p:cNvPr id="68" name="Straight Connector 67"/>
                  <p:cNvCxnSpPr/>
                  <p:nvPr/>
                </p:nvCxnSpPr>
                <p:spPr>
                  <a:xfrm>
                    <a:off x="3181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33337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34861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6385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7909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3943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74" name="Group 73"/>
                <p:cNvGrpSpPr/>
                <p:nvPr/>
              </p:nvGrpSpPr>
              <p:grpSpPr>
                <a:xfrm>
                  <a:off x="3181350" y="4957007"/>
                  <a:ext cx="762000" cy="104183"/>
                  <a:chOff x="3181350" y="3632200"/>
                  <a:chExt cx="762000" cy="158750"/>
                </a:xfrm>
              </p:grpSpPr>
              <p:cxnSp>
                <p:nvCxnSpPr>
                  <p:cNvPr id="75" name="Straight Connector 74"/>
                  <p:cNvCxnSpPr/>
                  <p:nvPr/>
                </p:nvCxnSpPr>
                <p:spPr>
                  <a:xfrm>
                    <a:off x="3181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33337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34861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36385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37909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943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81" name="Group 80"/>
                <p:cNvGrpSpPr/>
                <p:nvPr/>
              </p:nvGrpSpPr>
              <p:grpSpPr>
                <a:xfrm>
                  <a:off x="3181350" y="5148008"/>
                  <a:ext cx="762000" cy="104183"/>
                  <a:chOff x="3181350" y="3632200"/>
                  <a:chExt cx="762000" cy="158750"/>
                </a:xfrm>
              </p:grpSpPr>
              <p:cxnSp>
                <p:nvCxnSpPr>
                  <p:cNvPr id="82" name="Straight Connector 81"/>
                  <p:cNvCxnSpPr/>
                  <p:nvPr/>
                </p:nvCxnSpPr>
                <p:spPr>
                  <a:xfrm>
                    <a:off x="3181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33337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34861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36385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37909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3943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88" name="Group 87"/>
                <p:cNvGrpSpPr/>
                <p:nvPr/>
              </p:nvGrpSpPr>
              <p:grpSpPr>
                <a:xfrm>
                  <a:off x="3181350" y="5337079"/>
                  <a:ext cx="762000" cy="104183"/>
                  <a:chOff x="3181350" y="3632200"/>
                  <a:chExt cx="762000" cy="158750"/>
                </a:xfrm>
              </p:grpSpPr>
              <p:cxnSp>
                <p:nvCxnSpPr>
                  <p:cNvPr id="89" name="Straight Connector 88"/>
                  <p:cNvCxnSpPr/>
                  <p:nvPr/>
                </p:nvCxnSpPr>
                <p:spPr>
                  <a:xfrm>
                    <a:off x="3181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33337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4861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36385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37909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3943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5" name="Group 94"/>
                <p:cNvGrpSpPr/>
                <p:nvPr/>
              </p:nvGrpSpPr>
              <p:grpSpPr>
                <a:xfrm>
                  <a:off x="3181350" y="5526149"/>
                  <a:ext cx="762000" cy="104183"/>
                  <a:chOff x="3181350" y="3632200"/>
                  <a:chExt cx="762000" cy="158750"/>
                </a:xfrm>
              </p:grpSpPr>
              <p:cxnSp>
                <p:nvCxnSpPr>
                  <p:cNvPr id="96" name="Straight Connector 95"/>
                  <p:cNvCxnSpPr/>
                  <p:nvPr/>
                </p:nvCxnSpPr>
                <p:spPr>
                  <a:xfrm>
                    <a:off x="3181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3337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34861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36385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37909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3943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11" name="Group 110"/>
              <p:cNvGrpSpPr/>
              <p:nvPr/>
            </p:nvGrpSpPr>
            <p:grpSpPr>
              <a:xfrm>
                <a:off x="4425950" y="4384004"/>
                <a:ext cx="762000" cy="104183"/>
                <a:chOff x="3181350" y="3632200"/>
                <a:chExt cx="762000" cy="158750"/>
              </a:xfrm>
            </p:grpSpPr>
            <p:cxnSp>
              <p:nvCxnSpPr>
                <p:cNvPr id="112" name="Straight Connector 111"/>
                <p:cNvCxnSpPr/>
                <p:nvPr/>
              </p:nvCxnSpPr>
              <p:spPr>
                <a:xfrm>
                  <a:off x="3181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33337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34861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36385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37909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3943350" y="3632200"/>
                  <a:ext cx="0" cy="15875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121" name="TextBox 120"/>
            <p:cNvSpPr txBox="1"/>
            <p:nvPr/>
          </p:nvSpPr>
          <p:spPr>
            <a:xfrm>
              <a:off x="1375737" y="2539280"/>
              <a:ext cx="1838965" cy="646331"/>
            </a:xfrm>
            <a:prstGeom prst="rect">
              <a:avLst/>
            </a:prstGeom>
            <a:noFill/>
          </p:spPr>
          <p:txBody>
            <a:bodyPr wrap="none" rtlCol="0">
              <a:spAutoFit/>
            </a:bodyPr>
            <a:lstStyle/>
            <a:p>
              <a:r>
                <a:rPr lang="en-US" dirty="0" smtClean="0"/>
                <a:t>Hilbert envelopes </a:t>
              </a:r>
            </a:p>
            <a:p>
              <a:r>
                <a:rPr lang="en-US" dirty="0" smtClean="0"/>
                <a:t>in spectral bands</a:t>
              </a:r>
              <a:endParaRPr lang="en-US" dirty="0"/>
            </a:p>
          </p:txBody>
        </p:sp>
        <p:sp>
          <p:nvSpPr>
            <p:cNvPr id="122" name="TextBox 121"/>
            <p:cNvSpPr txBox="1"/>
            <p:nvPr/>
          </p:nvSpPr>
          <p:spPr>
            <a:xfrm>
              <a:off x="3925543" y="2536674"/>
              <a:ext cx="1326092" cy="646331"/>
            </a:xfrm>
            <a:prstGeom prst="rect">
              <a:avLst/>
            </a:prstGeom>
            <a:noFill/>
          </p:spPr>
          <p:txBody>
            <a:bodyPr wrap="none" rtlCol="0">
              <a:spAutoFit/>
            </a:bodyPr>
            <a:lstStyle/>
            <a:p>
              <a:r>
                <a:rPr lang="en-US" dirty="0" smtClean="0"/>
                <a:t>multi-layer</a:t>
              </a:r>
            </a:p>
            <a:p>
              <a:r>
                <a:rPr lang="en-US" dirty="0" err="1" smtClean="0"/>
                <a:t>perceptrons</a:t>
              </a:r>
              <a:endParaRPr lang="en-US" dirty="0"/>
            </a:p>
          </p:txBody>
        </p:sp>
        <p:sp>
          <p:nvSpPr>
            <p:cNvPr id="124" name="TextBox 123"/>
            <p:cNvSpPr txBox="1"/>
            <p:nvPr/>
          </p:nvSpPr>
          <p:spPr>
            <a:xfrm>
              <a:off x="7399865" y="4050288"/>
              <a:ext cx="1353931" cy="1200329"/>
            </a:xfrm>
            <a:prstGeom prst="rect">
              <a:avLst/>
            </a:prstGeom>
            <a:noFill/>
          </p:spPr>
          <p:txBody>
            <a:bodyPr wrap="none" rtlCol="0">
              <a:spAutoFit/>
            </a:bodyPr>
            <a:lstStyle/>
            <a:p>
              <a:pPr algn="ctr"/>
              <a:r>
                <a:rPr lang="en-US" dirty="0" smtClean="0"/>
                <a:t>posterior</a:t>
              </a:r>
            </a:p>
            <a:p>
              <a:pPr algn="ctr"/>
              <a:r>
                <a:rPr lang="en-US" dirty="0" smtClean="0"/>
                <a:t>probabilities</a:t>
              </a:r>
            </a:p>
            <a:p>
              <a:pPr algn="ctr"/>
              <a:r>
                <a:rPr lang="en-US" dirty="0" smtClean="0"/>
                <a:t>of speech</a:t>
              </a:r>
            </a:p>
            <a:p>
              <a:pPr algn="ctr"/>
              <a:r>
                <a:rPr lang="en-US" dirty="0" smtClean="0"/>
                <a:t>sounds</a:t>
              </a:r>
              <a:endParaRPr lang="en-US" dirty="0"/>
            </a:p>
          </p:txBody>
        </p:sp>
        <p:sp>
          <p:nvSpPr>
            <p:cNvPr id="125" name="TextBox 124"/>
            <p:cNvSpPr txBox="1"/>
            <p:nvPr/>
          </p:nvSpPr>
          <p:spPr>
            <a:xfrm>
              <a:off x="1564760" y="6656326"/>
              <a:ext cx="1520455" cy="1061393"/>
            </a:xfrm>
            <a:prstGeom prst="rect">
              <a:avLst/>
            </a:prstGeom>
            <a:noFill/>
          </p:spPr>
          <p:txBody>
            <a:bodyPr wrap="none" rtlCol="0">
              <a:spAutoFit/>
            </a:bodyPr>
            <a:lstStyle/>
            <a:p>
              <a:pPr algn="ctr"/>
              <a:r>
                <a:rPr lang="en-US" b="1" dirty="0" smtClean="0"/>
                <a:t>LONG</a:t>
              </a:r>
            </a:p>
            <a:p>
              <a:pPr algn="ctr"/>
              <a:r>
                <a:rPr lang="en-US" dirty="0" smtClean="0"/>
                <a:t>(200-400 </a:t>
              </a:r>
              <a:r>
                <a:rPr lang="en-US" dirty="0" err="1" smtClean="0"/>
                <a:t>ms</a:t>
              </a:r>
              <a:r>
                <a:rPr lang="en-US" dirty="0" smtClean="0"/>
                <a:t>)</a:t>
              </a:r>
            </a:p>
            <a:p>
              <a:pPr algn="ctr"/>
              <a:endParaRPr lang="en-US" dirty="0"/>
            </a:p>
          </p:txBody>
        </p:sp>
      </p:grpSp>
      <p:sp>
        <p:nvSpPr>
          <p:cNvPr id="128" name="TextBox 127"/>
          <p:cNvSpPr txBox="1"/>
          <p:nvPr/>
        </p:nvSpPr>
        <p:spPr>
          <a:xfrm>
            <a:off x="4625353" y="5915642"/>
            <a:ext cx="2713904" cy="923330"/>
          </a:xfrm>
          <a:prstGeom prst="rect">
            <a:avLst/>
          </a:prstGeom>
          <a:noFill/>
        </p:spPr>
        <p:txBody>
          <a:bodyPr wrap="none" rtlCol="0">
            <a:spAutoFit/>
          </a:bodyPr>
          <a:lstStyle/>
          <a:p>
            <a:pPr algn="ctr"/>
            <a:r>
              <a:rPr lang="en-US" b="1" dirty="0" smtClean="0"/>
              <a:t>DEEP</a:t>
            </a:r>
          </a:p>
          <a:p>
            <a:pPr algn="ctr"/>
            <a:r>
              <a:rPr lang="en-US" dirty="0" smtClean="0"/>
              <a:t>(hierarchical structures</a:t>
            </a:r>
          </a:p>
          <a:p>
            <a:pPr algn="ctr"/>
            <a:r>
              <a:rPr lang="en-US" dirty="0" smtClean="0"/>
              <a:t>of multi-layer </a:t>
            </a:r>
            <a:r>
              <a:rPr lang="en-US" dirty="0" err="1" smtClean="0"/>
              <a:t>perceptrons</a:t>
            </a:r>
            <a:r>
              <a:rPr lang="en-US" dirty="0" smtClean="0"/>
              <a:t>)</a:t>
            </a:r>
            <a:endParaRPr lang="en-US" dirty="0"/>
          </a:p>
        </p:txBody>
      </p:sp>
      <p:sp>
        <p:nvSpPr>
          <p:cNvPr id="129" name="TextBox 128"/>
          <p:cNvSpPr txBox="1"/>
          <p:nvPr/>
        </p:nvSpPr>
        <p:spPr>
          <a:xfrm>
            <a:off x="5384132" y="2866911"/>
            <a:ext cx="1184076" cy="1200329"/>
          </a:xfrm>
          <a:prstGeom prst="rect">
            <a:avLst/>
          </a:prstGeom>
          <a:noFill/>
        </p:spPr>
        <p:txBody>
          <a:bodyPr wrap="none" rtlCol="0">
            <a:spAutoFit/>
          </a:bodyPr>
          <a:lstStyle/>
          <a:p>
            <a:pPr algn="ctr"/>
            <a:r>
              <a:rPr lang="en-US" b="1" dirty="0" smtClean="0"/>
              <a:t>WIDE</a:t>
            </a:r>
          </a:p>
          <a:p>
            <a:pPr algn="ctr"/>
            <a:r>
              <a:rPr lang="en-US" dirty="0" smtClean="0"/>
              <a:t>(multiple</a:t>
            </a:r>
          </a:p>
          <a:p>
            <a:pPr algn="ctr"/>
            <a:r>
              <a:rPr lang="en-US" dirty="0" smtClean="0"/>
              <a:t>processing </a:t>
            </a:r>
          </a:p>
          <a:p>
            <a:pPr algn="ctr"/>
            <a:r>
              <a:rPr lang="en-US" dirty="0" smtClean="0"/>
              <a:t>streams)</a:t>
            </a:r>
            <a:endParaRPr lang="en-US" dirty="0"/>
          </a:p>
        </p:txBody>
      </p:sp>
    </p:spTree>
    <p:extLst>
      <p:ext uri="{BB962C8B-B14F-4D97-AF65-F5344CB8AC3E}">
        <p14:creationId xmlns:p14="http://schemas.microsoft.com/office/powerpoint/2010/main" val="41357094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02465" y="5432356"/>
            <a:ext cx="7253842" cy="693453"/>
            <a:chOff x="2030081" y="4529711"/>
            <a:chExt cx="6307015" cy="596900"/>
          </a:xfrm>
        </p:grpSpPr>
        <p:sp>
          <p:nvSpPr>
            <p:cNvPr id="86245" name="Rectangle 115"/>
            <p:cNvSpPr>
              <a:spLocks noChangeArrowheads="1"/>
            </p:cNvSpPr>
            <p:nvPr/>
          </p:nvSpPr>
          <p:spPr bwMode="auto">
            <a:xfrm>
              <a:off x="2047360" y="4849820"/>
              <a:ext cx="276472" cy="276791"/>
            </a:xfrm>
            <a:prstGeom prst="rect">
              <a:avLst/>
            </a:prstGeom>
            <a:solidFill>
              <a:srgbClr val="FFFFFF"/>
            </a:solidFill>
            <a:ln w="9525">
              <a:solidFill>
                <a:schemeClr val="tx1"/>
              </a:solidFill>
              <a:miter lim="800000"/>
              <a:headEnd/>
              <a:tailEnd/>
            </a:ln>
          </p:spPr>
          <p:txBody>
            <a:bodyPr wrap="none" lIns="60816" tIns="30409" rIns="60816" bIns="30409" anchor="ctr"/>
            <a:lstStyle/>
            <a:p>
              <a:endParaRPr lang="en-US"/>
            </a:p>
          </p:txBody>
        </p:sp>
        <p:sp>
          <p:nvSpPr>
            <p:cNvPr id="86246" name="Rectangle 116"/>
            <p:cNvSpPr>
              <a:spLocks noChangeArrowheads="1"/>
            </p:cNvSpPr>
            <p:nvPr/>
          </p:nvSpPr>
          <p:spPr bwMode="auto">
            <a:xfrm>
              <a:off x="2323832" y="4849820"/>
              <a:ext cx="276472" cy="276791"/>
            </a:xfrm>
            <a:prstGeom prst="rect">
              <a:avLst/>
            </a:prstGeom>
            <a:solidFill>
              <a:srgbClr val="FF00FF"/>
            </a:solidFill>
            <a:ln w="9525">
              <a:solidFill>
                <a:schemeClr val="tx1"/>
              </a:solidFill>
              <a:miter lim="800000"/>
              <a:headEnd/>
              <a:tailEnd/>
            </a:ln>
          </p:spPr>
          <p:txBody>
            <a:bodyPr wrap="none" lIns="60816" tIns="30409" rIns="60816" bIns="30409" anchor="ctr"/>
            <a:lstStyle/>
            <a:p>
              <a:pPr defTabSz="434975"/>
              <a:endParaRPr lang="en-US" b="0"/>
            </a:p>
          </p:txBody>
        </p:sp>
        <p:sp>
          <p:nvSpPr>
            <p:cNvPr id="86247" name="Rectangle 117"/>
            <p:cNvSpPr>
              <a:spLocks noChangeArrowheads="1"/>
            </p:cNvSpPr>
            <p:nvPr/>
          </p:nvSpPr>
          <p:spPr bwMode="auto">
            <a:xfrm>
              <a:off x="2600304" y="4849820"/>
              <a:ext cx="622062" cy="276791"/>
            </a:xfrm>
            <a:prstGeom prst="rect">
              <a:avLst/>
            </a:prstGeom>
            <a:solidFill>
              <a:srgbClr val="FF00FF"/>
            </a:solidFill>
            <a:ln w="9525">
              <a:solidFill>
                <a:schemeClr val="tx1"/>
              </a:solidFill>
              <a:miter lim="800000"/>
              <a:headEnd/>
              <a:tailEnd/>
            </a:ln>
          </p:spPr>
          <p:txBody>
            <a:bodyPr wrap="none" lIns="60816" tIns="30409" rIns="60816" bIns="30409" anchor="ctr"/>
            <a:lstStyle/>
            <a:p>
              <a:endParaRPr lang="en-US"/>
            </a:p>
          </p:txBody>
        </p:sp>
        <p:sp>
          <p:nvSpPr>
            <p:cNvPr id="86248" name="Rectangle 118"/>
            <p:cNvSpPr>
              <a:spLocks noChangeArrowheads="1"/>
            </p:cNvSpPr>
            <p:nvPr/>
          </p:nvSpPr>
          <p:spPr bwMode="auto">
            <a:xfrm>
              <a:off x="3222366" y="4849820"/>
              <a:ext cx="345590" cy="276791"/>
            </a:xfrm>
            <a:prstGeom prst="rect">
              <a:avLst/>
            </a:prstGeom>
            <a:solidFill>
              <a:srgbClr val="FF00FF"/>
            </a:solidFill>
            <a:ln w="9525">
              <a:solidFill>
                <a:schemeClr val="tx1"/>
              </a:solidFill>
              <a:miter lim="800000"/>
              <a:headEnd/>
              <a:tailEnd/>
            </a:ln>
          </p:spPr>
          <p:txBody>
            <a:bodyPr wrap="none" lIns="60816" tIns="30409" rIns="60816" bIns="30409" anchor="ctr"/>
            <a:lstStyle/>
            <a:p>
              <a:endParaRPr lang="en-US"/>
            </a:p>
          </p:txBody>
        </p:sp>
        <p:sp>
          <p:nvSpPr>
            <p:cNvPr id="86249" name="Rectangle 119"/>
            <p:cNvSpPr>
              <a:spLocks noChangeArrowheads="1"/>
            </p:cNvSpPr>
            <p:nvPr/>
          </p:nvSpPr>
          <p:spPr bwMode="auto">
            <a:xfrm>
              <a:off x="3567956" y="4849820"/>
              <a:ext cx="414708" cy="276791"/>
            </a:xfrm>
            <a:prstGeom prst="rect">
              <a:avLst/>
            </a:prstGeom>
            <a:solidFill>
              <a:srgbClr val="FF00FF"/>
            </a:solidFill>
            <a:ln w="9525">
              <a:solidFill>
                <a:schemeClr val="tx1"/>
              </a:solidFill>
              <a:miter lim="800000"/>
              <a:headEnd/>
              <a:tailEnd/>
            </a:ln>
          </p:spPr>
          <p:txBody>
            <a:bodyPr wrap="none" lIns="60816" tIns="30409" rIns="60816" bIns="30409" anchor="ctr"/>
            <a:lstStyle/>
            <a:p>
              <a:endParaRPr lang="en-US"/>
            </a:p>
          </p:txBody>
        </p:sp>
        <p:sp>
          <p:nvSpPr>
            <p:cNvPr id="86250" name="Rectangle 120"/>
            <p:cNvSpPr>
              <a:spLocks noChangeArrowheads="1"/>
            </p:cNvSpPr>
            <p:nvPr/>
          </p:nvSpPr>
          <p:spPr bwMode="auto">
            <a:xfrm>
              <a:off x="3982664" y="4849820"/>
              <a:ext cx="414708" cy="276791"/>
            </a:xfrm>
            <a:prstGeom prst="rect">
              <a:avLst/>
            </a:prstGeom>
            <a:solidFill>
              <a:srgbClr val="00B8FF"/>
            </a:solidFill>
            <a:ln w="9525">
              <a:solidFill>
                <a:schemeClr val="tx1"/>
              </a:solidFill>
              <a:miter lim="800000"/>
              <a:headEnd/>
              <a:tailEnd/>
            </a:ln>
          </p:spPr>
          <p:txBody>
            <a:bodyPr wrap="none" lIns="60816" tIns="30409" rIns="60816" bIns="30409" anchor="ctr"/>
            <a:lstStyle/>
            <a:p>
              <a:endParaRPr lang="en-US"/>
            </a:p>
          </p:txBody>
        </p:sp>
        <p:sp>
          <p:nvSpPr>
            <p:cNvPr id="86251" name="Rectangle 121"/>
            <p:cNvSpPr>
              <a:spLocks noChangeArrowheads="1"/>
            </p:cNvSpPr>
            <p:nvPr/>
          </p:nvSpPr>
          <p:spPr bwMode="auto">
            <a:xfrm>
              <a:off x="4397372" y="4849820"/>
              <a:ext cx="483826" cy="276791"/>
            </a:xfrm>
            <a:prstGeom prst="rect">
              <a:avLst/>
            </a:prstGeom>
            <a:solidFill>
              <a:srgbClr val="00B8FF"/>
            </a:solidFill>
            <a:ln w="9525">
              <a:solidFill>
                <a:schemeClr val="tx1"/>
              </a:solidFill>
              <a:miter lim="800000"/>
              <a:headEnd/>
              <a:tailEnd/>
            </a:ln>
          </p:spPr>
          <p:txBody>
            <a:bodyPr wrap="none" lIns="60816" tIns="30409" rIns="60816" bIns="30409" anchor="ctr"/>
            <a:lstStyle/>
            <a:p>
              <a:endParaRPr lang="en-US"/>
            </a:p>
          </p:txBody>
        </p:sp>
        <p:sp>
          <p:nvSpPr>
            <p:cNvPr id="86252" name="Rectangle 122"/>
            <p:cNvSpPr>
              <a:spLocks noChangeArrowheads="1"/>
            </p:cNvSpPr>
            <p:nvPr/>
          </p:nvSpPr>
          <p:spPr bwMode="auto">
            <a:xfrm>
              <a:off x="4881197" y="4849820"/>
              <a:ext cx="552944" cy="276791"/>
            </a:xfrm>
            <a:prstGeom prst="rect">
              <a:avLst/>
            </a:prstGeom>
            <a:solidFill>
              <a:srgbClr val="FF0000"/>
            </a:solidFill>
            <a:ln w="9525">
              <a:solidFill>
                <a:schemeClr val="tx1"/>
              </a:solidFill>
              <a:miter lim="800000"/>
              <a:headEnd/>
              <a:tailEnd/>
            </a:ln>
          </p:spPr>
          <p:txBody>
            <a:bodyPr wrap="none" lIns="60816" tIns="30409" rIns="60816" bIns="30409" anchor="ctr"/>
            <a:lstStyle/>
            <a:p>
              <a:endParaRPr lang="en-US"/>
            </a:p>
          </p:txBody>
        </p:sp>
        <p:sp>
          <p:nvSpPr>
            <p:cNvPr id="86253" name="Rectangle 123"/>
            <p:cNvSpPr>
              <a:spLocks noChangeArrowheads="1"/>
            </p:cNvSpPr>
            <p:nvPr/>
          </p:nvSpPr>
          <p:spPr bwMode="auto">
            <a:xfrm>
              <a:off x="5434141" y="4849820"/>
              <a:ext cx="414708" cy="276791"/>
            </a:xfrm>
            <a:prstGeom prst="rect">
              <a:avLst/>
            </a:prstGeom>
            <a:solidFill>
              <a:srgbClr val="FF0000"/>
            </a:solidFill>
            <a:ln w="9525">
              <a:solidFill>
                <a:schemeClr val="tx1"/>
              </a:solidFill>
              <a:miter lim="800000"/>
              <a:headEnd/>
              <a:tailEnd/>
            </a:ln>
          </p:spPr>
          <p:txBody>
            <a:bodyPr wrap="none" lIns="60816" tIns="30409" rIns="60816" bIns="30409" anchor="ctr"/>
            <a:lstStyle/>
            <a:p>
              <a:endParaRPr lang="en-US"/>
            </a:p>
          </p:txBody>
        </p:sp>
        <p:sp>
          <p:nvSpPr>
            <p:cNvPr id="86254" name="Rectangle 124"/>
            <p:cNvSpPr>
              <a:spLocks noChangeArrowheads="1"/>
            </p:cNvSpPr>
            <p:nvPr/>
          </p:nvSpPr>
          <p:spPr bwMode="auto">
            <a:xfrm>
              <a:off x="5848849" y="4849820"/>
              <a:ext cx="345590" cy="276791"/>
            </a:xfrm>
            <a:prstGeom prst="rect">
              <a:avLst/>
            </a:prstGeom>
            <a:solidFill>
              <a:srgbClr val="FF0000"/>
            </a:solidFill>
            <a:ln w="9525">
              <a:solidFill>
                <a:schemeClr val="tx1"/>
              </a:solidFill>
              <a:miter lim="800000"/>
              <a:headEnd/>
              <a:tailEnd/>
            </a:ln>
          </p:spPr>
          <p:txBody>
            <a:bodyPr wrap="none" lIns="60816" tIns="30409" rIns="60816" bIns="30409" anchor="ctr"/>
            <a:lstStyle/>
            <a:p>
              <a:endParaRPr lang="en-US"/>
            </a:p>
          </p:txBody>
        </p:sp>
        <p:sp>
          <p:nvSpPr>
            <p:cNvPr id="86255" name="Rectangle 125"/>
            <p:cNvSpPr>
              <a:spLocks noChangeArrowheads="1"/>
            </p:cNvSpPr>
            <p:nvPr/>
          </p:nvSpPr>
          <p:spPr bwMode="auto">
            <a:xfrm>
              <a:off x="6194439" y="4849820"/>
              <a:ext cx="276472" cy="276791"/>
            </a:xfrm>
            <a:prstGeom prst="rect">
              <a:avLst/>
            </a:prstGeom>
            <a:solidFill>
              <a:srgbClr val="0000FF"/>
            </a:solidFill>
            <a:ln w="9525">
              <a:solidFill>
                <a:schemeClr val="tx1"/>
              </a:solidFill>
              <a:miter lim="800000"/>
              <a:headEnd/>
              <a:tailEnd/>
            </a:ln>
          </p:spPr>
          <p:txBody>
            <a:bodyPr wrap="none" lIns="60816" tIns="30409" rIns="60816" bIns="30409" anchor="ctr"/>
            <a:lstStyle/>
            <a:p>
              <a:endParaRPr lang="en-US"/>
            </a:p>
          </p:txBody>
        </p:sp>
        <p:sp>
          <p:nvSpPr>
            <p:cNvPr id="86256" name="Rectangle 126"/>
            <p:cNvSpPr>
              <a:spLocks noChangeArrowheads="1"/>
            </p:cNvSpPr>
            <p:nvPr/>
          </p:nvSpPr>
          <p:spPr bwMode="auto">
            <a:xfrm>
              <a:off x="6470911" y="4849820"/>
              <a:ext cx="345590" cy="276791"/>
            </a:xfrm>
            <a:prstGeom prst="rect">
              <a:avLst/>
            </a:prstGeom>
            <a:solidFill>
              <a:srgbClr val="0000FF"/>
            </a:solidFill>
            <a:ln w="9525">
              <a:solidFill>
                <a:schemeClr val="tx1"/>
              </a:solidFill>
              <a:miter lim="800000"/>
              <a:headEnd/>
              <a:tailEnd/>
            </a:ln>
          </p:spPr>
          <p:txBody>
            <a:bodyPr wrap="none" lIns="60816" tIns="30409" rIns="60816" bIns="30409" anchor="ctr"/>
            <a:lstStyle/>
            <a:p>
              <a:endParaRPr lang="en-US"/>
            </a:p>
          </p:txBody>
        </p:sp>
        <p:sp>
          <p:nvSpPr>
            <p:cNvPr id="86257" name="Rectangle 127"/>
            <p:cNvSpPr>
              <a:spLocks noChangeArrowheads="1"/>
            </p:cNvSpPr>
            <p:nvPr/>
          </p:nvSpPr>
          <p:spPr bwMode="auto">
            <a:xfrm>
              <a:off x="6816501" y="4849820"/>
              <a:ext cx="207354" cy="276791"/>
            </a:xfrm>
            <a:prstGeom prst="rect">
              <a:avLst/>
            </a:prstGeom>
            <a:solidFill>
              <a:srgbClr val="FFFF00"/>
            </a:solidFill>
            <a:ln w="9525">
              <a:solidFill>
                <a:schemeClr val="tx1"/>
              </a:solidFill>
              <a:miter lim="800000"/>
              <a:headEnd/>
              <a:tailEnd/>
            </a:ln>
          </p:spPr>
          <p:txBody>
            <a:bodyPr wrap="none" lIns="60816" tIns="30409" rIns="60816" bIns="30409" anchor="ctr"/>
            <a:lstStyle/>
            <a:p>
              <a:endParaRPr lang="en-US"/>
            </a:p>
          </p:txBody>
        </p:sp>
        <p:sp>
          <p:nvSpPr>
            <p:cNvPr id="86258" name="Rectangle 128"/>
            <p:cNvSpPr>
              <a:spLocks noChangeArrowheads="1"/>
            </p:cNvSpPr>
            <p:nvPr/>
          </p:nvSpPr>
          <p:spPr bwMode="auto">
            <a:xfrm>
              <a:off x="7023855" y="4849820"/>
              <a:ext cx="483826" cy="276791"/>
            </a:xfrm>
            <a:prstGeom prst="rect">
              <a:avLst/>
            </a:prstGeom>
            <a:solidFill>
              <a:srgbClr val="FFFF00"/>
            </a:solidFill>
            <a:ln w="9525">
              <a:solidFill>
                <a:schemeClr val="tx1"/>
              </a:solidFill>
              <a:miter lim="800000"/>
              <a:headEnd/>
              <a:tailEnd/>
            </a:ln>
          </p:spPr>
          <p:txBody>
            <a:bodyPr wrap="none" lIns="60816" tIns="30409" rIns="60816" bIns="30409" anchor="ctr"/>
            <a:lstStyle/>
            <a:p>
              <a:endParaRPr lang="en-US"/>
            </a:p>
          </p:txBody>
        </p:sp>
        <p:sp>
          <p:nvSpPr>
            <p:cNvPr id="86259" name="Rectangle 129"/>
            <p:cNvSpPr>
              <a:spLocks noChangeArrowheads="1"/>
            </p:cNvSpPr>
            <p:nvPr/>
          </p:nvSpPr>
          <p:spPr bwMode="auto">
            <a:xfrm>
              <a:off x="7507680" y="4849820"/>
              <a:ext cx="345590" cy="276791"/>
            </a:xfrm>
            <a:prstGeom prst="rect">
              <a:avLst/>
            </a:prstGeom>
            <a:solidFill>
              <a:srgbClr val="FFFF00"/>
            </a:solidFill>
            <a:ln w="9525">
              <a:solidFill>
                <a:schemeClr val="tx1"/>
              </a:solidFill>
              <a:miter lim="800000"/>
              <a:headEnd/>
              <a:tailEnd/>
            </a:ln>
          </p:spPr>
          <p:txBody>
            <a:bodyPr wrap="none" lIns="60816" tIns="30409" rIns="60816" bIns="30409" anchor="ctr"/>
            <a:lstStyle/>
            <a:p>
              <a:endParaRPr lang="en-US"/>
            </a:p>
          </p:txBody>
        </p:sp>
        <p:sp>
          <p:nvSpPr>
            <p:cNvPr id="86260" name="Rectangle 130"/>
            <p:cNvSpPr>
              <a:spLocks noChangeArrowheads="1"/>
            </p:cNvSpPr>
            <p:nvPr/>
          </p:nvSpPr>
          <p:spPr bwMode="auto">
            <a:xfrm>
              <a:off x="7853270" y="4849820"/>
              <a:ext cx="138236" cy="276791"/>
            </a:xfrm>
            <a:prstGeom prst="rect">
              <a:avLst/>
            </a:prstGeom>
            <a:solidFill>
              <a:srgbClr val="FFFF00"/>
            </a:solidFill>
            <a:ln w="9525">
              <a:solidFill>
                <a:schemeClr val="tx1"/>
              </a:solidFill>
              <a:miter lim="800000"/>
              <a:headEnd/>
              <a:tailEnd/>
            </a:ln>
          </p:spPr>
          <p:txBody>
            <a:bodyPr wrap="none" lIns="60816" tIns="30409" rIns="60816" bIns="30409" anchor="ctr"/>
            <a:lstStyle/>
            <a:p>
              <a:endParaRPr lang="en-US"/>
            </a:p>
          </p:txBody>
        </p:sp>
        <p:sp>
          <p:nvSpPr>
            <p:cNvPr id="86261" name="Rectangle 131"/>
            <p:cNvSpPr>
              <a:spLocks noChangeArrowheads="1"/>
            </p:cNvSpPr>
            <p:nvPr/>
          </p:nvSpPr>
          <p:spPr bwMode="auto">
            <a:xfrm>
              <a:off x="7991506" y="4849820"/>
              <a:ext cx="345590" cy="2767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0816" tIns="30409" rIns="60816" bIns="30409" anchor="ctr"/>
            <a:lstStyle/>
            <a:p>
              <a:endParaRPr lang="en-US"/>
            </a:p>
          </p:txBody>
        </p:sp>
        <p:sp>
          <p:nvSpPr>
            <p:cNvPr id="86262" name="Text Box 132"/>
            <p:cNvSpPr txBox="1">
              <a:spLocks noChangeArrowheads="1"/>
            </p:cNvSpPr>
            <p:nvPr/>
          </p:nvSpPr>
          <p:spPr bwMode="auto">
            <a:xfrm>
              <a:off x="2030081" y="4542411"/>
              <a:ext cx="341270" cy="29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0816" tIns="30409" rIns="60816" bIns="30409" anchor="ct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algn="l" eaLnBrk="1"/>
              <a:r>
                <a:rPr lang="en-US" sz="1800" b="0" dirty="0" err="1">
                  <a:latin typeface="+mn-lt"/>
                </a:rPr>
                <a:t>sil</a:t>
              </a:r>
              <a:endParaRPr lang="en-US" sz="1800" b="0" dirty="0">
                <a:latin typeface="+mn-lt"/>
              </a:endParaRPr>
            </a:p>
          </p:txBody>
        </p:sp>
        <p:sp>
          <p:nvSpPr>
            <p:cNvPr id="86263" name="Text Box 133"/>
            <p:cNvSpPr txBox="1">
              <a:spLocks noChangeArrowheads="1"/>
            </p:cNvSpPr>
            <p:nvPr/>
          </p:nvSpPr>
          <p:spPr bwMode="auto">
            <a:xfrm>
              <a:off x="2691022" y="4549894"/>
              <a:ext cx="647981" cy="29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0816" tIns="30409" rIns="60816" bIns="30409" anchor="ct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eaLnBrk="1"/>
              <a:r>
                <a:rPr lang="en-US" sz="1800" b="0">
                  <a:latin typeface="+mn-lt"/>
                </a:rPr>
                <a:t>works</a:t>
              </a:r>
            </a:p>
          </p:txBody>
        </p:sp>
        <p:sp>
          <p:nvSpPr>
            <p:cNvPr id="86264" name="Text Box 134"/>
            <p:cNvSpPr txBox="1">
              <a:spLocks noChangeArrowheads="1"/>
            </p:cNvSpPr>
            <p:nvPr/>
          </p:nvSpPr>
          <p:spPr bwMode="auto">
            <a:xfrm>
              <a:off x="4237536" y="4549894"/>
              <a:ext cx="321111" cy="29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0816" tIns="30409" rIns="60816" bIns="30409" anchor="ct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eaLnBrk="1"/>
              <a:r>
                <a:rPr lang="en-US" sz="1800" b="0">
                  <a:latin typeface="+mn-lt"/>
                </a:rPr>
                <a:t>of</a:t>
              </a:r>
            </a:p>
          </p:txBody>
        </p:sp>
        <p:sp>
          <p:nvSpPr>
            <p:cNvPr id="86265" name="Text Box 135"/>
            <p:cNvSpPr txBox="1">
              <a:spLocks noChangeArrowheads="1"/>
            </p:cNvSpPr>
            <p:nvPr/>
          </p:nvSpPr>
          <p:spPr bwMode="auto">
            <a:xfrm>
              <a:off x="5382303" y="4549894"/>
              <a:ext cx="381589" cy="29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0816" tIns="30409" rIns="60816" bIns="30409" anchor="ct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eaLnBrk="1"/>
              <a:r>
                <a:rPr lang="en-US" sz="1800" b="0">
                  <a:latin typeface="+mn-lt"/>
                </a:rPr>
                <a:t>art</a:t>
              </a:r>
            </a:p>
          </p:txBody>
        </p:sp>
        <p:sp>
          <p:nvSpPr>
            <p:cNvPr id="86266" name="Text Box 136"/>
            <p:cNvSpPr txBox="1">
              <a:spLocks noChangeArrowheads="1"/>
            </p:cNvSpPr>
            <p:nvPr/>
          </p:nvSpPr>
          <p:spPr bwMode="auto">
            <a:xfrm>
              <a:off x="6254917" y="4549894"/>
              <a:ext cx="433427" cy="29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0816" tIns="30409" rIns="60816" bIns="30409" anchor="ct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eaLnBrk="1"/>
              <a:r>
                <a:rPr lang="en-US" sz="1800" b="0">
                  <a:latin typeface="+mn-lt"/>
                </a:rPr>
                <a:t>are</a:t>
              </a:r>
            </a:p>
          </p:txBody>
        </p:sp>
        <p:sp>
          <p:nvSpPr>
            <p:cNvPr id="86267" name="Text Box 137"/>
            <p:cNvSpPr txBox="1">
              <a:spLocks noChangeArrowheads="1"/>
            </p:cNvSpPr>
            <p:nvPr/>
          </p:nvSpPr>
          <p:spPr bwMode="auto">
            <a:xfrm>
              <a:off x="7035374" y="4549894"/>
              <a:ext cx="669580" cy="29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0816" tIns="30409" rIns="60816" bIns="30409" anchor="ct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eaLnBrk="1"/>
              <a:r>
                <a:rPr lang="en-US" sz="1800" b="0">
                  <a:latin typeface="+mn-lt"/>
                </a:rPr>
                <a:t>based</a:t>
              </a:r>
            </a:p>
          </p:txBody>
        </p:sp>
        <p:sp>
          <p:nvSpPr>
            <p:cNvPr id="86268" name="Text Box 138"/>
            <p:cNvSpPr txBox="1">
              <a:spLocks noChangeArrowheads="1"/>
            </p:cNvSpPr>
            <p:nvPr/>
          </p:nvSpPr>
          <p:spPr bwMode="auto">
            <a:xfrm>
              <a:off x="7991506" y="4529711"/>
              <a:ext cx="341270" cy="29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0816" tIns="30409" rIns="60816" bIns="30409" anchor="ct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algn="l" eaLnBrk="1"/>
              <a:r>
                <a:rPr lang="en-US" sz="1800" b="0" dirty="0" err="1">
                  <a:latin typeface="+mn-lt"/>
                </a:rPr>
                <a:t>sil</a:t>
              </a:r>
              <a:endParaRPr lang="en-US" sz="1800" b="0" dirty="0">
                <a:latin typeface="+mn-lt"/>
              </a:endParaRPr>
            </a:p>
          </p:txBody>
        </p:sp>
      </p:grpSp>
      <p:grpSp>
        <p:nvGrpSpPr>
          <p:cNvPr id="86021" name="Group 772"/>
          <p:cNvGrpSpPr>
            <a:grpSpLocks/>
          </p:cNvGrpSpPr>
          <p:nvPr/>
        </p:nvGrpSpPr>
        <p:grpSpPr bwMode="auto">
          <a:xfrm>
            <a:off x="495840" y="118533"/>
            <a:ext cx="7154647" cy="1448466"/>
            <a:chOff x="960" y="124"/>
            <a:chExt cx="4320" cy="866"/>
          </a:xfrm>
        </p:grpSpPr>
        <p:pic>
          <p:nvPicPr>
            <p:cNvPr id="86187" name="Picture 2"/>
            <p:cNvPicPr>
              <a:picLocks noChangeAspect="1" noChangeArrowheads="1"/>
            </p:cNvPicPr>
            <p:nvPr/>
          </p:nvPicPr>
          <p:blipFill>
            <a:blip r:embed="rId3">
              <a:extLst>
                <a:ext uri="{28A0092B-C50C-407E-A947-70E740481C1C}">
                  <a14:useLocalDpi xmlns:a14="http://schemas.microsoft.com/office/drawing/2010/main" val="0"/>
                </a:ext>
              </a:extLst>
            </a:blip>
            <a:srcRect l="26721" r="16039"/>
            <a:stretch>
              <a:fillRect/>
            </a:stretch>
          </p:blipFill>
          <p:spPr bwMode="auto">
            <a:xfrm>
              <a:off x="960" y="432"/>
              <a:ext cx="43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188" name="Line 189"/>
            <p:cNvSpPr>
              <a:spLocks noChangeShapeType="1"/>
            </p:cNvSpPr>
            <p:nvPr/>
          </p:nvSpPr>
          <p:spPr bwMode="auto">
            <a:xfrm>
              <a:off x="4812" y="990"/>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6895" tIns="43448" rIns="86895" bIns="43448">
              <a:spAutoFit/>
            </a:bodyPr>
            <a:lstStyle/>
            <a:p>
              <a:endParaRPr lang="en-US"/>
            </a:p>
          </p:txBody>
        </p:sp>
        <p:sp>
          <p:nvSpPr>
            <p:cNvPr id="86189" name="Text Box 193"/>
            <p:cNvSpPr txBox="1">
              <a:spLocks noChangeArrowheads="1"/>
            </p:cNvSpPr>
            <p:nvPr/>
          </p:nvSpPr>
          <p:spPr bwMode="auto">
            <a:xfrm>
              <a:off x="964" y="124"/>
              <a:ext cx="86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895" tIns="43448" rIns="86895" bIns="43448">
              <a:spAutoFit/>
            </a:bodyP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eaLnBrk="1"/>
              <a:r>
                <a:rPr lang="en-US" sz="1800" b="0" dirty="0">
                  <a:latin typeface="+mn-lt"/>
                </a:rPr>
                <a:t>speech signal</a:t>
              </a:r>
            </a:p>
          </p:txBody>
        </p:sp>
      </p:grpSp>
      <p:grpSp>
        <p:nvGrpSpPr>
          <p:cNvPr id="13" name="Group 12"/>
          <p:cNvGrpSpPr/>
          <p:nvPr/>
        </p:nvGrpSpPr>
        <p:grpSpPr>
          <a:xfrm>
            <a:off x="-40340" y="1540215"/>
            <a:ext cx="7767356" cy="1117101"/>
            <a:chOff x="291138" y="2385381"/>
            <a:chExt cx="8414636" cy="1117101"/>
          </a:xfrm>
        </p:grpSpPr>
        <p:grpSp>
          <p:nvGrpSpPr>
            <p:cNvPr id="8" name="Group 646"/>
            <p:cNvGrpSpPr>
              <a:grpSpLocks/>
            </p:cNvGrpSpPr>
            <p:nvPr/>
          </p:nvGrpSpPr>
          <p:grpSpPr bwMode="auto">
            <a:xfrm>
              <a:off x="869354" y="2858826"/>
              <a:ext cx="7836420" cy="643656"/>
              <a:chOff x="960" y="1728"/>
              <a:chExt cx="4368" cy="384"/>
            </a:xfrm>
          </p:grpSpPr>
          <p:sp>
            <p:nvSpPr>
              <p:cNvPr id="86066" name="Rectangle 51"/>
              <p:cNvSpPr>
                <a:spLocks noChangeArrowheads="1"/>
              </p:cNvSpPr>
              <p:nvPr/>
            </p:nvSpPr>
            <p:spPr bwMode="auto">
              <a:xfrm>
                <a:off x="960"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67" name="Rectangle 52"/>
              <p:cNvSpPr>
                <a:spLocks noChangeArrowheads="1"/>
              </p:cNvSpPr>
              <p:nvPr/>
            </p:nvSpPr>
            <p:spPr bwMode="auto">
              <a:xfrm>
                <a:off x="1056"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68" name="Rectangle 53"/>
              <p:cNvSpPr>
                <a:spLocks noChangeArrowheads="1"/>
              </p:cNvSpPr>
              <p:nvPr/>
            </p:nvSpPr>
            <p:spPr bwMode="auto">
              <a:xfrm>
                <a:off x="1152"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69" name="Rectangle 54"/>
              <p:cNvSpPr>
                <a:spLocks noChangeArrowheads="1"/>
              </p:cNvSpPr>
              <p:nvPr/>
            </p:nvSpPr>
            <p:spPr bwMode="auto">
              <a:xfrm>
                <a:off x="1248"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70" name="Rectangle 55"/>
              <p:cNvSpPr>
                <a:spLocks noChangeArrowheads="1"/>
              </p:cNvSpPr>
              <p:nvPr/>
            </p:nvSpPr>
            <p:spPr bwMode="auto">
              <a:xfrm>
                <a:off x="1344"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71" name="Rectangle 56"/>
              <p:cNvSpPr>
                <a:spLocks noChangeArrowheads="1"/>
              </p:cNvSpPr>
              <p:nvPr/>
            </p:nvSpPr>
            <p:spPr bwMode="auto">
              <a:xfrm>
                <a:off x="1440"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72" name="Rectangle 57"/>
              <p:cNvSpPr>
                <a:spLocks noChangeArrowheads="1"/>
              </p:cNvSpPr>
              <p:nvPr/>
            </p:nvSpPr>
            <p:spPr bwMode="auto">
              <a:xfrm>
                <a:off x="1536"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73" name="Rectangle 58"/>
              <p:cNvSpPr>
                <a:spLocks noChangeArrowheads="1"/>
              </p:cNvSpPr>
              <p:nvPr/>
            </p:nvSpPr>
            <p:spPr bwMode="auto">
              <a:xfrm>
                <a:off x="1632"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74" name="Rectangle 59"/>
              <p:cNvSpPr>
                <a:spLocks noChangeArrowheads="1"/>
              </p:cNvSpPr>
              <p:nvPr/>
            </p:nvSpPr>
            <p:spPr bwMode="auto">
              <a:xfrm>
                <a:off x="1728"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75" name="Rectangle 60"/>
              <p:cNvSpPr>
                <a:spLocks noChangeArrowheads="1"/>
              </p:cNvSpPr>
              <p:nvPr/>
            </p:nvSpPr>
            <p:spPr bwMode="auto">
              <a:xfrm>
                <a:off x="1824"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76" name="Rectangle 61"/>
              <p:cNvSpPr>
                <a:spLocks noChangeArrowheads="1"/>
              </p:cNvSpPr>
              <p:nvPr/>
            </p:nvSpPr>
            <p:spPr bwMode="auto">
              <a:xfrm>
                <a:off x="1920"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77" name="Rectangle 62"/>
              <p:cNvSpPr>
                <a:spLocks noChangeArrowheads="1"/>
              </p:cNvSpPr>
              <p:nvPr/>
            </p:nvSpPr>
            <p:spPr bwMode="auto">
              <a:xfrm>
                <a:off x="2016"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78" name="Rectangle 63"/>
              <p:cNvSpPr>
                <a:spLocks noChangeArrowheads="1"/>
              </p:cNvSpPr>
              <p:nvPr/>
            </p:nvSpPr>
            <p:spPr bwMode="auto">
              <a:xfrm>
                <a:off x="2112"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79" name="Rectangle 64"/>
              <p:cNvSpPr>
                <a:spLocks noChangeArrowheads="1"/>
              </p:cNvSpPr>
              <p:nvPr/>
            </p:nvSpPr>
            <p:spPr bwMode="auto">
              <a:xfrm>
                <a:off x="2208"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80" name="Rectangle 65"/>
              <p:cNvSpPr>
                <a:spLocks noChangeArrowheads="1"/>
              </p:cNvSpPr>
              <p:nvPr/>
            </p:nvSpPr>
            <p:spPr bwMode="auto">
              <a:xfrm>
                <a:off x="2304"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81" name="Rectangle 66"/>
              <p:cNvSpPr>
                <a:spLocks noChangeArrowheads="1"/>
              </p:cNvSpPr>
              <p:nvPr/>
            </p:nvSpPr>
            <p:spPr bwMode="auto">
              <a:xfrm>
                <a:off x="2400"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82" name="Rectangle 67"/>
              <p:cNvSpPr>
                <a:spLocks noChangeArrowheads="1"/>
              </p:cNvSpPr>
              <p:nvPr/>
            </p:nvSpPr>
            <p:spPr bwMode="auto">
              <a:xfrm>
                <a:off x="2496"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83" name="Rectangle 68"/>
              <p:cNvSpPr>
                <a:spLocks noChangeArrowheads="1"/>
              </p:cNvSpPr>
              <p:nvPr/>
            </p:nvSpPr>
            <p:spPr bwMode="auto">
              <a:xfrm>
                <a:off x="2592"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84" name="Rectangle 69"/>
              <p:cNvSpPr>
                <a:spLocks noChangeArrowheads="1"/>
              </p:cNvSpPr>
              <p:nvPr/>
            </p:nvSpPr>
            <p:spPr bwMode="auto">
              <a:xfrm>
                <a:off x="2688"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85" name="Rectangle 70"/>
              <p:cNvSpPr>
                <a:spLocks noChangeArrowheads="1"/>
              </p:cNvSpPr>
              <p:nvPr/>
            </p:nvSpPr>
            <p:spPr bwMode="auto">
              <a:xfrm>
                <a:off x="2784"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86" name="Rectangle 71"/>
              <p:cNvSpPr>
                <a:spLocks noChangeArrowheads="1"/>
              </p:cNvSpPr>
              <p:nvPr/>
            </p:nvSpPr>
            <p:spPr bwMode="auto">
              <a:xfrm>
                <a:off x="2880"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87" name="Rectangle 72"/>
              <p:cNvSpPr>
                <a:spLocks noChangeArrowheads="1"/>
              </p:cNvSpPr>
              <p:nvPr/>
            </p:nvSpPr>
            <p:spPr bwMode="auto">
              <a:xfrm>
                <a:off x="2976"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88" name="Rectangle 73"/>
              <p:cNvSpPr>
                <a:spLocks noChangeArrowheads="1"/>
              </p:cNvSpPr>
              <p:nvPr/>
            </p:nvSpPr>
            <p:spPr bwMode="auto">
              <a:xfrm>
                <a:off x="3072"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89" name="Rectangle 74"/>
              <p:cNvSpPr>
                <a:spLocks noChangeArrowheads="1"/>
              </p:cNvSpPr>
              <p:nvPr/>
            </p:nvSpPr>
            <p:spPr bwMode="auto">
              <a:xfrm>
                <a:off x="3168"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90" name="Rectangle 75"/>
              <p:cNvSpPr>
                <a:spLocks noChangeArrowheads="1"/>
              </p:cNvSpPr>
              <p:nvPr/>
            </p:nvSpPr>
            <p:spPr bwMode="auto">
              <a:xfrm>
                <a:off x="3264"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91" name="Rectangle 76"/>
              <p:cNvSpPr>
                <a:spLocks noChangeArrowheads="1"/>
              </p:cNvSpPr>
              <p:nvPr/>
            </p:nvSpPr>
            <p:spPr bwMode="auto">
              <a:xfrm>
                <a:off x="3360"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92" name="Rectangle 77"/>
              <p:cNvSpPr>
                <a:spLocks noChangeArrowheads="1"/>
              </p:cNvSpPr>
              <p:nvPr/>
            </p:nvSpPr>
            <p:spPr bwMode="auto">
              <a:xfrm>
                <a:off x="3456"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93" name="Rectangle 78"/>
              <p:cNvSpPr>
                <a:spLocks noChangeArrowheads="1"/>
              </p:cNvSpPr>
              <p:nvPr/>
            </p:nvSpPr>
            <p:spPr bwMode="auto">
              <a:xfrm>
                <a:off x="3552"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94" name="Rectangle 79"/>
              <p:cNvSpPr>
                <a:spLocks noChangeArrowheads="1"/>
              </p:cNvSpPr>
              <p:nvPr/>
            </p:nvSpPr>
            <p:spPr bwMode="auto">
              <a:xfrm>
                <a:off x="3648"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95" name="Rectangle 80"/>
              <p:cNvSpPr>
                <a:spLocks noChangeArrowheads="1"/>
              </p:cNvSpPr>
              <p:nvPr/>
            </p:nvSpPr>
            <p:spPr bwMode="auto">
              <a:xfrm>
                <a:off x="3744"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96" name="Rectangle 81"/>
              <p:cNvSpPr>
                <a:spLocks noChangeArrowheads="1"/>
              </p:cNvSpPr>
              <p:nvPr/>
            </p:nvSpPr>
            <p:spPr bwMode="auto">
              <a:xfrm>
                <a:off x="3840"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97" name="Rectangle 82"/>
              <p:cNvSpPr>
                <a:spLocks noChangeArrowheads="1"/>
              </p:cNvSpPr>
              <p:nvPr/>
            </p:nvSpPr>
            <p:spPr bwMode="auto">
              <a:xfrm>
                <a:off x="3936"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98" name="Rectangle 83"/>
              <p:cNvSpPr>
                <a:spLocks noChangeArrowheads="1"/>
              </p:cNvSpPr>
              <p:nvPr/>
            </p:nvSpPr>
            <p:spPr bwMode="auto">
              <a:xfrm>
                <a:off x="4032"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099" name="Rectangle 84"/>
              <p:cNvSpPr>
                <a:spLocks noChangeArrowheads="1"/>
              </p:cNvSpPr>
              <p:nvPr/>
            </p:nvSpPr>
            <p:spPr bwMode="auto">
              <a:xfrm>
                <a:off x="4128"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100" name="Rectangle 85"/>
              <p:cNvSpPr>
                <a:spLocks noChangeArrowheads="1"/>
              </p:cNvSpPr>
              <p:nvPr/>
            </p:nvSpPr>
            <p:spPr bwMode="auto">
              <a:xfrm>
                <a:off x="4224"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101" name="Rectangle 86"/>
              <p:cNvSpPr>
                <a:spLocks noChangeArrowheads="1"/>
              </p:cNvSpPr>
              <p:nvPr/>
            </p:nvSpPr>
            <p:spPr bwMode="auto">
              <a:xfrm>
                <a:off x="4320"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102" name="Rectangle 87"/>
              <p:cNvSpPr>
                <a:spLocks noChangeArrowheads="1"/>
              </p:cNvSpPr>
              <p:nvPr/>
            </p:nvSpPr>
            <p:spPr bwMode="auto">
              <a:xfrm>
                <a:off x="4416"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103" name="Rectangle 88"/>
              <p:cNvSpPr>
                <a:spLocks noChangeArrowheads="1"/>
              </p:cNvSpPr>
              <p:nvPr/>
            </p:nvSpPr>
            <p:spPr bwMode="auto">
              <a:xfrm>
                <a:off x="4512"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104" name="Rectangle 89"/>
              <p:cNvSpPr>
                <a:spLocks noChangeArrowheads="1"/>
              </p:cNvSpPr>
              <p:nvPr/>
            </p:nvSpPr>
            <p:spPr bwMode="auto">
              <a:xfrm>
                <a:off x="4608"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105" name="Rectangle 90"/>
              <p:cNvSpPr>
                <a:spLocks noChangeArrowheads="1"/>
              </p:cNvSpPr>
              <p:nvPr/>
            </p:nvSpPr>
            <p:spPr bwMode="auto">
              <a:xfrm>
                <a:off x="4704"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106" name="Rectangle 91"/>
              <p:cNvSpPr>
                <a:spLocks noChangeArrowheads="1"/>
              </p:cNvSpPr>
              <p:nvPr/>
            </p:nvSpPr>
            <p:spPr bwMode="auto">
              <a:xfrm>
                <a:off x="4800"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107" name="Rectangle 92"/>
              <p:cNvSpPr>
                <a:spLocks noChangeArrowheads="1"/>
              </p:cNvSpPr>
              <p:nvPr/>
            </p:nvSpPr>
            <p:spPr bwMode="auto">
              <a:xfrm>
                <a:off x="4896"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108" name="Rectangle 93"/>
              <p:cNvSpPr>
                <a:spLocks noChangeArrowheads="1"/>
              </p:cNvSpPr>
              <p:nvPr/>
            </p:nvSpPr>
            <p:spPr bwMode="auto">
              <a:xfrm>
                <a:off x="4992"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109" name="Rectangle 94"/>
              <p:cNvSpPr>
                <a:spLocks noChangeArrowheads="1"/>
              </p:cNvSpPr>
              <p:nvPr/>
            </p:nvSpPr>
            <p:spPr bwMode="auto">
              <a:xfrm>
                <a:off x="5088"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110" name="Rectangle 95"/>
              <p:cNvSpPr>
                <a:spLocks noChangeArrowheads="1"/>
              </p:cNvSpPr>
              <p:nvPr/>
            </p:nvSpPr>
            <p:spPr bwMode="auto">
              <a:xfrm>
                <a:off x="5184"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111" name="Rectangle 96"/>
              <p:cNvSpPr>
                <a:spLocks noChangeArrowheads="1"/>
              </p:cNvSpPr>
              <p:nvPr/>
            </p:nvSpPr>
            <p:spPr bwMode="auto">
              <a:xfrm>
                <a:off x="5280"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86112" name="Rectangle 249"/>
              <p:cNvSpPr>
                <a:spLocks noChangeArrowheads="1"/>
              </p:cNvSpPr>
              <p:nvPr/>
            </p:nvSpPr>
            <p:spPr bwMode="auto">
              <a:xfrm>
                <a:off x="960" y="2064"/>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86113" name="Rectangle 250"/>
              <p:cNvSpPr>
                <a:spLocks noChangeArrowheads="1"/>
              </p:cNvSpPr>
              <p:nvPr/>
            </p:nvSpPr>
            <p:spPr bwMode="auto">
              <a:xfrm>
                <a:off x="1248" y="1968"/>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86114" name="Rectangle 251"/>
              <p:cNvSpPr>
                <a:spLocks noChangeArrowheads="1"/>
              </p:cNvSpPr>
              <p:nvPr/>
            </p:nvSpPr>
            <p:spPr bwMode="auto">
              <a:xfrm>
                <a:off x="1536" y="1872"/>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86115" name="Rectangle 252"/>
              <p:cNvSpPr>
                <a:spLocks noChangeArrowheads="1"/>
              </p:cNvSpPr>
              <p:nvPr/>
            </p:nvSpPr>
            <p:spPr bwMode="auto">
              <a:xfrm>
                <a:off x="1824" y="1872"/>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86116" name="Rectangle 253"/>
              <p:cNvSpPr>
                <a:spLocks noChangeArrowheads="1"/>
              </p:cNvSpPr>
              <p:nvPr/>
            </p:nvSpPr>
            <p:spPr bwMode="auto">
              <a:xfrm>
                <a:off x="2112" y="1968"/>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86117" name="Rectangle 255"/>
              <p:cNvSpPr>
                <a:spLocks noChangeArrowheads="1"/>
              </p:cNvSpPr>
              <p:nvPr/>
            </p:nvSpPr>
            <p:spPr bwMode="auto">
              <a:xfrm>
                <a:off x="2688" y="1920"/>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86118" name="Rectangle 256"/>
              <p:cNvSpPr>
                <a:spLocks noChangeArrowheads="1"/>
              </p:cNvSpPr>
              <p:nvPr/>
            </p:nvSpPr>
            <p:spPr bwMode="auto">
              <a:xfrm>
                <a:off x="2976" y="1968"/>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86119" name="Rectangle 257"/>
              <p:cNvSpPr>
                <a:spLocks noChangeArrowheads="1"/>
              </p:cNvSpPr>
              <p:nvPr/>
            </p:nvSpPr>
            <p:spPr bwMode="auto">
              <a:xfrm>
                <a:off x="3264" y="1968"/>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86120" name="Rectangle 258"/>
              <p:cNvSpPr>
                <a:spLocks noChangeArrowheads="1"/>
              </p:cNvSpPr>
              <p:nvPr/>
            </p:nvSpPr>
            <p:spPr bwMode="auto">
              <a:xfrm>
                <a:off x="3552" y="2016"/>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86121" name="Rectangle 259"/>
              <p:cNvSpPr>
                <a:spLocks noChangeArrowheads="1"/>
              </p:cNvSpPr>
              <p:nvPr/>
            </p:nvSpPr>
            <p:spPr bwMode="auto">
              <a:xfrm>
                <a:off x="3840" y="1968"/>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86122" name="Rectangle 260"/>
              <p:cNvSpPr>
                <a:spLocks noChangeArrowheads="1"/>
              </p:cNvSpPr>
              <p:nvPr/>
            </p:nvSpPr>
            <p:spPr bwMode="auto">
              <a:xfrm>
                <a:off x="4128" y="1968"/>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86123" name="Rectangle 261"/>
              <p:cNvSpPr>
                <a:spLocks noChangeArrowheads="1"/>
              </p:cNvSpPr>
              <p:nvPr/>
            </p:nvSpPr>
            <p:spPr bwMode="auto">
              <a:xfrm>
                <a:off x="4416" y="1968"/>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86124" name="Rectangle 262"/>
              <p:cNvSpPr>
                <a:spLocks noChangeArrowheads="1"/>
              </p:cNvSpPr>
              <p:nvPr/>
            </p:nvSpPr>
            <p:spPr bwMode="auto">
              <a:xfrm>
                <a:off x="4800" y="1824"/>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86125" name="Rectangle 263"/>
              <p:cNvSpPr>
                <a:spLocks noChangeArrowheads="1"/>
              </p:cNvSpPr>
              <p:nvPr/>
            </p:nvSpPr>
            <p:spPr bwMode="auto">
              <a:xfrm>
                <a:off x="5184" y="2064"/>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86126" name="Rectangle 264"/>
              <p:cNvSpPr>
                <a:spLocks noChangeArrowheads="1"/>
              </p:cNvSpPr>
              <p:nvPr/>
            </p:nvSpPr>
            <p:spPr bwMode="auto">
              <a:xfrm>
                <a:off x="5280" y="2064"/>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86127" name="Rectangle 266"/>
              <p:cNvSpPr>
                <a:spLocks noChangeArrowheads="1"/>
              </p:cNvSpPr>
              <p:nvPr/>
            </p:nvSpPr>
            <p:spPr bwMode="auto">
              <a:xfrm>
                <a:off x="3744" y="2016"/>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86128" name="Rectangle 267"/>
              <p:cNvSpPr>
                <a:spLocks noChangeArrowheads="1"/>
              </p:cNvSpPr>
              <p:nvPr/>
            </p:nvSpPr>
            <p:spPr bwMode="auto">
              <a:xfrm>
                <a:off x="3168" y="1968"/>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86129" name="Rectangle 269"/>
              <p:cNvSpPr>
                <a:spLocks noChangeArrowheads="1"/>
              </p:cNvSpPr>
              <p:nvPr/>
            </p:nvSpPr>
            <p:spPr bwMode="auto">
              <a:xfrm>
                <a:off x="1632" y="2016"/>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86130" name="Rectangle 270"/>
              <p:cNvSpPr>
                <a:spLocks noChangeArrowheads="1"/>
              </p:cNvSpPr>
              <p:nvPr/>
            </p:nvSpPr>
            <p:spPr bwMode="auto">
              <a:xfrm>
                <a:off x="1440" y="2016"/>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86131" name="Rectangle 275"/>
              <p:cNvSpPr>
                <a:spLocks noChangeArrowheads="1"/>
              </p:cNvSpPr>
              <p:nvPr/>
            </p:nvSpPr>
            <p:spPr bwMode="auto">
              <a:xfrm>
                <a:off x="1920" y="1872"/>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86132" name="Rectangle 276"/>
              <p:cNvSpPr>
                <a:spLocks noChangeArrowheads="1"/>
              </p:cNvSpPr>
              <p:nvPr/>
            </p:nvSpPr>
            <p:spPr bwMode="auto">
              <a:xfrm>
                <a:off x="2304" y="1824"/>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86133" name="Rectangle 278"/>
              <p:cNvSpPr>
                <a:spLocks noChangeArrowheads="1"/>
              </p:cNvSpPr>
              <p:nvPr/>
            </p:nvSpPr>
            <p:spPr bwMode="auto">
              <a:xfrm>
                <a:off x="3264" y="1920"/>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86134" name="Rectangle 280"/>
              <p:cNvSpPr>
                <a:spLocks noChangeArrowheads="1"/>
              </p:cNvSpPr>
              <p:nvPr/>
            </p:nvSpPr>
            <p:spPr bwMode="auto">
              <a:xfrm>
                <a:off x="4224" y="1872"/>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86135" name="Rectangle 281"/>
              <p:cNvSpPr>
                <a:spLocks noChangeArrowheads="1"/>
              </p:cNvSpPr>
              <p:nvPr/>
            </p:nvSpPr>
            <p:spPr bwMode="auto">
              <a:xfrm>
                <a:off x="4704" y="1920"/>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86136" name="Rectangle 284"/>
              <p:cNvSpPr>
                <a:spLocks noChangeArrowheads="1"/>
              </p:cNvSpPr>
              <p:nvPr/>
            </p:nvSpPr>
            <p:spPr bwMode="auto">
              <a:xfrm>
                <a:off x="4896" y="1920"/>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86137" name="Rectangle 285"/>
              <p:cNvSpPr>
                <a:spLocks noChangeArrowheads="1"/>
              </p:cNvSpPr>
              <p:nvPr/>
            </p:nvSpPr>
            <p:spPr bwMode="auto">
              <a:xfrm>
                <a:off x="4512" y="1968"/>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86138" name="Rectangle 287"/>
              <p:cNvSpPr>
                <a:spLocks noChangeArrowheads="1"/>
              </p:cNvSpPr>
              <p:nvPr/>
            </p:nvSpPr>
            <p:spPr bwMode="auto">
              <a:xfrm>
                <a:off x="3936" y="1968"/>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86139" name="Rectangle 288"/>
              <p:cNvSpPr>
                <a:spLocks noChangeArrowheads="1"/>
              </p:cNvSpPr>
              <p:nvPr/>
            </p:nvSpPr>
            <p:spPr bwMode="auto">
              <a:xfrm>
                <a:off x="3648" y="2016"/>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86140" name="Rectangle 289"/>
              <p:cNvSpPr>
                <a:spLocks noChangeArrowheads="1"/>
              </p:cNvSpPr>
              <p:nvPr/>
            </p:nvSpPr>
            <p:spPr bwMode="auto">
              <a:xfrm>
                <a:off x="3360" y="1872"/>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86141" name="Rectangle 290"/>
              <p:cNvSpPr>
                <a:spLocks noChangeArrowheads="1"/>
              </p:cNvSpPr>
              <p:nvPr/>
            </p:nvSpPr>
            <p:spPr bwMode="auto">
              <a:xfrm>
                <a:off x="3072" y="1968"/>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86142" name="Rectangle 291"/>
              <p:cNvSpPr>
                <a:spLocks noChangeArrowheads="1"/>
              </p:cNvSpPr>
              <p:nvPr/>
            </p:nvSpPr>
            <p:spPr bwMode="auto">
              <a:xfrm>
                <a:off x="2880" y="1920"/>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86143" name="Rectangle 292"/>
              <p:cNvSpPr>
                <a:spLocks noChangeArrowheads="1"/>
              </p:cNvSpPr>
              <p:nvPr/>
            </p:nvSpPr>
            <p:spPr bwMode="auto">
              <a:xfrm>
                <a:off x="2592" y="1920"/>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86144" name="Rectangle 293"/>
              <p:cNvSpPr>
                <a:spLocks noChangeArrowheads="1"/>
              </p:cNvSpPr>
              <p:nvPr/>
            </p:nvSpPr>
            <p:spPr bwMode="auto">
              <a:xfrm>
                <a:off x="2208" y="1968"/>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86145" name="Rectangle 294"/>
              <p:cNvSpPr>
                <a:spLocks noChangeArrowheads="1"/>
              </p:cNvSpPr>
              <p:nvPr/>
            </p:nvSpPr>
            <p:spPr bwMode="auto">
              <a:xfrm>
                <a:off x="1728" y="2016"/>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86146" name="Rectangle 296"/>
              <p:cNvSpPr>
                <a:spLocks noChangeArrowheads="1"/>
              </p:cNvSpPr>
              <p:nvPr/>
            </p:nvSpPr>
            <p:spPr bwMode="auto">
              <a:xfrm>
                <a:off x="1152" y="1968"/>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86147" name="Rectangle 297"/>
              <p:cNvSpPr>
                <a:spLocks noChangeArrowheads="1"/>
              </p:cNvSpPr>
              <p:nvPr/>
            </p:nvSpPr>
            <p:spPr bwMode="auto">
              <a:xfrm>
                <a:off x="1056" y="2064"/>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86148" name="Rectangle 298"/>
              <p:cNvSpPr>
                <a:spLocks noChangeArrowheads="1"/>
              </p:cNvSpPr>
              <p:nvPr/>
            </p:nvSpPr>
            <p:spPr bwMode="auto">
              <a:xfrm>
                <a:off x="2016" y="1968"/>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86149" name="Rectangle 300"/>
              <p:cNvSpPr>
                <a:spLocks noChangeArrowheads="1"/>
              </p:cNvSpPr>
              <p:nvPr/>
            </p:nvSpPr>
            <p:spPr bwMode="auto">
              <a:xfrm>
                <a:off x="3456" y="1872"/>
                <a:ext cx="48" cy="48"/>
              </a:xfrm>
              <a:prstGeom prst="rect">
                <a:avLst/>
              </a:prstGeom>
              <a:solidFill>
                <a:srgbClr val="FFA1A1"/>
              </a:solidFill>
              <a:ln w="9525">
                <a:solidFill>
                  <a:schemeClr val="tx1"/>
                </a:solidFill>
                <a:miter lim="800000"/>
                <a:headEnd/>
                <a:tailEnd/>
              </a:ln>
            </p:spPr>
            <p:txBody>
              <a:bodyPr wrap="none" lIns="1999" tIns="998" rIns="1999" bIns="998" anchor="ctr"/>
              <a:lstStyle/>
              <a:p>
                <a:pPr defTabSz="434975"/>
                <a:endParaRPr lang="en-US" b="0"/>
              </a:p>
            </p:txBody>
          </p:sp>
          <p:sp>
            <p:nvSpPr>
              <p:cNvPr id="86150" name="Rectangle 304"/>
              <p:cNvSpPr>
                <a:spLocks noChangeArrowheads="1"/>
              </p:cNvSpPr>
              <p:nvPr/>
            </p:nvSpPr>
            <p:spPr bwMode="auto">
              <a:xfrm>
                <a:off x="4512" y="1872"/>
                <a:ext cx="48" cy="48"/>
              </a:xfrm>
              <a:prstGeom prst="rect">
                <a:avLst/>
              </a:prstGeom>
              <a:solidFill>
                <a:srgbClr val="FFA1A1"/>
              </a:solidFill>
              <a:ln w="9525">
                <a:solidFill>
                  <a:schemeClr val="tx1"/>
                </a:solidFill>
                <a:miter lim="800000"/>
                <a:headEnd/>
                <a:tailEnd/>
              </a:ln>
            </p:spPr>
            <p:txBody>
              <a:bodyPr wrap="none" lIns="1999" tIns="998" rIns="1999" bIns="998" anchor="ctr"/>
              <a:lstStyle/>
              <a:p>
                <a:pPr defTabSz="434975"/>
                <a:endParaRPr lang="en-US" b="0"/>
              </a:p>
            </p:txBody>
          </p:sp>
          <p:sp>
            <p:nvSpPr>
              <p:cNvPr id="86151" name="Rectangle 305"/>
              <p:cNvSpPr>
                <a:spLocks noChangeArrowheads="1"/>
              </p:cNvSpPr>
              <p:nvPr/>
            </p:nvSpPr>
            <p:spPr bwMode="auto">
              <a:xfrm>
                <a:off x="4608" y="1968"/>
                <a:ext cx="48" cy="48"/>
              </a:xfrm>
              <a:prstGeom prst="rect">
                <a:avLst/>
              </a:prstGeom>
              <a:solidFill>
                <a:srgbClr val="FFA1A1"/>
              </a:solidFill>
              <a:ln w="9525">
                <a:solidFill>
                  <a:schemeClr val="tx1"/>
                </a:solidFill>
                <a:miter lim="800000"/>
                <a:headEnd/>
                <a:tailEnd/>
              </a:ln>
            </p:spPr>
            <p:txBody>
              <a:bodyPr wrap="none" lIns="1999" tIns="998" rIns="1999" bIns="998" anchor="ctr"/>
              <a:lstStyle/>
              <a:p>
                <a:pPr defTabSz="434975"/>
                <a:endParaRPr lang="en-US" b="0"/>
              </a:p>
            </p:txBody>
          </p:sp>
          <p:sp>
            <p:nvSpPr>
              <p:cNvPr id="86152" name="Rectangle 306"/>
              <p:cNvSpPr>
                <a:spLocks noChangeArrowheads="1"/>
              </p:cNvSpPr>
              <p:nvPr/>
            </p:nvSpPr>
            <p:spPr bwMode="auto">
              <a:xfrm>
                <a:off x="4704" y="1968"/>
                <a:ext cx="48" cy="48"/>
              </a:xfrm>
              <a:prstGeom prst="rect">
                <a:avLst/>
              </a:prstGeom>
              <a:solidFill>
                <a:srgbClr val="FFA1A1"/>
              </a:solidFill>
              <a:ln w="9525">
                <a:solidFill>
                  <a:schemeClr val="tx1"/>
                </a:solidFill>
                <a:miter lim="800000"/>
                <a:headEnd/>
                <a:tailEnd/>
              </a:ln>
            </p:spPr>
            <p:txBody>
              <a:bodyPr wrap="none" lIns="1999" tIns="998" rIns="1999" bIns="998" anchor="ctr"/>
              <a:lstStyle/>
              <a:p>
                <a:pPr defTabSz="434975"/>
                <a:endParaRPr lang="en-US" b="0"/>
              </a:p>
            </p:txBody>
          </p:sp>
          <p:sp>
            <p:nvSpPr>
              <p:cNvPr id="86153" name="Rectangle 307"/>
              <p:cNvSpPr>
                <a:spLocks noChangeArrowheads="1"/>
              </p:cNvSpPr>
              <p:nvPr/>
            </p:nvSpPr>
            <p:spPr bwMode="auto">
              <a:xfrm>
                <a:off x="4992" y="1776"/>
                <a:ext cx="48" cy="48"/>
              </a:xfrm>
              <a:prstGeom prst="rect">
                <a:avLst/>
              </a:prstGeom>
              <a:solidFill>
                <a:srgbClr val="FFA1A1"/>
              </a:solidFill>
              <a:ln w="9525">
                <a:solidFill>
                  <a:schemeClr val="tx1"/>
                </a:solidFill>
                <a:miter lim="800000"/>
                <a:headEnd/>
                <a:tailEnd/>
              </a:ln>
            </p:spPr>
            <p:txBody>
              <a:bodyPr wrap="none" lIns="1999" tIns="998" rIns="1999" bIns="998" anchor="ctr"/>
              <a:lstStyle/>
              <a:p>
                <a:pPr defTabSz="434975"/>
                <a:endParaRPr lang="en-US" b="0"/>
              </a:p>
            </p:txBody>
          </p:sp>
          <p:sp>
            <p:nvSpPr>
              <p:cNvPr id="86154" name="Rectangle 308"/>
              <p:cNvSpPr>
                <a:spLocks noChangeArrowheads="1"/>
              </p:cNvSpPr>
              <p:nvPr/>
            </p:nvSpPr>
            <p:spPr bwMode="auto">
              <a:xfrm>
                <a:off x="5088" y="2064"/>
                <a:ext cx="48" cy="48"/>
              </a:xfrm>
              <a:prstGeom prst="rect">
                <a:avLst/>
              </a:prstGeom>
              <a:solidFill>
                <a:srgbClr val="FFA1A1"/>
              </a:solidFill>
              <a:ln w="9525">
                <a:solidFill>
                  <a:schemeClr val="tx1"/>
                </a:solidFill>
                <a:miter lim="800000"/>
                <a:headEnd/>
                <a:tailEnd/>
              </a:ln>
            </p:spPr>
            <p:txBody>
              <a:bodyPr wrap="none" lIns="1999" tIns="998" rIns="1999" bIns="998" anchor="ctr"/>
              <a:lstStyle/>
              <a:p>
                <a:pPr defTabSz="434975"/>
                <a:endParaRPr lang="en-US" b="0"/>
              </a:p>
            </p:txBody>
          </p:sp>
          <p:sp>
            <p:nvSpPr>
              <p:cNvPr id="86155" name="Rectangle 309"/>
              <p:cNvSpPr>
                <a:spLocks noChangeArrowheads="1"/>
              </p:cNvSpPr>
              <p:nvPr/>
            </p:nvSpPr>
            <p:spPr bwMode="auto">
              <a:xfrm>
                <a:off x="4992" y="2016"/>
                <a:ext cx="48" cy="48"/>
              </a:xfrm>
              <a:prstGeom prst="rect">
                <a:avLst/>
              </a:prstGeom>
              <a:solidFill>
                <a:srgbClr val="FFA1A1"/>
              </a:solidFill>
              <a:ln w="9525">
                <a:solidFill>
                  <a:schemeClr val="tx1"/>
                </a:solidFill>
                <a:miter lim="800000"/>
                <a:headEnd/>
                <a:tailEnd/>
              </a:ln>
            </p:spPr>
            <p:txBody>
              <a:bodyPr wrap="none" lIns="1999" tIns="998" rIns="1999" bIns="998" anchor="ctr"/>
              <a:lstStyle/>
              <a:p>
                <a:pPr defTabSz="434975"/>
                <a:endParaRPr lang="en-US" b="0"/>
              </a:p>
            </p:txBody>
          </p:sp>
          <p:sp>
            <p:nvSpPr>
              <p:cNvPr id="86156" name="Rectangle 311"/>
              <p:cNvSpPr>
                <a:spLocks noChangeArrowheads="1"/>
              </p:cNvSpPr>
              <p:nvPr/>
            </p:nvSpPr>
            <p:spPr bwMode="auto">
              <a:xfrm>
                <a:off x="2208" y="1872"/>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86157" name="Rectangle 312"/>
              <p:cNvSpPr>
                <a:spLocks noChangeArrowheads="1"/>
              </p:cNvSpPr>
              <p:nvPr/>
            </p:nvSpPr>
            <p:spPr bwMode="auto">
              <a:xfrm>
                <a:off x="2304" y="1968"/>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86158" name="Rectangle 314"/>
              <p:cNvSpPr>
                <a:spLocks noChangeArrowheads="1"/>
              </p:cNvSpPr>
              <p:nvPr/>
            </p:nvSpPr>
            <p:spPr bwMode="auto">
              <a:xfrm>
                <a:off x="2880" y="1824"/>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86159" name="Rectangle 315"/>
              <p:cNvSpPr>
                <a:spLocks noChangeArrowheads="1"/>
              </p:cNvSpPr>
              <p:nvPr/>
            </p:nvSpPr>
            <p:spPr bwMode="auto">
              <a:xfrm>
                <a:off x="3072" y="1824"/>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86160" name="Rectangle 316"/>
              <p:cNvSpPr>
                <a:spLocks noChangeArrowheads="1"/>
              </p:cNvSpPr>
              <p:nvPr/>
            </p:nvSpPr>
            <p:spPr bwMode="auto">
              <a:xfrm>
                <a:off x="3360" y="1776"/>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86161" name="Rectangle 317"/>
              <p:cNvSpPr>
                <a:spLocks noChangeArrowheads="1"/>
              </p:cNvSpPr>
              <p:nvPr/>
            </p:nvSpPr>
            <p:spPr bwMode="auto">
              <a:xfrm>
                <a:off x="3648" y="1920"/>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86162" name="Rectangle 318"/>
              <p:cNvSpPr>
                <a:spLocks noChangeArrowheads="1"/>
              </p:cNvSpPr>
              <p:nvPr/>
            </p:nvSpPr>
            <p:spPr bwMode="auto">
              <a:xfrm>
                <a:off x="3936" y="1872"/>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86163" name="Rectangle 319"/>
              <p:cNvSpPr>
                <a:spLocks noChangeArrowheads="1"/>
              </p:cNvSpPr>
              <p:nvPr/>
            </p:nvSpPr>
            <p:spPr bwMode="auto">
              <a:xfrm>
                <a:off x="4224" y="1824"/>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86164" name="Rectangle 320"/>
              <p:cNvSpPr>
                <a:spLocks noChangeArrowheads="1"/>
              </p:cNvSpPr>
              <p:nvPr/>
            </p:nvSpPr>
            <p:spPr bwMode="auto">
              <a:xfrm>
                <a:off x="4512" y="1872"/>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86165" name="Rectangle 321"/>
              <p:cNvSpPr>
                <a:spLocks noChangeArrowheads="1"/>
              </p:cNvSpPr>
              <p:nvPr/>
            </p:nvSpPr>
            <p:spPr bwMode="auto">
              <a:xfrm>
                <a:off x="4896" y="1968"/>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86166" name="Rectangle 322"/>
              <p:cNvSpPr>
                <a:spLocks noChangeArrowheads="1"/>
              </p:cNvSpPr>
              <p:nvPr/>
            </p:nvSpPr>
            <p:spPr bwMode="auto">
              <a:xfrm>
                <a:off x="5088" y="1968"/>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86167" name="Rectangle 326"/>
              <p:cNvSpPr>
                <a:spLocks noChangeArrowheads="1"/>
              </p:cNvSpPr>
              <p:nvPr/>
            </p:nvSpPr>
            <p:spPr bwMode="auto">
              <a:xfrm>
                <a:off x="3456" y="1968"/>
                <a:ext cx="48" cy="48"/>
              </a:xfrm>
              <a:prstGeom prst="rect">
                <a:avLst/>
              </a:prstGeom>
              <a:solidFill>
                <a:srgbClr val="FFA1A1"/>
              </a:solidFill>
              <a:ln w="9525">
                <a:solidFill>
                  <a:schemeClr val="tx1"/>
                </a:solidFill>
                <a:miter lim="800000"/>
                <a:headEnd/>
                <a:tailEnd/>
              </a:ln>
            </p:spPr>
            <p:txBody>
              <a:bodyPr wrap="none" lIns="1999" tIns="998" rIns="1999" bIns="998" anchor="ctr"/>
              <a:lstStyle/>
              <a:p>
                <a:pPr defTabSz="434975"/>
                <a:endParaRPr lang="en-US" b="0"/>
              </a:p>
            </p:txBody>
          </p:sp>
          <p:sp>
            <p:nvSpPr>
              <p:cNvPr id="86168" name="Rectangle 329"/>
              <p:cNvSpPr>
                <a:spLocks noChangeArrowheads="1"/>
              </p:cNvSpPr>
              <p:nvPr/>
            </p:nvSpPr>
            <p:spPr bwMode="auto">
              <a:xfrm>
                <a:off x="1152" y="2064"/>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86169" name="Rectangle 330"/>
              <p:cNvSpPr>
                <a:spLocks noChangeArrowheads="1"/>
              </p:cNvSpPr>
              <p:nvPr/>
            </p:nvSpPr>
            <p:spPr bwMode="auto">
              <a:xfrm>
                <a:off x="1344" y="2016"/>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86170" name="Rectangle 331"/>
              <p:cNvSpPr>
                <a:spLocks noChangeArrowheads="1"/>
              </p:cNvSpPr>
              <p:nvPr/>
            </p:nvSpPr>
            <p:spPr bwMode="auto">
              <a:xfrm>
                <a:off x="1344" y="1968"/>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86171" name="Rectangle 332"/>
              <p:cNvSpPr>
                <a:spLocks noChangeArrowheads="1"/>
              </p:cNvSpPr>
              <p:nvPr/>
            </p:nvSpPr>
            <p:spPr bwMode="auto">
              <a:xfrm>
                <a:off x="1728" y="1872"/>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86172" name="Rectangle 333"/>
              <p:cNvSpPr>
                <a:spLocks noChangeArrowheads="1"/>
              </p:cNvSpPr>
              <p:nvPr/>
            </p:nvSpPr>
            <p:spPr bwMode="auto">
              <a:xfrm>
                <a:off x="1920" y="1968"/>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86173" name="Rectangle 334"/>
              <p:cNvSpPr>
                <a:spLocks noChangeArrowheads="1"/>
              </p:cNvSpPr>
              <p:nvPr/>
            </p:nvSpPr>
            <p:spPr bwMode="auto">
              <a:xfrm>
                <a:off x="2016" y="1872"/>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86174" name="Rectangle 335"/>
              <p:cNvSpPr>
                <a:spLocks noChangeArrowheads="1"/>
              </p:cNvSpPr>
              <p:nvPr/>
            </p:nvSpPr>
            <p:spPr bwMode="auto">
              <a:xfrm>
                <a:off x="2592" y="1824"/>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86175" name="Rectangle 336"/>
              <p:cNvSpPr>
                <a:spLocks noChangeArrowheads="1"/>
              </p:cNvSpPr>
              <p:nvPr/>
            </p:nvSpPr>
            <p:spPr bwMode="auto">
              <a:xfrm>
                <a:off x="1056" y="2016"/>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86176" name="Rectangle 338"/>
              <p:cNvSpPr>
                <a:spLocks noChangeArrowheads="1"/>
              </p:cNvSpPr>
              <p:nvPr/>
            </p:nvSpPr>
            <p:spPr bwMode="auto">
              <a:xfrm>
                <a:off x="4320" y="1776"/>
                <a:ext cx="48" cy="48"/>
              </a:xfrm>
              <a:prstGeom prst="rect">
                <a:avLst/>
              </a:prstGeom>
              <a:solidFill>
                <a:srgbClr val="FDFF17"/>
              </a:solidFill>
              <a:ln w="9525">
                <a:solidFill>
                  <a:schemeClr val="tx1"/>
                </a:solidFill>
                <a:miter lim="800000"/>
                <a:headEnd/>
                <a:tailEnd/>
              </a:ln>
            </p:spPr>
            <p:txBody>
              <a:bodyPr wrap="none" lIns="1999" tIns="998" rIns="1999" bIns="998" anchor="ctr"/>
              <a:lstStyle/>
              <a:p>
                <a:pPr defTabSz="434975"/>
                <a:endParaRPr lang="en-US" b="0"/>
              </a:p>
            </p:txBody>
          </p:sp>
          <p:sp>
            <p:nvSpPr>
              <p:cNvPr id="86177" name="Rectangle 339"/>
              <p:cNvSpPr>
                <a:spLocks noChangeArrowheads="1"/>
              </p:cNvSpPr>
              <p:nvPr/>
            </p:nvSpPr>
            <p:spPr bwMode="auto">
              <a:xfrm>
                <a:off x="4320" y="1872"/>
                <a:ext cx="48" cy="48"/>
              </a:xfrm>
              <a:prstGeom prst="rect">
                <a:avLst/>
              </a:prstGeom>
              <a:solidFill>
                <a:srgbClr val="FDFF17"/>
              </a:solidFill>
              <a:ln w="9525">
                <a:solidFill>
                  <a:schemeClr val="tx1"/>
                </a:solidFill>
                <a:miter lim="800000"/>
                <a:headEnd/>
                <a:tailEnd/>
              </a:ln>
            </p:spPr>
            <p:txBody>
              <a:bodyPr wrap="none" lIns="1999" tIns="998" rIns="1999" bIns="998" anchor="ctr"/>
              <a:lstStyle/>
              <a:p>
                <a:pPr defTabSz="434975"/>
                <a:endParaRPr lang="en-US" b="0"/>
              </a:p>
            </p:txBody>
          </p:sp>
          <p:sp>
            <p:nvSpPr>
              <p:cNvPr id="86178" name="Rectangle 340"/>
              <p:cNvSpPr>
                <a:spLocks noChangeArrowheads="1"/>
              </p:cNvSpPr>
              <p:nvPr/>
            </p:nvSpPr>
            <p:spPr bwMode="auto">
              <a:xfrm>
                <a:off x="2784" y="1920"/>
                <a:ext cx="48" cy="48"/>
              </a:xfrm>
              <a:prstGeom prst="rect">
                <a:avLst/>
              </a:prstGeom>
              <a:solidFill>
                <a:srgbClr val="FDFF17"/>
              </a:solidFill>
              <a:ln w="9525">
                <a:solidFill>
                  <a:schemeClr val="tx1"/>
                </a:solidFill>
                <a:miter lim="800000"/>
                <a:headEnd/>
                <a:tailEnd/>
              </a:ln>
            </p:spPr>
            <p:txBody>
              <a:bodyPr wrap="none" lIns="1999" tIns="998" rIns="1999" bIns="998" anchor="ctr"/>
              <a:lstStyle/>
              <a:p>
                <a:pPr defTabSz="434975"/>
                <a:endParaRPr lang="en-US" b="0"/>
              </a:p>
            </p:txBody>
          </p:sp>
          <p:sp>
            <p:nvSpPr>
              <p:cNvPr id="86179" name="Rectangle 341"/>
              <p:cNvSpPr>
                <a:spLocks noChangeArrowheads="1"/>
              </p:cNvSpPr>
              <p:nvPr/>
            </p:nvSpPr>
            <p:spPr bwMode="auto">
              <a:xfrm>
                <a:off x="2784" y="1824"/>
                <a:ext cx="48" cy="48"/>
              </a:xfrm>
              <a:prstGeom prst="rect">
                <a:avLst/>
              </a:prstGeom>
              <a:solidFill>
                <a:srgbClr val="FDFF17"/>
              </a:solidFill>
              <a:ln w="9525">
                <a:solidFill>
                  <a:schemeClr val="tx1"/>
                </a:solidFill>
                <a:miter lim="800000"/>
                <a:headEnd/>
                <a:tailEnd/>
              </a:ln>
            </p:spPr>
            <p:txBody>
              <a:bodyPr wrap="none" lIns="1999" tIns="998" rIns="1999" bIns="998" anchor="ctr"/>
              <a:lstStyle/>
              <a:p>
                <a:pPr defTabSz="434975"/>
                <a:endParaRPr lang="en-US" b="0"/>
              </a:p>
            </p:txBody>
          </p:sp>
          <p:sp>
            <p:nvSpPr>
              <p:cNvPr id="86180" name="Rectangle 342"/>
              <p:cNvSpPr>
                <a:spLocks noChangeArrowheads="1"/>
              </p:cNvSpPr>
              <p:nvPr/>
            </p:nvSpPr>
            <p:spPr bwMode="auto">
              <a:xfrm>
                <a:off x="4032" y="1872"/>
                <a:ext cx="48" cy="48"/>
              </a:xfrm>
              <a:prstGeom prst="rect">
                <a:avLst/>
              </a:prstGeom>
              <a:solidFill>
                <a:srgbClr val="FDFF17"/>
              </a:solidFill>
              <a:ln w="9525">
                <a:solidFill>
                  <a:schemeClr val="tx1"/>
                </a:solidFill>
                <a:miter lim="800000"/>
                <a:headEnd/>
                <a:tailEnd/>
              </a:ln>
            </p:spPr>
            <p:txBody>
              <a:bodyPr wrap="none" lIns="1999" tIns="998" rIns="1999" bIns="998" anchor="ctr"/>
              <a:lstStyle/>
              <a:p>
                <a:pPr defTabSz="434975"/>
                <a:endParaRPr lang="en-US" b="0"/>
              </a:p>
            </p:txBody>
          </p:sp>
          <p:sp>
            <p:nvSpPr>
              <p:cNvPr id="86181" name="Rectangle 343"/>
              <p:cNvSpPr>
                <a:spLocks noChangeArrowheads="1"/>
              </p:cNvSpPr>
              <p:nvPr/>
            </p:nvSpPr>
            <p:spPr bwMode="auto">
              <a:xfrm>
                <a:off x="4032" y="2016"/>
                <a:ext cx="48" cy="48"/>
              </a:xfrm>
              <a:prstGeom prst="rect">
                <a:avLst/>
              </a:prstGeom>
              <a:solidFill>
                <a:srgbClr val="FDFF17"/>
              </a:solidFill>
              <a:ln w="9525">
                <a:solidFill>
                  <a:schemeClr val="tx1"/>
                </a:solidFill>
                <a:miter lim="800000"/>
                <a:headEnd/>
                <a:tailEnd/>
              </a:ln>
            </p:spPr>
            <p:txBody>
              <a:bodyPr wrap="none" lIns="1999" tIns="998" rIns="1999" bIns="998" anchor="ctr"/>
              <a:lstStyle/>
              <a:p>
                <a:pPr defTabSz="434975"/>
                <a:endParaRPr lang="en-US" b="0"/>
              </a:p>
            </p:txBody>
          </p:sp>
          <p:sp>
            <p:nvSpPr>
              <p:cNvPr id="86182" name="Rectangle 344"/>
              <p:cNvSpPr>
                <a:spLocks noChangeArrowheads="1"/>
              </p:cNvSpPr>
              <p:nvPr/>
            </p:nvSpPr>
            <p:spPr bwMode="auto">
              <a:xfrm>
                <a:off x="4608" y="1872"/>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86183" name="Rectangle 641"/>
              <p:cNvSpPr>
                <a:spLocks noChangeArrowheads="1"/>
              </p:cNvSpPr>
              <p:nvPr/>
            </p:nvSpPr>
            <p:spPr bwMode="auto">
              <a:xfrm>
                <a:off x="2400" y="1872"/>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86184" name="Rectangle 643"/>
              <p:cNvSpPr>
                <a:spLocks noChangeArrowheads="1"/>
              </p:cNvSpPr>
              <p:nvPr/>
            </p:nvSpPr>
            <p:spPr bwMode="auto">
              <a:xfrm>
                <a:off x="2400" y="1920"/>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86185" name="Rectangle 644"/>
              <p:cNvSpPr>
                <a:spLocks noChangeArrowheads="1"/>
              </p:cNvSpPr>
              <p:nvPr/>
            </p:nvSpPr>
            <p:spPr bwMode="auto">
              <a:xfrm>
                <a:off x="2496" y="1872"/>
                <a:ext cx="48" cy="48"/>
              </a:xfrm>
              <a:prstGeom prst="rect">
                <a:avLst/>
              </a:prstGeom>
              <a:solidFill>
                <a:srgbClr val="FDFF17"/>
              </a:solidFill>
              <a:ln w="9525">
                <a:solidFill>
                  <a:schemeClr val="tx1"/>
                </a:solidFill>
                <a:miter lim="800000"/>
                <a:headEnd/>
                <a:tailEnd/>
              </a:ln>
            </p:spPr>
            <p:txBody>
              <a:bodyPr wrap="none" lIns="1999" tIns="998" rIns="1999" bIns="998" anchor="ctr"/>
              <a:lstStyle/>
              <a:p>
                <a:pPr defTabSz="434975"/>
                <a:endParaRPr lang="en-US" b="0"/>
              </a:p>
            </p:txBody>
          </p:sp>
          <p:sp>
            <p:nvSpPr>
              <p:cNvPr id="86186" name="Rectangle 645"/>
              <p:cNvSpPr>
                <a:spLocks noChangeArrowheads="1"/>
              </p:cNvSpPr>
              <p:nvPr/>
            </p:nvSpPr>
            <p:spPr bwMode="auto">
              <a:xfrm>
                <a:off x="2496" y="1920"/>
                <a:ext cx="48" cy="48"/>
              </a:xfrm>
              <a:prstGeom prst="rect">
                <a:avLst/>
              </a:prstGeom>
              <a:solidFill>
                <a:srgbClr val="FDFF17"/>
              </a:solidFill>
              <a:ln w="9525">
                <a:solidFill>
                  <a:schemeClr val="tx1"/>
                </a:solidFill>
                <a:miter lim="800000"/>
                <a:headEnd/>
                <a:tailEnd/>
              </a:ln>
            </p:spPr>
            <p:txBody>
              <a:bodyPr wrap="none" lIns="1999" tIns="998" rIns="1999" bIns="998" anchor="ctr"/>
              <a:lstStyle/>
              <a:p>
                <a:pPr defTabSz="434975"/>
                <a:endParaRPr lang="en-US" b="0"/>
              </a:p>
            </p:txBody>
          </p:sp>
        </p:grpSp>
        <p:sp>
          <p:nvSpPr>
            <p:cNvPr id="86064" name="Text Box 769"/>
            <p:cNvSpPr txBox="1">
              <a:spLocks noChangeArrowheads="1"/>
            </p:cNvSpPr>
            <p:nvPr/>
          </p:nvSpPr>
          <p:spPr bwMode="auto">
            <a:xfrm>
              <a:off x="291138" y="2385381"/>
              <a:ext cx="8061271" cy="36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895" tIns="43448" rIns="86895" bIns="43448">
              <a:spAutoFit/>
            </a:bodyP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algn="ctr" eaLnBrk="1"/>
              <a:r>
                <a:rPr lang="en-US" sz="1800" b="0" dirty="0" smtClean="0">
                  <a:latin typeface="+mn-lt"/>
                </a:rPr>
                <a:t>estimate likelihoods </a:t>
              </a:r>
              <a:r>
                <a:rPr lang="en-US" sz="1800" b="0" i="1" dirty="0" smtClean="0">
                  <a:latin typeface="+mn-lt"/>
                </a:rPr>
                <a:t>p(</a:t>
              </a:r>
              <a:r>
                <a:rPr lang="en-US" sz="1800" b="0" i="1" dirty="0" err="1">
                  <a:latin typeface="+mn-lt"/>
                </a:rPr>
                <a:t>x</a:t>
              </a:r>
              <a:r>
                <a:rPr lang="en-US" sz="1800" b="0" i="1" dirty="0" err="1" smtClean="0">
                  <a:latin typeface="+mn-lt"/>
                </a:rPr>
                <a:t>|W</a:t>
              </a:r>
              <a:r>
                <a:rPr lang="en-US" sz="1800" b="0" i="1" baseline="-25000" dirty="0" err="1" smtClean="0">
                  <a:latin typeface="+mn-lt"/>
                </a:rPr>
                <a:t>i</a:t>
              </a:r>
              <a:r>
                <a:rPr lang="en-US" sz="1800" b="0" i="1" dirty="0" smtClean="0">
                  <a:latin typeface="+mn-lt"/>
                </a:rPr>
                <a:t>), where W</a:t>
              </a:r>
              <a:r>
                <a:rPr lang="en-US" sz="1800" b="0" i="1" baseline="-25000" dirty="0" smtClean="0">
                  <a:latin typeface="+mn-lt"/>
                </a:rPr>
                <a:t>i</a:t>
              </a:r>
              <a:r>
                <a:rPr lang="en-US" sz="1800" b="0" i="1" dirty="0" smtClean="0">
                  <a:latin typeface="+mn-lt"/>
                </a:rPr>
                <a:t> are constituents of W (speech sounds)</a:t>
              </a:r>
              <a:endParaRPr lang="en-US" sz="1800" b="0" i="1" dirty="0">
                <a:latin typeface="+mn-lt"/>
              </a:endParaRPr>
            </a:p>
          </p:txBody>
        </p:sp>
      </p:grpSp>
      <p:grpSp>
        <p:nvGrpSpPr>
          <p:cNvPr id="14" name="Group 13"/>
          <p:cNvGrpSpPr/>
          <p:nvPr/>
        </p:nvGrpSpPr>
        <p:grpSpPr>
          <a:xfrm>
            <a:off x="452901" y="3071727"/>
            <a:ext cx="7274115" cy="1739799"/>
            <a:chOff x="814786" y="3648267"/>
            <a:chExt cx="7880291" cy="1739799"/>
          </a:xfrm>
        </p:grpSpPr>
        <p:grpSp>
          <p:nvGrpSpPr>
            <p:cNvPr id="252" name="Group 646"/>
            <p:cNvGrpSpPr>
              <a:grpSpLocks/>
            </p:cNvGrpSpPr>
            <p:nvPr/>
          </p:nvGrpSpPr>
          <p:grpSpPr bwMode="auto">
            <a:xfrm>
              <a:off x="858657" y="4502730"/>
              <a:ext cx="7836420" cy="643656"/>
              <a:chOff x="960" y="1728"/>
              <a:chExt cx="4368" cy="384"/>
            </a:xfrm>
          </p:grpSpPr>
          <p:sp>
            <p:nvSpPr>
              <p:cNvPr id="253" name="Rectangle 51"/>
              <p:cNvSpPr>
                <a:spLocks noChangeArrowheads="1"/>
              </p:cNvSpPr>
              <p:nvPr/>
            </p:nvSpPr>
            <p:spPr bwMode="auto">
              <a:xfrm>
                <a:off x="960"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54" name="Rectangle 52"/>
              <p:cNvSpPr>
                <a:spLocks noChangeArrowheads="1"/>
              </p:cNvSpPr>
              <p:nvPr/>
            </p:nvSpPr>
            <p:spPr bwMode="auto">
              <a:xfrm>
                <a:off x="1056"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55" name="Rectangle 53"/>
              <p:cNvSpPr>
                <a:spLocks noChangeArrowheads="1"/>
              </p:cNvSpPr>
              <p:nvPr/>
            </p:nvSpPr>
            <p:spPr bwMode="auto">
              <a:xfrm>
                <a:off x="1152"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56" name="Rectangle 54"/>
              <p:cNvSpPr>
                <a:spLocks noChangeArrowheads="1"/>
              </p:cNvSpPr>
              <p:nvPr/>
            </p:nvSpPr>
            <p:spPr bwMode="auto">
              <a:xfrm>
                <a:off x="1248"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57" name="Rectangle 55"/>
              <p:cNvSpPr>
                <a:spLocks noChangeArrowheads="1"/>
              </p:cNvSpPr>
              <p:nvPr/>
            </p:nvSpPr>
            <p:spPr bwMode="auto">
              <a:xfrm>
                <a:off x="1344"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59" name="Rectangle 56"/>
              <p:cNvSpPr>
                <a:spLocks noChangeArrowheads="1"/>
              </p:cNvSpPr>
              <p:nvPr/>
            </p:nvSpPr>
            <p:spPr bwMode="auto">
              <a:xfrm>
                <a:off x="1440"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60" name="Rectangle 57"/>
              <p:cNvSpPr>
                <a:spLocks noChangeArrowheads="1"/>
              </p:cNvSpPr>
              <p:nvPr/>
            </p:nvSpPr>
            <p:spPr bwMode="auto">
              <a:xfrm>
                <a:off x="1536"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61" name="Rectangle 58"/>
              <p:cNvSpPr>
                <a:spLocks noChangeArrowheads="1"/>
              </p:cNvSpPr>
              <p:nvPr/>
            </p:nvSpPr>
            <p:spPr bwMode="auto">
              <a:xfrm>
                <a:off x="1632"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62" name="Rectangle 59"/>
              <p:cNvSpPr>
                <a:spLocks noChangeArrowheads="1"/>
              </p:cNvSpPr>
              <p:nvPr/>
            </p:nvSpPr>
            <p:spPr bwMode="auto">
              <a:xfrm>
                <a:off x="1728"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63" name="Rectangle 60"/>
              <p:cNvSpPr>
                <a:spLocks noChangeArrowheads="1"/>
              </p:cNvSpPr>
              <p:nvPr/>
            </p:nvSpPr>
            <p:spPr bwMode="auto">
              <a:xfrm>
                <a:off x="1824"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64" name="Rectangle 61"/>
              <p:cNvSpPr>
                <a:spLocks noChangeArrowheads="1"/>
              </p:cNvSpPr>
              <p:nvPr/>
            </p:nvSpPr>
            <p:spPr bwMode="auto">
              <a:xfrm>
                <a:off x="1920"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65" name="Rectangle 62"/>
              <p:cNvSpPr>
                <a:spLocks noChangeArrowheads="1"/>
              </p:cNvSpPr>
              <p:nvPr/>
            </p:nvSpPr>
            <p:spPr bwMode="auto">
              <a:xfrm>
                <a:off x="2016"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66" name="Rectangle 63"/>
              <p:cNvSpPr>
                <a:spLocks noChangeArrowheads="1"/>
              </p:cNvSpPr>
              <p:nvPr/>
            </p:nvSpPr>
            <p:spPr bwMode="auto">
              <a:xfrm>
                <a:off x="2112"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67" name="Rectangle 64"/>
              <p:cNvSpPr>
                <a:spLocks noChangeArrowheads="1"/>
              </p:cNvSpPr>
              <p:nvPr/>
            </p:nvSpPr>
            <p:spPr bwMode="auto">
              <a:xfrm>
                <a:off x="2208"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68" name="Rectangle 65"/>
              <p:cNvSpPr>
                <a:spLocks noChangeArrowheads="1"/>
              </p:cNvSpPr>
              <p:nvPr/>
            </p:nvSpPr>
            <p:spPr bwMode="auto">
              <a:xfrm>
                <a:off x="2304"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69" name="Rectangle 66"/>
              <p:cNvSpPr>
                <a:spLocks noChangeArrowheads="1"/>
              </p:cNvSpPr>
              <p:nvPr/>
            </p:nvSpPr>
            <p:spPr bwMode="auto">
              <a:xfrm>
                <a:off x="2400"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70" name="Rectangle 67"/>
              <p:cNvSpPr>
                <a:spLocks noChangeArrowheads="1"/>
              </p:cNvSpPr>
              <p:nvPr/>
            </p:nvSpPr>
            <p:spPr bwMode="auto">
              <a:xfrm>
                <a:off x="2496"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71" name="Rectangle 68"/>
              <p:cNvSpPr>
                <a:spLocks noChangeArrowheads="1"/>
              </p:cNvSpPr>
              <p:nvPr/>
            </p:nvSpPr>
            <p:spPr bwMode="auto">
              <a:xfrm>
                <a:off x="2592"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72" name="Rectangle 69"/>
              <p:cNvSpPr>
                <a:spLocks noChangeArrowheads="1"/>
              </p:cNvSpPr>
              <p:nvPr/>
            </p:nvSpPr>
            <p:spPr bwMode="auto">
              <a:xfrm>
                <a:off x="2688"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73" name="Rectangle 70"/>
              <p:cNvSpPr>
                <a:spLocks noChangeArrowheads="1"/>
              </p:cNvSpPr>
              <p:nvPr/>
            </p:nvSpPr>
            <p:spPr bwMode="auto">
              <a:xfrm>
                <a:off x="2784"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74" name="Rectangle 71"/>
              <p:cNvSpPr>
                <a:spLocks noChangeArrowheads="1"/>
              </p:cNvSpPr>
              <p:nvPr/>
            </p:nvSpPr>
            <p:spPr bwMode="auto">
              <a:xfrm>
                <a:off x="2880"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75" name="Rectangle 72"/>
              <p:cNvSpPr>
                <a:spLocks noChangeArrowheads="1"/>
              </p:cNvSpPr>
              <p:nvPr/>
            </p:nvSpPr>
            <p:spPr bwMode="auto">
              <a:xfrm>
                <a:off x="2976"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76" name="Rectangle 73"/>
              <p:cNvSpPr>
                <a:spLocks noChangeArrowheads="1"/>
              </p:cNvSpPr>
              <p:nvPr/>
            </p:nvSpPr>
            <p:spPr bwMode="auto">
              <a:xfrm>
                <a:off x="3072"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77" name="Rectangle 74"/>
              <p:cNvSpPr>
                <a:spLocks noChangeArrowheads="1"/>
              </p:cNvSpPr>
              <p:nvPr/>
            </p:nvSpPr>
            <p:spPr bwMode="auto">
              <a:xfrm>
                <a:off x="3168"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78" name="Rectangle 75"/>
              <p:cNvSpPr>
                <a:spLocks noChangeArrowheads="1"/>
              </p:cNvSpPr>
              <p:nvPr/>
            </p:nvSpPr>
            <p:spPr bwMode="auto">
              <a:xfrm>
                <a:off x="3264"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79" name="Rectangle 76"/>
              <p:cNvSpPr>
                <a:spLocks noChangeArrowheads="1"/>
              </p:cNvSpPr>
              <p:nvPr/>
            </p:nvSpPr>
            <p:spPr bwMode="auto">
              <a:xfrm>
                <a:off x="3360"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80" name="Rectangle 77"/>
              <p:cNvSpPr>
                <a:spLocks noChangeArrowheads="1"/>
              </p:cNvSpPr>
              <p:nvPr/>
            </p:nvSpPr>
            <p:spPr bwMode="auto">
              <a:xfrm>
                <a:off x="3456"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81" name="Rectangle 78"/>
              <p:cNvSpPr>
                <a:spLocks noChangeArrowheads="1"/>
              </p:cNvSpPr>
              <p:nvPr/>
            </p:nvSpPr>
            <p:spPr bwMode="auto">
              <a:xfrm>
                <a:off x="3552"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82" name="Rectangle 79"/>
              <p:cNvSpPr>
                <a:spLocks noChangeArrowheads="1"/>
              </p:cNvSpPr>
              <p:nvPr/>
            </p:nvSpPr>
            <p:spPr bwMode="auto">
              <a:xfrm>
                <a:off x="3648"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83" name="Rectangle 80"/>
              <p:cNvSpPr>
                <a:spLocks noChangeArrowheads="1"/>
              </p:cNvSpPr>
              <p:nvPr/>
            </p:nvSpPr>
            <p:spPr bwMode="auto">
              <a:xfrm>
                <a:off x="3744"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84" name="Rectangle 81"/>
              <p:cNvSpPr>
                <a:spLocks noChangeArrowheads="1"/>
              </p:cNvSpPr>
              <p:nvPr/>
            </p:nvSpPr>
            <p:spPr bwMode="auto">
              <a:xfrm>
                <a:off x="3840"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85" name="Rectangle 82"/>
              <p:cNvSpPr>
                <a:spLocks noChangeArrowheads="1"/>
              </p:cNvSpPr>
              <p:nvPr/>
            </p:nvSpPr>
            <p:spPr bwMode="auto">
              <a:xfrm>
                <a:off x="3936"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86" name="Rectangle 83"/>
              <p:cNvSpPr>
                <a:spLocks noChangeArrowheads="1"/>
              </p:cNvSpPr>
              <p:nvPr/>
            </p:nvSpPr>
            <p:spPr bwMode="auto">
              <a:xfrm>
                <a:off x="4032"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87" name="Rectangle 84"/>
              <p:cNvSpPr>
                <a:spLocks noChangeArrowheads="1"/>
              </p:cNvSpPr>
              <p:nvPr/>
            </p:nvSpPr>
            <p:spPr bwMode="auto">
              <a:xfrm>
                <a:off x="4128"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88" name="Rectangle 85"/>
              <p:cNvSpPr>
                <a:spLocks noChangeArrowheads="1"/>
              </p:cNvSpPr>
              <p:nvPr/>
            </p:nvSpPr>
            <p:spPr bwMode="auto">
              <a:xfrm>
                <a:off x="4224"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89" name="Rectangle 86"/>
              <p:cNvSpPr>
                <a:spLocks noChangeArrowheads="1"/>
              </p:cNvSpPr>
              <p:nvPr/>
            </p:nvSpPr>
            <p:spPr bwMode="auto">
              <a:xfrm>
                <a:off x="4320"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90" name="Rectangle 87"/>
              <p:cNvSpPr>
                <a:spLocks noChangeArrowheads="1"/>
              </p:cNvSpPr>
              <p:nvPr/>
            </p:nvSpPr>
            <p:spPr bwMode="auto">
              <a:xfrm>
                <a:off x="4416"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91" name="Rectangle 88"/>
              <p:cNvSpPr>
                <a:spLocks noChangeArrowheads="1"/>
              </p:cNvSpPr>
              <p:nvPr/>
            </p:nvSpPr>
            <p:spPr bwMode="auto">
              <a:xfrm>
                <a:off x="4512"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92" name="Rectangle 89"/>
              <p:cNvSpPr>
                <a:spLocks noChangeArrowheads="1"/>
              </p:cNvSpPr>
              <p:nvPr/>
            </p:nvSpPr>
            <p:spPr bwMode="auto">
              <a:xfrm>
                <a:off x="4608"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93" name="Rectangle 90"/>
              <p:cNvSpPr>
                <a:spLocks noChangeArrowheads="1"/>
              </p:cNvSpPr>
              <p:nvPr/>
            </p:nvSpPr>
            <p:spPr bwMode="auto">
              <a:xfrm>
                <a:off x="4704"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94" name="Rectangle 91"/>
              <p:cNvSpPr>
                <a:spLocks noChangeArrowheads="1"/>
              </p:cNvSpPr>
              <p:nvPr/>
            </p:nvSpPr>
            <p:spPr bwMode="auto">
              <a:xfrm>
                <a:off x="4800"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95" name="Rectangle 92"/>
              <p:cNvSpPr>
                <a:spLocks noChangeArrowheads="1"/>
              </p:cNvSpPr>
              <p:nvPr/>
            </p:nvSpPr>
            <p:spPr bwMode="auto">
              <a:xfrm>
                <a:off x="4896"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96" name="Rectangle 93"/>
              <p:cNvSpPr>
                <a:spLocks noChangeArrowheads="1"/>
              </p:cNvSpPr>
              <p:nvPr/>
            </p:nvSpPr>
            <p:spPr bwMode="auto">
              <a:xfrm>
                <a:off x="4992"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97" name="Rectangle 94"/>
              <p:cNvSpPr>
                <a:spLocks noChangeArrowheads="1"/>
              </p:cNvSpPr>
              <p:nvPr/>
            </p:nvSpPr>
            <p:spPr bwMode="auto">
              <a:xfrm>
                <a:off x="5088"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98" name="Rectangle 95"/>
              <p:cNvSpPr>
                <a:spLocks noChangeArrowheads="1"/>
              </p:cNvSpPr>
              <p:nvPr/>
            </p:nvSpPr>
            <p:spPr bwMode="auto">
              <a:xfrm>
                <a:off x="5184"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299" name="Rectangle 96"/>
              <p:cNvSpPr>
                <a:spLocks noChangeArrowheads="1"/>
              </p:cNvSpPr>
              <p:nvPr/>
            </p:nvSpPr>
            <p:spPr bwMode="auto">
              <a:xfrm>
                <a:off x="5280" y="1728"/>
                <a:ext cx="48" cy="384"/>
              </a:xfrm>
              <a:prstGeom prst="rect">
                <a:avLst/>
              </a:prstGeom>
              <a:solidFill>
                <a:schemeClr val="bg1"/>
              </a:solidFill>
              <a:ln w="9525">
                <a:solidFill>
                  <a:schemeClr val="tx1"/>
                </a:solidFill>
                <a:miter lim="800000"/>
                <a:headEnd/>
                <a:tailEnd/>
              </a:ln>
            </p:spPr>
            <p:txBody>
              <a:bodyPr wrap="none" lIns="1999" tIns="998" rIns="1999" bIns="998" anchor="ctr"/>
              <a:lstStyle/>
              <a:p>
                <a:endParaRPr lang="en-US"/>
              </a:p>
            </p:txBody>
          </p:sp>
          <p:sp>
            <p:nvSpPr>
              <p:cNvPr id="300" name="Rectangle 249"/>
              <p:cNvSpPr>
                <a:spLocks noChangeArrowheads="1"/>
              </p:cNvSpPr>
              <p:nvPr/>
            </p:nvSpPr>
            <p:spPr bwMode="auto">
              <a:xfrm>
                <a:off x="960" y="2064"/>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301" name="Rectangle 250"/>
              <p:cNvSpPr>
                <a:spLocks noChangeArrowheads="1"/>
              </p:cNvSpPr>
              <p:nvPr/>
            </p:nvSpPr>
            <p:spPr bwMode="auto">
              <a:xfrm>
                <a:off x="1248" y="1968"/>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302" name="Rectangle 251"/>
              <p:cNvSpPr>
                <a:spLocks noChangeArrowheads="1"/>
              </p:cNvSpPr>
              <p:nvPr/>
            </p:nvSpPr>
            <p:spPr bwMode="auto">
              <a:xfrm>
                <a:off x="1536" y="1872"/>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303" name="Rectangle 252"/>
              <p:cNvSpPr>
                <a:spLocks noChangeArrowheads="1"/>
              </p:cNvSpPr>
              <p:nvPr/>
            </p:nvSpPr>
            <p:spPr bwMode="auto">
              <a:xfrm>
                <a:off x="1824" y="1872"/>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304" name="Rectangle 253"/>
              <p:cNvSpPr>
                <a:spLocks noChangeArrowheads="1"/>
              </p:cNvSpPr>
              <p:nvPr/>
            </p:nvSpPr>
            <p:spPr bwMode="auto">
              <a:xfrm>
                <a:off x="2112" y="1968"/>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305" name="Rectangle 255"/>
              <p:cNvSpPr>
                <a:spLocks noChangeArrowheads="1"/>
              </p:cNvSpPr>
              <p:nvPr/>
            </p:nvSpPr>
            <p:spPr bwMode="auto">
              <a:xfrm>
                <a:off x="2688" y="1920"/>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306" name="Rectangle 256"/>
              <p:cNvSpPr>
                <a:spLocks noChangeArrowheads="1"/>
              </p:cNvSpPr>
              <p:nvPr/>
            </p:nvSpPr>
            <p:spPr bwMode="auto">
              <a:xfrm>
                <a:off x="2976" y="1968"/>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307" name="Rectangle 257"/>
              <p:cNvSpPr>
                <a:spLocks noChangeArrowheads="1"/>
              </p:cNvSpPr>
              <p:nvPr/>
            </p:nvSpPr>
            <p:spPr bwMode="auto">
              <a:xfrm>
                <a:off x="3264" y="1968"/>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308" name="Rectangle 258"/>
              <p:cNvSpPr>
                <a:spLocks noChangeArrowheads="1"/>
              </p:cNvSpPr>
              <p:nvPr/>
            </p:nvSpPr>
            <p:spPr bwMode="auto">
              <a:xfrm>
                <a:off x="3552" y="2016"/>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309" name="Rectangle 259"/>
              <p:cNvSpPr>
                <a:spLocks noChangeArrowheads="1"/>
              </p:cNvSpPr>
              <p:nvPr/>
            </p:nvSpPr>
            <p:spPr bwMode="auto">
              <a:xfrm>
                <a:off x="3840" y="1968"/>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310" name="Rectangle 260"/>
              <p:cNvSpPr>
                <a:spLocks noChangeArrowheads="1"/>
              </p:cNvSpPr>
              <p:nvPr/>
            </p:nvSpPr>
            <p:spPr bwMode="auto">
              <a:xfrm>
                <a:off x="4128" y="1968"/>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311" name="Rectangle 261"/>
              <p:cNvSpPr>
                <a:spLocks noChangeArrowheads="1"/>
              </p:cNvSpPr>
              <p:nvPr/>
            </p:nvSpPr>
            <p:spPr bwMode="auto">
              <a:xfrm>
                <a:off x="4416" y="1968"/>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312" name="Rectangle 262"/>
              <p:cNvSpPr>
                <a:spLocks noChangeArrowheads="1"/>
              </p:cNvSpPr>
              <p:nvPr/>
            </p:nvSpPr>
            <p:spPr bwMode="auto">
              <a:xfrm>
                <a:off x="4800" y="1824"/>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313" name="Rectangle 263"/>
              <p:cNvSpPr>
                <a:spLocks noChangeArrowheads="1"/>
              </p:cNvSpPr>
              <p:nvPr/>
            </p:nvSpPr>
            <p:spPr bwMode="auto">
              <a:xfrm>
                <a:off x="5184" y="2064"/>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314" name="Rectangle 264"/>
              <p:cNvSpPr>
                <a:spLocks noChangeArrowheads="1"/>
              </p:cNvSpPr>
              <p:nvPr/>
            </p:nvSpPr>
            <p:spPr bwMode="auto">
              <a:xfrm>
                <a:off x="5280" y="2064"/>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315" name="Rectangle 266"/>
              <p:cNvSpPr>
                <a:spLocks noChangeArrowheads="1"/>
              </p:cNvSpPr>
              <p:nvPr/>
            </p:nvSpPr>
            <p:spPr bwMode="auto">
              <a:xfrm>
                <a:off x="3744" y="2016"/>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316" name="Rectangle 267"/>
              <p:cNvSpPr>
                <a:spLocks noChangeArrowheads="1"/>
              </p:cNvSpPr>
              <p:nvPr/>
            </p:nvSpPr>
            <p:spPr bwMode="auto">
              <a:xfrm>
                <a:off x="3168" y="1968"/>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317" name="Rectangle 269"/>
              <p:cNvSpPr>
                <a:spLocks noChangeArrowheads="1"/>
              </p:cNvSpPr>
              <p:nvPr/>
            </p:nvSpPr>
            <p:spPr bwMode="auto">
              <a:xfrm>
                <a:off x="1632" y="2016"/>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318" name="Rectangle 270"/>
              <p:cNvSpPr>
                <a:spLocks noChangeArrowheads="1"/>
              </p:cNvSpPr>
              <p:nvPr/>
            </p:nvSpPr>
            <p:spPr bwMode="auto">
              <a:xfrm>
                <a:off x="1440" y="2016"/>
                <a:ext cx="48" cy="48"/>
              </a:xfrm>
              <a:prstGeom prst="rect">
                <a:avLst/>
              </a:prstGeom>
              <a:solidFill>
                <a:srgbClr val="FF0000"/>
              </a:solidFill>
              <a:ln w="9525">
                <a:solidFill>
                  <a:schemeClr val="tx1"/>
                </a:solidFill>
                <a:miter lim="800000"/>
                <a:headEnd/>
                <a:tailEnd/>
              </a:ln>
            </p:spPr>
            <p:txBody>
              <a:bodyPr wrap="none" lIns="1999" tIns="998" rIns="1999" bIns="998" anchor="ctr"/>
              <a:lstStyle/>
              <a:p>
                <a:pPr defTabSz="434975"/>
                <a:endParaRPr lang="en-US" b="0"/>
              </a:p>
            </p:txBody>
          </p:sp>
          <p:sp>
            <p:nvSpPr>
              <p:cNvPr id="319" name="Rectangle 275"/>
              <p:cNvSpPr>
                <a:spLocks noChangeArrowheads="1"/>
              </p:cNvSpPr>
              <p:nvPr/>
            </p:nvSpPr>
            <p:spPr bwMode="auto">
              <a:xfrm>
                <a:off x="1920" y="1872"/>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320" name="Rectangle 276"/>
              <p:cNvSpPr>
                <a:spLocks noChangeArrowheads="1"/>
              </p:cNvSpPr>
              <p:nvPr/>
            </p:nvSpPr>
            <p:spPr bwMode="auto">
              <a:xfrm>
                <a:off x="2304" y="1824"/>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321" name="Rectangle 278"/>
              <p:cNvSpPr>
                <a:spLocks noChangeArrowheads="1"/>
              </p:cNvSpPr>
              <p:nvPr/>
            </p:nvSpPr>
            <p:spPr bwMode="auto">
              <a:xfrm>
                <a:off x="3264" y="1920"/>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322" name="Rectangle 280"/>
              <p:cNvSpPr>
                <a:spLocks noChangeArrowheads="1"/>
              </p:cNvSpPr>
              <p:nvPr/>
            </p:nvSpPr>
            <p:spPr bwMode="auto">
              <a:xfrm>
                <a:off x="4224" y="1872"/>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323" name="Rectangle 281"/>
              <p:cNvSpPr>
                <a:spLocks noChangeArrowheads="1"/>
              </p:cNvSpPr>
              <p:nvPr/>
            </p:nvSpPr>
            <p:spPr bwMode="auto">
              <a:xfrm>
                <a:off x="4704" y="1920"/>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324" name="Rectangle 284"/>
              <p:cNvSpPr>
                <a:spLocks noChangeArrowheads="1"/>
              </p:cNvSpPr>
              <p:nvPr/>
            </p:nvSpPr>
            <p:spPr bwMode="auto">
              <a:xfrm>
                <a:off x="4896" y="1920"/>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325" name="Rectangle 285"/>
              <p:cNvSpPr>
                <a:spLocks noChangeArrowheads="1"/>
              </p:cNvSpPr>
              <p:nvPr/>
            </p:nvSpPr>
            <p:spPr bwMode="auto">
              <a:xfrm>
                <a:off x="4512" y="1968"/>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326" name="Rectangle 287"/>
              <p:cNvSpPr>
                <a:spLocks noChangeArrowheads="1"/>
              </p:cNvSpPr>
              <p:nvPr/>
            </p:nvSpPr>
            <p:spPr bwMode="auto">
              <a:xfrm>
                <a:off x="3936" y="1968"/>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327" name="Rectangle 288"/>
              <p:cNvSpPr>
                <a:spLocks noChangeArrowheads="1"/>
              </p:cNvSpPr>
              <p:nvPr/>
            </p:nvSpPr>
            <p:spPr bwMode="auto">
              <a:xfrm>
                <a:off x="3648" y="2016"/>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328" name="Rectangle 289"/>
              <p:cNvSpPr>
                <a:spLocks noChangeArrowheads="1"/>
              </p:cNvSpPr>
              <p:nvPr/>
            </p:nvSpPr>
            <p:spPr bwMode="auto">
              <a:xfrm>
                <a:off x="3360" y="1872"/>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329" name="Rectangle 290"/>
              <p:cNvSpPr>
                <a:spLocks noChangeArrowheads="1"/>
              </p:cNvSpPr>
              <p:nvPr/>
            </p:nvSpPr>
            <p:spPr bwMode="auto">
              <a:xfrm>
                <a:off x="3072" y="1968"/>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330" name="Rectangle 291"/>
              <p:cNvSpPr>
                <a:spLocks noChangeArrowheads="1"/>
              </p:cNvSpPr>
              <p:nvPr/>
            </p:nvSpPr>
            <p:spPr bwMode="auto">
              <a:xfrm>
                <a:off x="2880" y="1920"/>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331" name="Rectangle 292"/>
              <p:cNvSpPr>
                <a:spLocks noChangeArrowheads="1"/>
              </p:cNvSpPr>
              <p:nvPr/>
            </p:nvSpPr>
            <p:spPr bwMode="auto">
              <a:xfrm>
                <a:off x="2592" y="1920"/>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332" name="Rectangle 293"/>
              <p:cNvSpPr>
                <a:spLocks noChangeArrowheads="1"/>
              </p:cNvSpPr>
              <p:nvPr/>
            </p:nvSpPr>
            <p:spPr bwMode="auto">
              <a:xfrm>
                <a:off x="2208" y="1968"/>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333" name="Rectangle 294"/>
              <p:cNvSpPr>
                <a:spLocks noChangeArrowheads="1"/>
              </p:cNvSpPr>
              <p:nvPr/>
            </p:nvSpPr>
            <p:spPr bwMode="auto">
              <a:xfrm>
                <a:off x="1728" y="2016"/>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334" name="Rectangle 296"/>
              <p:cNvSpPr>
                <a:spLocks noChangeArrowheads="1"/>
              </p:cNvSpPr>
              <p:nvPr/>
            </p:nvSpPr>
            <p:spPr bwMode="auto">
              <a:xfrm>
                <a:off x="1152" y="1968"/>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335" name="Rectangle 297"/>
              <p:cNvSpPr>
                <a:spLocks noChangeArrowheads="1"/>
              </p:cNvSpPr>
              <p:nvPr/>
            </p:nvSpPr>
            <p:spPr bwMode="auto">
              <a:xfrm>
                <a:off x="1056" y="2064"/>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336" name="Rectangle 298"/>
              <p:cNvSpPr>
                <a:spLocks noChangeArrowheads="1"/>
              </p:cNvSpPr>
              <p:nvPr/>
            </p:nvSpPr>
            <p:spPr bwMode="auto">
              <a:xfrm>
                <a:off x="2016" y="1968"/>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337" name="Rectangle 300"/>
              <p:cNvSpPr>
                <a:spLocks noChangeArrowheads="1"/>
              </p:cNvSpPr>
              <p:nvPr/>
            </p:nvSpPr>
            <p:spPr bwMode="auto">
              <a:xfrm>
                <a:off x="3456" y="1872"/>
                <a:ext cx="48" cy="48"/>
              </a:xfrm>
              <a:prstGeom prst="rect">
                <a:avLst/>
              </a:prstGeom>
              <a:solidFill>
                <a:srgbClr val="FFA1A1"/>
              </a:solidFill>
              <a:ln w="9525">
                <a:solidFill>
                  <a:schemeClr val="tx1"/>
                </a:solidFill>
                <a:miter lim="800000"/>
                <a:headEnd/>
                <a:tailEnd/>
              </a:ln>
            </p:spPr>
            <p:txBody>
              <a:bodyPr wrap="none" lIns="1999" tIns="998" rIns="1999" bIns="998" anchor="ctr"/>
              <a:lstStyle/>
              <a:p>
                <a:pPr defTabSz="434975"/>
                <a:endParaRPr lang="en-US" b="0"/>
              </a:p>
            </p:txBody>
          </p:sp>
          <p:sp>
            <p:nvSpPr>
              <p:cNvPr id="338" name="Rectangle 304"/>
              <p:cNvSpPr>
                <a:spLocks noChangeArrowheads="1"/>
              </p:cNvSpPr>
              <p:nvPr/>
            </p:nvSpPr>
            <p:spPr bwMode="auto">
              <a:xfrm>
                <a:off x="4512" y="1872"/>
                <a:ext cx="48" cy="48"/>
              </a:xfrm>
              <a:prstGeom prst="rect">
                <a:avLst/>
              </a:prstGeom>
              <a:solidFill>
                <a:srgbClr val="FFA1A1"/>
              </a:solidFill>
              <a:ln w="9525">
                <a:solidFill>
                  <a:schemeClr val="tx1"/>
                </a:solidFill>
                <a:miter lim="800000"/>
                <a:headEnd/>
                <a:tailEnd/>
              </a:ln>
            </p:spPr>
            <p:txBody>
              <a:bodyPr wrap="none" lIns="1999" tIns="998" rIns="1999" bIns="998" anchor="ctr"/>
              <a:lstStyle/>
              <a:p>
                <a:pPr defTabSz="434975"/>
                <a:endParaRPr lang="en-US" b="0"/>
              </a:p>
            </p:txBody>
          </p:sp>
          <p:sp>
            <p:nvSpPr>
              <p:cNvPr id="339" name="Rectangle 305"/>
              <p:cNvSpPr>
                <a:spLocks noChangeArrowheads="1"/>
              </p:cNvSpPr>
              <p:nvPr/>
            </p:nvSpPr>
            <p:spPr bwMode="auto">
              <a:xfrm>
                <a:off x="4608" y="1968"/>
                <a:ext cx="48" cy="48"/>
              </a:xfrm>
              <a:prstGeom prst="rect">
                <a:avLst/>
              </a:prstGeom>
              <a:solidFill>
                <a:srgbClr val="FFA1A1"/>
              </a:solidFill>
              <a:ln w="9525">
                <a:solidFill>
                  <a:schemeClr val="tx1"/>
                </a:solidFill>
                <a:miter lim="800000"/>
                <a:headEnd/>
                <a:tailEnd/>
              </a:ln>
            </p:spPr>
            <p:txBody>
              <a:bodyPr wrap="none" lIns="1999" tIns="998" rIns="1999" bIns="998" anchor="ctr"/>
              <a:lstStyle/>
              <a:p>
                <a:pPr defTabSz="434975"/>
                <a:endParaRPr lang="en-US" b="0"/>
              </a:p>
            </p:txBody>
          </p:sp>
          <p:sp>
            <p:nvSpPr>
              <p:cNvPr id="340" name="Rectangle 306"/>
              <p:cNvSpPr>
                <a:spLocks noChangeArrowheads="1"/>
              </p:cNvSpPr>
              <p:nvPr/>
            </p:nvSpPr>
            <p:spPr bwMode="auto">
              <a:xfrm>
                <a:off x="4704" y="1968"/>
                <a:ext cx="48" cy="48"/>
              </a:xfrm>
              <a:prstGeom prst="rect">
                <a:avLst/>
              </a:prstGeom>
              <a:solidFill>
                <a:srgbClr val="FFA1A1"/>
              </a:solidFill>
              <a:ln w="9525">
                <a:solidFill>
                  <a:schemeClr val="tx1"/>
                </a:solidFill>
                <a:miter lim="800000"/>
                <a:headEnd/>
                <a:tailEnd/>
              </a:ln>
            </p:spPr>
            <p:txBody>
              <a:bodyPr wrap="none" lIns="1999" tIns="998" rIns="1999" bIns="998" anchor="ctr"/>
              <a:lstStyle/>
              <a:p>
                <a:pPr defTabSz="434975"/>
                <a:endParaRPr lang="en-US" b="0"/>
              </a:p>
            </p:txBody>
          </p:sp>
          <p:sp>
            <p:nvSpPr>
              <p:cNvPr id="341" name="Rectangle 307"/>
              <p:cNvSpPr>
                <a:spLocks noChangeArrowheads="1"/>
              </p:cNvSpPr>
              <p:nvPr/>
            </p:nvSpPr>
            <p:spPr bwMode="auto">
              <a:xfrm>
                <a:off x="4992" y="1776"/>
                <a:ext cx="48" cy="48"/>
              </a:xfrm>
              <a:prstGeom prst="rect">
                <a:avLst/>
              </a:prstGeom>
              <a:solidFill>
                <a:srgbClr val="FFA1A1"/>
              </a:solidFill>
              <a:ln w="9525">
                <a:solidFill>
                  <a:schemeClr val="tx1"/>
                </a:solidFill>
                <a:miter lim="800000"/>
                <a:headEnd/>
                <a:tailEnd/>
              </a:ln>
            </p:spPr>
            <p:txBody>
              <a:bodyPr wrap="none" lIns="1999" tIns="998" rIns="1999" bIns="998" anchor="ctr"/>
              <a:lstStyle/>
              <a:p>
                <a:pPr defTabSz="434975"/>
                <a:endParaRPr lang="en-US" b="0"/>
              </a:p>
            </p:txBody>
          </p:sp>
          <p:sp>
            <p:nvSpPr>
              <p:cNvPr id="342" name="Rectangle 308"/>
              <p:cNvSpPr>
                <a:spLocks noChangeArrowheads="1"/>
              </p:cNvSpPr>
              <p:nvPr/>
            </p:nvSpPr>
            <p:spPr bwMode="auto">
              <a:xfrm>
                <a:off x="5088" y="2064"/>
                <a:ext cx="48" cy="48"/>
              </a:xfrm>
              <a:prstGeom prst="rect">
                <a:avLst/>
              </a:prstGeom>
              <a:solidFill>
                <a:srgbClr val="FFA1A1"/>
              </a:solidFill>
              <a:ln w="9525">
                <a:solidFill>
                  <a:schemeClr val="tx1"/>
                </a:solidFill>
                <a:miter lim="800000"/>
                <a:headEnd/>
                <a:tailEnd/>
              </a:ln>
            </p:spPr>
            <p:txBody>
              <a:bodyPr wrap="none" lIns="1999" tIns="998" rIns="1999" bIns="998" anchor="ctr"/>
              <a:lstStyle/>
              <a:p>
                <a:pPr defTabSz="434975"/>
                <a:endParaRPr lang="en-US" b="0"/>
              </a:p>
            </p:txBody>
          </p:sp>
          <p:sp>
            <p:nvSpPr>
              <p:cNvPr id="343" name="Rectangle 309"/>
              <p:cNvSpPr>
                <a:spLocks noChangeArrowheads="1"/>
              </p:cNvSpPr>
              <p:nvPr/>
            </p:nvSpPr>
            <p:spPr bwMode="auto">
              <a:xfrm>
                <a:off x="4992" y="2016"/>
                <a:ext cx="48" cy="48"/>
              </a:xfrm>
              <a:prstGeom prst="rect">
                <a:avLst/>
              </a:prstGeom>
              <a:solidFill>
                <a:srgbClr val="FFA1A1"/>
              </a:solidFill>
              <a:ln w="9525">
                <a:solidFill>
                  <a:schemeClr val="tx1"/>
                </a:solidFill>
                <a:miter lim="800000"/>
                <a:headEnd/>
                <a:tailEnd/>
              </a:ln>
            </p:spPr>
            <p:txBody>
              <a:bodyPr wrap="none" lIns="1999" tIns="998" rIns="1999" bIns="998" anchor="ctr"/>
              <a:lstStyle/>
              <a:p>
                <a:pPr defTabSz="434975"/>
                <a:endParaRPr lang="en-US" b="0"/>
              </a:p>
            </p:txBody>
          </p:sp>
          <p:sp>
            <p:nvSpPr>
              <p:cNvPr id="344" name="Rectangle 311"/>
              <p:cNvSpPr>
                <a:spLocks noChangeArrowheads="1"/>
              </p:cNvSpPr>
              <p:nvPr/>
            </p:nvSpPr>
            <p:spPr bwMode="auto">
              <a:xfrm>
                <a:off x="2208" y="1872"/>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345" name="Rectangle 312"/>
              <p:cNvSpPr>
                <a:spLocks noChangeArrowheads="1"/>
              </p:cNvSpPr>
              <p:nvPr/>
            </p:nvSpPr>
            <p:spPr bwMode="auto">
              <a:xfrm>
                <a:off x="2304" y="1968"/>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346" name="Rectangle 314"/>
              <p:cNvSpPr>
                <a:spLocks noChangeArrowheads="1"/>
              </p:cNvSpPr>
              <p:nvPr/>
            </p:nvSpPr>
            <p:spPr bwMode="auto">
              <a:xfrm>
                <a:off x="2880" y="1824"/>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347" name="Rectangle 315"/>
              <p:cNvSpPr>
                <a:spLocks noChangeArrowheads="1"/>
              </p:cNvSpPr>
              <p:nvPr/>
            </p:nvSpPr>
            <p:spPr bwMode="auto">
              <a:xfrm>
                <a:off x="3072" y="1824"/>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348" name="Rectangle 316"/>
              <p:cNvSpPr>
                <a:spLocks noChangeArrowheads="1"/>
              </p:cNvSpPr>
              <p:nvPr/>
            </p:nvSpPr>
            <p:spPr bwMode="auto">
              <a:xfrm>
                <a:off x="3360" y="1776"/>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349" name="Rectangle 317"/>
              <p:cNvSpPr>
                <a:spLocks noChangeArrowheads="1"/>
              </p:cNvSpPr>
              <p:nvPr/>
            </p:nvSpPr>
            <p:spPr bwMode="auto">
              <a:xfrm>
                <a:off x="3648" y="1920"/>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350" name="Rectangle 318"/>
              <p:cNvSpPr>
                <a:spLocks noChangeArrowheads="1"/>
              </p:cNvSpPr>
              <p:nvPr/>
            </p:nvSpPr>
            <p:spPr bwMode="auto">
              <a:xfrm>
                <a:off x="3936" y="1872"/>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351" name="Rectangle 319"/>
              <p:cNvSpPr>
                <a:spLocks noChangeArrowheads="1"/>
              </p:cNvSpPr>
              <p:nvPr/>
            </p:nvSpPr>
            <p:spPr bwMode="auto">
              <a:xfrm>
                <a:off x="4224" y="1824"/>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352" name="Rectangle 320"/>
              <p:cNvSpPr>
                <a:spLocks noChangeArrowheads="1"/>
              </p:cNvSpPr>
              <p:nvPr/>
            </p:nvSpPr>
            <p:spPr bwMode="auto">
              <a:xfrm>
                <a:off x="4512" y="1872"/>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353" name="Rectangle 321"/>
              <p:cNvSpPr>
                <a:spLocks noChangeArrowheads="1"/>
              </p:cNvSpPr>
              <p:nvPr/>
            </p:nvSpPr>
            <p:spPr bwMode="auto">
              <a:xfrm>
                <a:off x="4896" y="1968"/>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354" name="Rectangle 322"/>
              <p:cNvSpPr>
                <a:spLocks noChangeArrowheads="1"/>
              </p:cNvSpPr>
              <p:nvPr/>
            </p:nvSpPr>
            <p:spPr bwMode="auto">
              <a:xfrm>
                <a:off x="5088" y="1968"/>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355" name="Rectangle 326"/>
              <p:cNvSpPr>
                <a:spLocks noChangeArrowheads="1"/>
              </p:cNvSpPr>
              <p:nvPr/>
            </p:nvSpPr>
            <p:spPr bwMode="auto">
              <a:xfrm>
                <a:off x="3456" y="1968"/>
                <a:ext cx="48" cy="48"/>
              </a:xfrm>
              <a:prstGeom prst="rect">
                <a:avLst/>
              </a:prstGeom>
              <a:solidFill>
                <a:srgbClr val="FFA1A1"/>
              </a:solidFill>
              <a:ln w="9525">
                <a:solidFill>
                  <a:schemeClr val="tx1"/>
                </a:solidFill>
                <a:miter lim="800000"/>
                <a:headEnd/>
                <a:tailEnd/>
              </a:ln>
            </p:spPr>
            <p:txBody>
              <a:bodyPr wrap="none" lIns="1999" tIns="998" rIns="1999" bIns="998" anchor="ctr"/>
              <a:lstStyle/>
              <a:p>
                <a:pPr defTabSz="434975"/>
                <a:endParaRPr lang="en-US" b="0"/>
              </a:p>
            </p:txBody>
          </p:sp>
          <p:sp>
            <p:nvSpPr>
              <p:cNvPr id="356" name="Rectangle 329"/>
              <p:cNvSpPr>
                <a:spLocks noChangeArrowheads="1"/>
              </p:cNvSpPr>
              <p:nvPr/>
            </p:nvSpPr>
            <p:spPr bwMode="auto">
              <a:xfrm>
                <a:off x="1152" y="2064"/>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357" name="Rectangle 330"/>
              <p:cNvSpPr>
                <a:spLocks noChangeArrowheads="1"/>
              </p:cNvSpPr>
              <p:nvPr/>
            </p:nvSpPr>
            <p:spPr bwMode="auto">
              <a:xfrm>
                <a:off x="1344" y="2016"/>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358" name="Rectangle 331"/>
              <p:cNvSpPr>
                <a:spLocks noChangeArrowheads="1"/>
              </p:cNvSpPr>
              <p:nvPr/>
            </p:nvSpPr>
            <p:spPr bwMode="auto">
              <a:xfrm>
                <a:off x="1344" y="1968"/>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359" name="Rectangle 332"/>
              <p:cNvSpPr>
                <a:spLocks noChangeArrowheads="1"/>
              </p:cNvSpPr>
              <p:nvPr/>
            </p:nvSpPr>
            <p:spPr bwMode="auto">
              <a:xfrm>
                <a:off x="1728" y="1872"/>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360" name="Rectangle 333"/>
              <p:cNvSpPr>
                <a:spLocks noChangeArrowheads="1"/>
              </p:cNvSpPr>
              <p:nvPr/>
            </p:nvSpPr>
            <p:spPr bwMode="auto">
              <a:xfrm>
                <a:off x="1920" y="1968"/>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361" name="Rectangle 334"/>
              <p:cNvSpPr>
                <a:spLocks noChangeArrowheads="1"/>
              </p:cNvSpPr>
              <p:nvPr/>
            </p:nvSpPr>
            <p:spPr bwMode="auto">
              <a:xfrm>
                <a:off x="2016" y="1872"/>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362" name="Rectangle 335"/>
              <p:cNvSpPr>
                <a:spLocks noChangeArrowheads="1"/>
              </p:cNvSpPr>
              <p:nvPr/>
            </p:nvSpPr>
            <p:spPr bwMode="auto">
              <a:xfrm>
                <a:off x="2592" y="1824"/>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363" name="Rectangle 336"/>
              <p:cNvSpPr>
                <a:spLocks noChangeArrowheads="1"/>
              </p:cNvSpPr>
              <p:nvPr/>
            </p:nvSpPr>
            <p:spPr bwMode="auto">
              <a:xfrm>
                <a:off x="1056" y="2016"/>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364" name="Rectangle 338"/>
              <p:cNvSpPr>
                <a:spLocks noChangeArrowheads="1"/>
              </p:cNvSpPr>
              <p:nvPr/>
            </p:nvSpPr>
            <p:spPr bwMode="auto">
              <a:xfrm>
                <a:off x="4320" y="1776"/>
                <a:ext cx="48" cy="48"/>
              </a:xfrm>
              <a:prstGeom prst="rect">
                <a:avLst/>
              </a:prstGeom>
              <a:solidFill>
                <a:srgbClr val="FDFF17"/>
              </a:solidFill>
              <a:ln w="9525">
                <a:solidFill>
                  <a:schemeClr val="tx1"/>
                </a:solidFill>
                <a:miter lim="800000"/>
                <a:headEnd/>
                <a:tailEnd/>
              </a:ln>
            </p:spPr>
            <p:txBody>
              <a:bodyPr wrap="none" lIns="1999" tIns="998" rIns="1999" bIns="998" anchor="ctr"/>
              <a:lstStyle/>
              <a:p>
                <a:pPr defTabSz="434975"/>
                <a:endParaRPr lang="en-US" b="0"/>
              </a:p>
            </p:txBody>
          </p:sp>
          <p:sp>
            <p:nvSpPr>
              <p:cNvPr id="365" name="Rectangle 339"/>
              <p:cNvSpPr>
                <a:spLocks noChangeArrowheads="1"/>
              </p:cNvSpPr>
              <p:nvPr/>
            </p:nvSpPr>
            <p:spPr bwMode="auto">
              <a:xfrm>
                <a:off x="4320" y="1872"/>
                <a:ext cx="48" cy="48"/>
              </a:xfrm>
              <a:prstGeom prst="rect">
                <a:avLst/>
              </a:prstGeom>
              <a:solidFill>
                <a:srgbClr val="FDFF17"/>
              </a:solidFill>
              <a:ln w="9525">
                <a:solidFill>
                  <a:schemeClr val="tx1"/>
                </a:solidFill>
                <a:miter lim="800000"/>
                <a:headEnd/>
                <a:tailEnd/>
              </a:ln>
            </p:spPr>
            <p:txBody>
              <a:bodyPr wrap="none" lIns="1999" tIns="998" rIns="1999" bIns="998" anchor="ctr"/>
              <a:lstStyle/>
              <a:p>
                <a:pPr defTabSz="434975"/>
                <a:endParaRPr lang="en-US" b="0"/>
              </a:p>
            </p:txBody>
          </p:sp>
          <p:sp>
            <p:nvSpPr>
              <p:cNvPr id="366" name="Rectangle 340"/>
              <p:cNvSpPr>
                <a:spLocks noChangeArrowheads="1"/>
              </p:cNvSpPr>
              <p:nvPr/>
            </p:nvSpPr>
            <p:spPr bwMode="auto">
              <a:xfrm>
                <a:off x="2784" y="1920"/>
                <a:ext cx="48" cy="48"/>
              </a:xfrm>
              <a:prstGeom prst="rect">
                <a:avLst/>
              </a:prstGeom>
              <a:solidFill>
                <a:srgbClr val="FDFF17"/>
              </a:solidFill>
              <a:ln w="9525">
                <a:solidFill>
                  <a:schemeClr val="tx1"/>
                </a:solidFill>
                <a:miter lim="800000"/>
                <a:headEnd/>
                <a:tailEnd/>
              </a:ln>
            </p:spPr>
            <p:txBody>
              <a:bodyPr wrap="none" lIns="1999" tIns="998" rIns="1999" bIns="998" anchor="ctr"/>
              <a:lstStyle/>
              <a:p>
                <a:pPr defTabSz="434975"/>
                <a:endParaRPr lang="en-US" b="0"/>
              </a:p>
            </p:txBody>
          </p:sp>
          <p:sp>
            <p:nvSpPr>
              <p:cNvPr id="367" name="Rectangle 341"/>
              <p:cNvSpPr>
                <a:spLocks noChangeArrowheads="1"/>
              </p:cNvSpPr>
              <p:nvPr/>
            </p:nvSpPr>
            <p:spPr bwMode="auto">
              <a:xfrm>
                <a:off x="2784" y="1824"/>
                <a:ext cx="48" cy="48"/>
              </a:xfrm>
              <a:prstGeom prst="rect">
                <a:avLst/>
              </a:prstGeom>
              <a:solidFill>
                <a:srgbClr val="FDFF17"/>
              </a:solidFill>
              <a:ln w="9525">
                <a:solidFill>
                  <a:schemeClr val="tx1"/>
                </a:solidFill>
                <a:miter lim="800000"/>
                <a:headEnd/>
                <a:tailEnd/>
              </a:ln>
            </p:spPr>
            <p:txBody>
              <a:bodyPr wrap="none" lIns="1999" tIns="998" rIns="1999" bIns="998" anchor="ctr"/>
              <a:lstStyle/>
              <a:p>
                <a:pPr defTabSz="434975"/>
                <a:endParaRPr lang="en-US" b="0"/>
              </a:p>
            </p:txBody>
          </p:sp>
          <p:sp>
            <p:nvSpPr>
              <p:cNvPr id="368" name="Rectangle 342"/>
              <p:cNvSpPr>
                <a:spLocks noChangeArrowheads="1"/>
              </p:cNvSpPr>
              <p:nvPr/>
            </p:nvSpPr>
            <p:spPr bwMode="auto">
              <a:xfrm>
                <a:off x="4032" y="1872"/>
                <a:ext cx="48" cy="48"/>
              </a:xfrm>
              <a:prstGeom prst="rect">
                <a:avLst/>
              </a:prstGeom>
              <a:solidFill>
                <a:srgbClr val="FDFF17"/>
              </a:solidFill>
              <a:ln w="9525">
                <a:solidFill>
                  <a:schemeClr val="tx1"/>
                </a:solidFill>
                <a:miter lim="800000"/>
                <a:headEnd/>
                <a:tailEnd/>
              </a:ln>
            </p:spPr>
            <p:txBody>
              <a:bodyPr wrap="none" lIns="1999" tIns="998" rIns="1999" bIns="998" anchor="ctr"/>
              <a:lstStyle/>
              <a:p>
                <a:pPr defTabSz="434975"/>
                <a:endParaRPr lang="en-US" b="0"/>
              </a:p>
            </p:txBody>
          </p:sp>
          <p:sp>
            <p:nvSpPr>
              <p:cNvPr id="369" name="Rectangle 343"/>
              <p:cNvSpPr>
                <a:spLocks noChangeArrowheads="1"/>
              </p:cNvSpPr>
              <p:nvPr/>
            </p:nvSpPr>
            <p:spPr bwMode="auto">
              <a:xfrm>
                <a:off x="4032" y="2016"/>
                <a:ext cx="48" cy="48"/>
              </a:xfrm>
              <a:prstGeom prst="rect">
                <a:avLst/>
              </a:prstGeom>
              <a:solidFill>
                <a:srgbClr val="FDFF17"/>
              </a:solidFill>
              <a:ln w="9525">
                <a:solidFill>
                  <a:schemeClr val="tx1"/>
                </a:solidFill>
                <a:miter lim="800000"/>
                <a:headEnd/>
                <a:tailEnd/>
              </a:ln>
            </p:spPr>
            <p:txBody>
              <a:bodyPr wrap="none" lIns="1999" tIns="998" rIns="1999" bIns="998" anchor="ctr"/>
              <a:lstStyle/>
              <a:p>
                <a:pPr defTabSz="434975"/>
                <a:endParaRPr lang="en-US" b="0"/>
              </a:p>
            </p:txBody>
          </p:sp>
          <p:sp>
            <p:nvSpPr>
              <p:cNvPr id="370" name="Rectangle 344"/>
              <p:cNvSpPr>
                <a:spLocks noChangeArrowheads="1"/>
              </p:cNvSpPr>
              <p:nvPr/>
            </p:nvSpPr>
            <p:spPr bwMode="auto">
              <a:xfrm>
                <a:off x="4608" y="1872"/>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371" name="Rectangle 641"/>
              <p:cNvSpPr>
                <a:spLocks noChangeArrowheads="1"/>
              </p:cNvSpPr>
              <p:nvPr/>
            </p:nvSpPr>
            <p:spPr bwMode="auto">
              <a:xfrm>
                <a:off x="2400" y="1872"/>
                <a:ext cx="48" cy="48"/>
              </a:xfrm>
              <a:prstGeom prst="rect">
                <a:avLst/>
              </a:prstGeom>
              <a:solidFill>
                <a:srgbClr val="FFDFE5"/>
              </a:solidFill>
              <a:ln w="9525">
                <a:solidFill>
                  <a:schemeClr val="tx1"/>
                </a:solidFill>
                <a:miter lim="800000"/>
                <a:headEnd/>
                <a:tailEnd/>
              </a:ln>
            </p:spPr>
            <p:txBody>
              <a:bodyPr wrap="none" lIns="1999" tIns="998" rIns="1999" bIns="998" anchor="ctr"/>
              <a:lstStyle/>
              <a:p>
                <a:pPr defTabSz="434975"/>
                <a:endParaRPr lang="en-US" b="0"/>
              </a:p>
            </p:txBody>
          </p:sp>
          <p:sp>
            <p:nvSpPr>
              <p:cNvPr id="372" name="Rectangle 643"/>
              <p:cNvSpPr>
                <a:spLocks noChangeArrowheads="1"/>
              </p:cNvSpPr>
              <p:nvPr/>
            </p:nvSpPr>
            <p:spPr bwMode="auto">
              <a:xfrm>
                <a:off x="2400" y="1920"/>
                <a:ext cx="48" cy="48"/>
              </a:xfrm>
              <a:prstGeom prst="rect">
                <a:avLst/>
              </a:prstGeom>
              <a:solidFill>
                <a:srgbClr val="FF9700"/>
              </a:solidFill>
              <a:ln w="9525">
                <a:solidFill>
                  <a:schemeClr val="tx1"/>
                </a:solidFill>
                <a:miter lim="800000"/>
                <a:headEnd/>
                <a:tailEnd/>
              </a:ln>
            </p:spPr>
            <p:txBody>
              <a:bodyPr wrap="none" lIns="1999" tIns="998" rIns="1999" bIns="998" anchor="ctr"/>
              <a:lstStyle/>
              <a:p>
                <a:pPr defTabSz="434975"/>
                <a:endParaRPr lang="en-US" b="0"/>
              </a:p>
            </p:txBody>
          </p:sp>
          <p:sp>
            <p:nvSpPr>
              <p:cNvPr id="373" name="Rectangle 644"/>
              <p:cNvSpPr>
                <a:spLocks noChangeArrowheads="1"/>
              </p:cNvSpPr>
              <p:nvPr/>
            </p:nvSpPr>
            <p:spPr bwMode="auto">
              <a:xfrm>
                <a:off x="2496" y="1872"/>
                <a:ext cx="48" cy="48"/>
              </a:xfrm>
              <a:prstGeom prst="rect">
                <a:avLst/>
              </a:prstGeom>
              <a:solidFill>
                <a:srgbClr val="FDFF17"/>
              </a:solidFill>
              <a:ln w="9525">
                <a:solidFill>
                  <a:schemeClr val="tx1"/>
                </a:solidFill>
                <a:miter lim="800000"/>
                <a:headEnd/>
                <a:tailEnd/>
              </a:ln>
            </p:spPr>
            <p:txBody>
              <a:bodyPr wrap="none" lIns="1999" tIns="998" rIns="1999" bIns="998" anchor="ctr"/>
              <a:lstStyle/>
              <a:p>
                <a:pPr defTabSz="434975"/>
                <a:endParaRPr lang="en-US" b="0"/>
              </a:p>
            </p:txBody>
          </p:sp>
          <p:sp>
            <p:nvSpPr>
              <p:cNvPr id="374" name="Rectangle 645"/>
              <p:cNvSpPr>
                <a:spLocks noChangeArrowheads="1"/>
              </p:cNvSpPr>
              <p:nvPr/>
            </p:nvSpPr>
            <p:spPr bwMode="auto">
              <a:xfrm>
                <a:off x="2496" y="1920"/>
                <a:ext cx="48" cy="48"/>
              </a:xfrm>
              <a:prstGeom prst="rect">
                <a:avLst/>
              </a:prstGeom>
              <a:solidFill>
                <a:srgbClr val="FDFF17"/>
              </a:solidFill>
              <a:ln w="9525">
                <a:solidFill>
                  <a:schemeClr val="tx1"/>
                </a:solidFill>
                <a:miter lim="800000"/>
                <a:headEnd/>
                <a:tailEnd/>
              </a:ln>
            </p:spPr>
            <p:txBody>
              <a:bodyPr wrap="none" lIns="1999" tIns="998" rIns="1999" bIns="998" anchor="ctr"/>
              <a:lstStyle/>
              <a:p>
                <a:pPr defTabSz="434975"/>
                <a:endParaRPr lang="en-US" b="0"/>
              </a:p>
            </p:txBody>
          </p:sp>
        </p:grpSp>
        <p:grpSp>
          <p:nvGrpSpPr>
            <p:cNvPr id="10" name="Group 403"/>
            <p:cNvGrpSpPr>
              <a:grpSpLocks/>
            </p:cNvGrpSpPr>
            <p:nvPr/>
          </p:nvGrpSpPr>
          <p:grpSpPr bwMode="auto">
            <a:xfrm>
              <a:off x="814786" y="4622044"/>
              <a:ext cx="7878477" cy="766022"/>
              <a:chOff x="937" y="1983"/>
              <a:chExt cx="4391" cy="458"/>
            </a:xfrm>
          </p:grpSpPr>
          <p:grpSp>
            <p:nvGrpSpPr>
              <p:cNvPr id="86029" name="Group 404"/>
              <p:cNvGrpSpPr>
                <a:grpSpLocks/>
              </p:cNvGrpSpPr>
              <p:nvPr/>
            </p:nvGrpSpPr>
            <p:grpSpPr bwMode="auto">
              <a:xfrm>
                <a:off x="960" y="1983"/>
                <a:ext cx="4368" cy="288"/>
                <a:chOff x="960" y="1776"/>
                <a:chExt cx="4368" cy="288"/>
              </a:xfrm>
            </p:grpSpPr>
            <p:sp>
              <p:nvSpPr>
                <p:cNvPr id="86047" name="Line 405"/>
                <p:cNvSpPr>
                  <a:spLocks noChangeShapeType="1"/>
                </p:cNvSpPr>
                <p:nvPr/>
              </p:nvSpPr>
              <p:spPr bwMode="auto">
                <a:xfrm>
                  <a:off x="960" y="2064"/>
                  <a:ext cx="19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lIns="40449" tIns="20225" rIns="40449" bIns="20225">
                  <a:spAutoFit/>
                </a:bodyPr>
                <a:lstStyle/>
                <a:p>
                  <a:endParaRPr lang="en-US"/>
                </a:p>
              </p:txBody>
            </p:sp>
            <p:sp>
              <p:nvSpPr>
                <p:cNvPr id="86048" name="Line 406"/>
                <p:cNvSpPr>
                  <a:spLocks noChangeShapeType="1"/>
                </p:cNvSpPr>
                <p:nvPr/>
              </p:nvSpPr>
              <p:spPr bwMode="auto">
                <a:xfrm>
                  <a:off x="1152" y="1968"/>
                  <a:ext cx="19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lIns="40449" tIns="20225" rIns="40449" bIns="20225">
                  <a:spAutoFit/>
                </a:bodyPr>
                <a:lstStyle/>
                <a:p>
                  <a:endParaRPr lang="en-US"/>
                </a:p>
              </p:txBody>
            </p:sp>
            <p:sp>
              <p:nvSpPr>
                <p:cNvPr id="86049" name="Line 407"/>
                <p:cNvSpPr>
                  <a:spLocks noChangeShapeType="1"/>
                </p:cNvSpPr>
                <p:nvPr/>
              </p:nvSpPr>
              <p:spPr bwMode="auto">
                <a:xfrm>
                  <a:off x="1344" y="2016"/>
                  <a:ext cx="43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lIns="40449" tIns="20225" rIns="40449" bIns="20225">
                  <a:spAutoFit/>
                </a:bodyPr>
                <a:lstStyle/>
                <a:p>
                  <a:endParaRPr lang="en-US"/>
                </a:p>
              </p:txBody>
            </p:sp>
            <p:sp>
              <p:nvSpPr>
                <p:cNvPr id="86050" name="Line 408"/>
                <p:cNvSpPr>
                  <a:spLocks noChangeShapeType="1"/>
                </p:cNvSpPr>
                <p:nvPr/>
              </p:nvSpPr>
              <p:spPr bwMode="auto">
                <a:xfrm>
                  <a:off x="1776" y="1872"/>
                  <a:ext cx="24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lIns="40449" tIns="20225" rIns="40449" bIns="20225">
                  <a:spAutoFit/>
                </a:bodyPr>
                <a:lstStyle/>
                <a:p>
                  <a:endParaRPr lang="en-US"/>
                </a:p>
              </p:txBody>
            </p:sp>
            <p:sp>
              <p:nvSpPr>
                <p:cNvPr id="86051" name="Line 409"/>
                <p:cNvSpPr>
                  <a:spLocks noChangeShapeType="1"/>
                </p:cNvSpPr>
                <p:nvPr/>
              </p:nvSpPr>
              <p:spPr bwMode="auto">
                <a:xfrm>
                  <a:off x="2016" y="1968"/>
                  <a:ext cx="288"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lIns="40449" tIns="20225" rIns="40449" bIns="20225">
                  <a:spAutoFit/>
                </a:bodyPr>
                <a:lstStyle/>
                <a:p>
                  <a:endParaRPr lang="en-US"/>
                </a:p>
              </p:txBody>
            </p:sp>
            <p:sp>
              <p:nvSpPr>
                <p:cNvPr id="86052" name="Line 410"/>
                <p:cNvSpPr>
                  <a:spLocks noChangeShapeType="1"/>
                </p:cNvSpPr>
                <p:nvPr/>
              </p:nvSpPr>
              <p:spPr bwMode="auto">
                <a:xfrm>
                  <a:off x="2304" y="1824"/>
                  <a:ext cx="288"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lIns="40449" tIns="20225" rIns="40449" bIns="20225">
                  <a:spAutoFit/>
                </a:bodyPr>
                <a:lstStyle/>
                <a:p>
                  <a:endParaRPr lang="en-US"/>
                </a:p>
              </p:txBody>
            </p:sp>
            <p:sp>
              <p:nvSpPr>
                <p:cNvPr id="86053" name="Line 411"/>
                <p:cNvSpPr>
                  <a:spLocks noChangeShapeType="1"/>
                </p:cNvSpPr>
                <p:nvPr/>
              </p:nvSpPr>
              <p:spPr bwMode="auto">
                <a:xfrm>
                  <a:off x="2592" y="1920"/>
                  <a:ext cx="336"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lIns="40449" tIns="20225" rIns="40449" bIns="20225">
                  <a:spAutoFit/>
                </a:bodyPr>
                <a:lstStyle/>
                <a:p>
                  <a:endParaRPr lang="en-US"/>
                </a:p>
              </p:txBody>
            </p:sp>
            <p:sp>
              <p:nvSpPr>
                <p:cNvPr id="86054" name="Line 412"/>
                <p:cNvSpPr>
                  <a:spLocks noChangeShapeType="1"/>
                </p:cNvSpPr>
                <p:nvPr/>
              </p:nvSpPr>
              <p:spPr bwMode="auto">
                <a:xfrm>
                  <a:off x="2928" y="1968"/>
                  <a:ext cx="38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lIns="40449" tIns="20225" rIns="40449" bIns="20225">
                  <a:spAutoFit/>
                </a:bodyPr>
                <a:lstStyle/>
                <a:p>
                  <a:endParaRPr lang="en-US"/>
                </a:p>
              </p:txBody>
            </p:sp>
            <p:sp>
              <p:nvSpPr>
                <p:cNvPr id="86055" name="Line 413"/>
                <p:cNvSpPr>
                  <a:spLocks noChangeShapeType="1"/>
                </p:cNvSpPr>
                <p:nvPr/>
              </p:nvSpPr>
              <p:spPr bwMode="auto">
                <a:xfrm>
                  <a:off x="3312" y="1872"/>
                  <a:ext cx="288"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lIns="40449" tIns="20225" rIns="40449" bIns="20225">
                  <a:spAutoFit/>
                </a:bodyPr>
                <a:lstStyle/>
                <a:p>
                  <a:endParaRPr lang="en-US"/>
                </a:p>
              </p:txBody>
            </p:sp>
            <p:sp>
              <p:nvSpPr>
                <p:cNvPr id="86056" name="Line 414"/>
                <p:cNvSpPr>
                  <a:spLocks noChangeShapeType="1"/>
                </p:cNvSpPr>
                <p:nvPr/>
              </p:nvSpPr>
              <p:spPr bwMode="auto">
                <a:xfrm>
                  <a:off x="3600" y="2016"/>
                  <a:ext cx="24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lIns="40449" tIns="20225" rIns="40449" bIns="20225">
                  <a:spAutoFit/>
                </a:bodyPr>
                <a:lstStyle/>
                <a:p>
                  <a:endParaRPr lang="en-US"/>
                </a:p>
              </p:txBody>
            </p:sp>
            <p:sp>
              <p:nvSpPr>
                <p:cNvPr id="86057" name="Line 415"/>
                <p:cNvSpPr>
                  <a:spLocks noChangeShapeType="1"/>
                </p:cNvSpPr>
                <p:nvPr/>
              </p:nvSpPr>
              <p:spPr bwMode="auto">
                <a:xfrm>
                  <a:off x="3840" y="1968"/>
                  <a:ext cx="19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lIns="40449" tIns="20225" rIns="40449" bIns="20225">
                  <a:spAutoFit/>
                </a:bodyPr>
                <a:lstStyle/>
                <a:p>
                  <a:endParaRPr lang="en-US"/>
                </a:p>
              </p:txBody>
            </p:sp>
            <p:sp>
              <p:nvSpPr>
                <p:cNvPr id="86058" name="Line 416"/>
                <p:cNvSpPr>
                  <a:spLocks noChangeShapeType="1"/>
                </p:cNvSpPr>
                <p:nvPr/>
              </p:nvSpPr>
              <p:spPr bwMode="auto">
                <a:xfrm>
                  <a:off x="4032" y="1872"/>
                  <a:ext cx="24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lIns="40449" tIns="20225" rIns="40449" bIns="20225">
                  <a:spAutoFit/>
                </a:bodyPr>
                <a:lstStyle/>
                <a:p>
                  <a:endParaRPr lang="en-US"/>
                </a:p>
              </p:txBody>
            </p:sp>
            <p:sp>
              <p:nvSpPr>
                <p:cNvPr id="86059" name="Line 417"/>
                <p:cNvSpPr>
                  <a:spLocks noChangeShapeType="1"/>
                </p:cNvSpPr>
                <p:nvPr/>
              </p:nvSpPr>
              <p:spPr bwMode="auto">
                <a:xfrm>
                  <a:off x="4272" y="17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lIns="40449" tIns="20225" rIns="40449" bIns="20225">
                  <a:spAutoFit/>
                </a:bodyPr>
                <a:lstStyle/>
                <a:p>
                  <a:endParaRPr lang="en-US"/>
                </a:p>
              </p:txBody>
            </p:sp>
            <p:sp>
              <p:nvSpPr>
                <p:cNvPr id="86060" name="Line 418"/>
                <p:cNvSpPr>
                  <a:spLocks noChangeShapeType="1"/>
                </p:cNvSpPr>
                <p:nvPr/>
              </p:nvSpPr>
              <p:spPr bwMode="auto">
                <a:xfrm>
                  <a:off x="4416" y="1968"/>
                  <a:ext cx="336"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lIns="40449" tIns="20225" rIns="40449" bIns="20225">
                  <a:spAutoFit/>
                </a:bodyPr>
                <a:lstStyle/>
                <a:p>
                  <a:endParaRPr lang="en-US"/>
                </a:p>
              </p:txBody>
            </p:sp>
            <p:sp>
              <p:nvSpPr>
                <p:cNvPr id="86061" name="Line 419"/>
                <p:cNvSpPr>
                  <a:spLocks noChangeShapeType="1"/>
                </p:cNvSpPr>
                <p:nvPr/>
              </p:nvSpPr>
              <p:spPr bwMode="auto">
                <a:xfrm>
                  <a:off x="4752" y="1824"/>
                  <a:ext cx="24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lIns="40449" tIns="20225" rIns="40449" bIns="20225">
                  <a:spAutoFit/>
                </a:bodyPr>
                <a:lstStyle/>
                <a:p>
                  <a:endParaRPr lang="en-US"/>
                </a:p>
              </p:txBody>
            </p:sp>
            <p:sp>
              <p:nvSpPr>
                <p:cNvPr id="86062" name="Line 420"/>
                <p:cNvSpPr>
                  <a:spLocks noChangeShapeType="1"/>
                </p:cNvSpPr>
                <p:nvPr/>
              </p:nvSpPr>
              <p:spPr bwMode="auto">
                <a:xfrm>
                  <a:off x="4992" y="1776"/>
                  <a:ext cx="96"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lIns="40449" tIns="20225" rIns="40449" bIns="20225">
                  <a:spAutoFit/>
                </a:bodyPr>
                <a:lstStyle/>
                <a:p>
                  <a:endParaRPr lang="en-US"/>
                </a:p>
              </p:txBody>
            </p:sp>
            <p:sp>
              <p:nvSpPr>
                <p:cNvPr id="86063" name="Line 421"/>
                <p:cNvSpPr>
                  <a:spLocks noChangeShapeType="1"/>
                </p:cNvSpPr>
                <p:nvPr/>
              </p:nvSpPr>
              <p:spPr bwMode="auto">
                <a:xfrm>
                  <a:off x="5088" y="2064"/>
                  <a:ext cx="24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lIns="40449" tIns="20225" rIns="40449" bIns="20225">
                  <a:spAutoFit/>
                </a:bodyPr>
                <a:lstStyle/>
                <a:p>
                  <a:endParaRPr lang="en-US"/>
                </a:p>
              </p:txBody>
            </p:sp>
          </p:grpSp>
          <p:grpSp>
            <p:nvGrpSpPr>
              <p:cNvPr id="86030" name="Group 422"/>
              <p:cNvGrpSpPr>
                <a:grpSpLocks/>
              </p:cNvGrpSpPr>
              <p:nvPr/>
            </p:nvGrpSpPr>
            <p:grpSpPr bwMode="auto">
              <a:xfrm>
                <a:off x="1208" y="2251"/>
                <a:ext cx="3897" cy="190"/>
                <a:chOff x="1208" y="1502"/>
                <a:chExt cx="3897" cy="190"/>
              </a:xfrm>
            </p:grpSpPr>
            <p:sp>
              <p:nvSpPr>
                <p:cNvPr id="86032" name="Text Box 423"/>
                <p:cNvSpPr txBox="1">
                  <a:spLocks noChangeArrowheads="1"/>
                </p:cNvSpPr>
                <p:nvPr/>
              </p:nvSpPr>
              <p:spPr bwMode="auto">
                <a:xfrm>
                  <a:off x="1208" y="1502"/>
                  <a:ext cx="14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449" tIns="20225" rIns="40449" bIns="20225">
                  <a:spAutoFit/>
                </a:bodyP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eaLnBrk="1"/>
                  <a:r>
                    <a:rPr lang="en-US" sz="1800" b="0">
                      <a:latin typeface="+mn-lt"/>
                    </a:rPr>
                    <a:t>w</a:t>
                  </a:r>
                </a:p>
              </p:txBody>
            </p:sp>
            <p:sp>
              <p:nvSpPr>
                <p:cNvPr id="86033" name="Text Box 424"/>
                <p:cNvSpPr txBox="1">
                  <a:spLocks noChangeArrowheads="1"/>
                </p:cNvSpPr>
                <p:nvPr/>
              </p:nvSpPr>
              <p:spPr bwMode="auto">
                <a:xfrm>
                  <a:off x="1500" y="1502"/>
                  <a:ext cx="192"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449" tIns="20225" rIns="40449" bIns="20225">
                  <a:spAutoFit/>
                </a:bodyP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eaLnBrk="1"/>
                  <a:r>
                    <a:rPr lang="en-US" sz="1800" b="0">
                      <a:latin typeface="+mn-lt"/>
                    </a:rPr>
                    <a:t>eh</a:t>
                  </a:r>
                </a:p>
              </p:txBody>
            </p:sp>
            <p:sp>
              <p:nvSpPr>
                <p:cNvPr id="86034" name="Text Box 425"/>
                <p:cNvSpPr txBox="1">
                  <a:spLocks noChangeArrowheads="1"/>
                </p:cNvSpPr>
                <p:nvPr/>
              </p:nvSpPr>
              <p:spPr bwMode="auto">
                <a:xfrm>
                  <a:off x="1823" y="1502"/>
                  <a:ext cx="113"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449" tIns="20225" rIns="40449" bIns="20225">
                  <a:spAutoFit/>
                </a:bodyP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eaLnBrk="1"/>
                  <a:r>
                    <a:rPr lang="en-US" sz="1800" b="0">
                      <a:latin typeface="+mn-lt"/>
                    </a:rPr>
                    <a:t>k</a:t>
                  </a:r>
                </a:p>
              </p:txBody>
            </p:sp>
            <p:sp>
              <p:nvSpPr>
                <p:cNvPr id="86035" name="Text Box 426"/>
                <p:cNvSpPr txBox="1">
                  <a:spLocks noChangeArrowheads="1"/>
                </p:cNvSpPr>
                <p:nvPr/>
              </p:nvSpPr>
              <p:spPr bwMode="auto">
                <a:xfrm>
                  <a:off x="2105" y="1502"/>
                  <a:ext cx="10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449" tIns="20225" rIns="40449" bIns="20225">
                  <a:spAutoFit/>
                </a:bodyP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eaLnBrk="1"/>
                  <a:r>
                    <a:rPr lang="en-US" sz="1800" b="0">
                      <a:latin typeface="+mn-lt"/>
                    </a:rPr>
                    <a:t>s</a:t>
                  </a:r>
                </a:p>
              </p:txBody>
            </p:sp>
            <p:sp>
              <p:nvSpPr>
                <p:cNvPr id="86036" name="Text Box 427"/>
                <p:cNvSpPr txBox="1">
                  <a:spLocks noChangeArrowheads="1"/>
                </p:cNvSpPr>
                <p:nvPr/>
              </p:nvSpPr>
              <p:spPr bwMode="auto">
                <a:xfrm>
                  <a:off x="2370" y="1502"/>
                  <a:ext cx="19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449" tIns="20225" rIns="40449" bIns="20225">
                  <a:spAutoFit/>
                </a:bodyP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eaLnBrk="1"/>
                  <a:r>
                    <a:rPr lang="en-US" sz="1800" b="0">
                      <a:latin typeface="+mn-lt"/>
                    </a:rPr>
                    <a:t>oh</a:t>
                  </a:r>
                </a:p>
              </p:txBody>
            </p:sp>
            <p:sp>
              <p:nvSpPr>
                <p:cNvPr id="86037" name="Text Box 428"/>
                <p:cNvSpPr txBox="1">
                  <a:spLocks noChangeArrowheads="1"/>
                </p:cNvSpPr>
                <p:nvPr/>
              </p:nvSpPr>
              <p:spPr bwMode="auto">
                <a:xfrm>
                  <a:off x="2735" y="1502"/>
                  <a:ext cx="9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449" tIns="20225" rIns="40449" bIns="20225">
                  <a:spAutoFit/>
                </a:bodyP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eaLnBrk="1"/>
                  <a:r>
                    <a:rPr lang="en-US" sz="1800" b="0">
                      <a:latin typeface="+mn-lt"/>
                    </a:rPr>
                    <a:t>f</a:t>
                  </a:r>
                </a:p>
              </p:txBody>
            </p:sp>
            <p:sp>
              <p:nvSpPr>
                <p:cNvPr id="86038" name="Text Box 429"/>
                <p:cNvSpPr txBox="1">
                  <a:spLocks noChangeArrowheads="1"/>
                </p:cNvSpPr>
                <p:nvPr/>
              </p:nvSpPr>
              <p:spPr bwMode="auto">
                <a:xfrm>
                  <a:off x="2995" y="1502"/>
                  <a:ext cx="183"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449" tIns="20225" rIns="40449" bIns="20225">
                  <a:spAutoFit/>
                </a:bodyP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eaLnBrk="1"/>
                  <a:r>
                    <a:rPr lang="en-US" sz="1800" b="0">
                      <a:latin typeface="+mn-lt"/>
                    </a:rPr>
                    <a:t>aa</a:t>
                  </a:r>
                </a:p>
              </p:txBody>
            </p:sp>
            <p:sp>
              <p:nvSpPr>
                <p:cNvPr id="86039" name="Text Box 430"/>
                <p:cNvSpPr txBox="1">
                  <a:spLocks noChangeArrowheads="1"/>
                </p:cNvSpPr>
                <p:nvPr/>
              </p:nvSpPr>
              <p:spPr bwMode="auto">
                <a:xfrm>
                  <a:off x="3405" y="1502"/>
                  <a:ext cx="9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449" tIns="20225" rIns="40449" bIns="20225">
                  <a:spAutoFit/>
                </a:bodyP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eaLnBrk="1"/>
                  <a:r>
                    <a:rPr lang="en-US" sz="1800" b="0">
                      <a:latin typeface="+mn-lt"/>
                    </a:rPr>
                    <a:t>r</a:t>
                  </a:r>
                </a:p>
              </p:txBody>
            </p:sp>
            <p:sp>
              <p:nvSpPr>
                <p:cNvPr id="86040" name="Text Box 431"/>
                <p:cNvSpPr txBox="1">
                  <a:spLocks noChangeArrowheads="1"/>
                </p:cNvSpPr>
                <p:nvPr/>
              </p:nvSpPr>
              <p:spPr bwMode="auto">
                <a:xfrm>
                  <a:off x="3695" y="1502"/>
                  <a:ext cx="9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449" tIns="20225" rIns="40449" bIns="20225">
                  <a:spAutoFit/>
                </a:bodyP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eaLnBrk="1"/>
                  <a:r>
                    <a:rPr lang="en-US" sz="1800" b="0">
                      <a:latin typeface="+mn-lt"/>
                    </a:rPr>
                    <a:t>t</a:t>
                  </a:r>
                </a:p>
              </p:txBody>
            </p:sp>
            <p:sp>
              <p:nvSpPr>
                <p:cNvPr id="86041" name="Text Box 432"/>
                <p:cNvSpPr txBox="1">
                  <a:spLocks noChangeArrowheads="1"/>
                </p:cNvSpPr>
                <p:nvPr/>
              </p:nvSpPr>
              <p:spPr bwMode="auto">
                <a:xfrm>
                  <a:off x="3847" y="1502"/>
                  <a:ext cx="183"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449" tIns="20225" rIns="40449" bIns="20225">
                  <a:spAutoFit/>
                </a:bodyP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eaLnBrk="1"/>
                  <a:r>
                    <a:rPr lang="en-US" sz="1800" b="0">
                      <a:latin typeface="+mn-lt"/>
                    </a:rPr>
                    <a:t>aa</a:t>
                  </a:r>
                </a:p>
              </p:txBody>
            </p:sp>
            <p:sp>
              <p:nvSpPr>
                <p:cNvPr id="86042" name="Text Box 433"/>
                <p:cNvSpPr txBox="1">
                  <a:spLocks noChangeArrowheads="1"/>
                </p:cNvSpPr>
                <p:nvPr/>
              </p:nvSpPr>
              <p:spPr bwMode="auto">
                <a:xfrm>
                  <a:off x="4105" y="1502"/>
                  <a:ext cx="9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449" tIns="20225" rIns="40449" bIns="20225">
                  <a:spAutoFit/>
                </a:bodyP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eaLnBrk="1"/>
                  <a:r>
                    <a:rPr lang="en-US" sz="1800" b="0">
                      <a:latin typeface="+mn-lt"/>
                    </a:rPr>
                    <a:t>r</a:t>
                  </a:r>
                </a:p>
              </p:txBody>
            </p:sp>
            <p:sp>
              <p:nvSpPr>
                <p:cNvPr id="86043" name="Text Box 434"/>
                <p:cNvSpPr txBox="1">
                  <a:spLocks noChangeArrowheads="1"/>
                </p:cNvSpPr>
                <p:nvPr/>
              </p:nvSpPr>
              <p:spPr bwMode="auto">
                <a:xfrm>
                  <a:off x="4288" y="1502"/>
                  <a:ext cx="123"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449" tIns="20225" rIns="40449" bIns="20225">
                  <a:spAutoFit/>
                </a:bodyP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eaLnBrk="1"/>
                  <a:r>
                    <a:rPr lang="en-US" sz="1800" b="0">
                      <a:latin typeface="+mn-lt"/>
                    </a:rPr>
                    <a:t>b</a:t>
                  </a:r>
                </a:p>
              </p:txBody>
            </p:sp>
            <p:sp>
              <p:nvSpPr>
                <p:cNvPr id="86044" name="Text Box 435"/>
                <p:cNvSpPr txBox="1">
                  <a:spLocks noChangeArrowheads="1"/>
                </p:cNvSpPr>
                <p:nvPr/>
              </p:nvSpPr>
              <p:spPr bwMode="auto">
                <a:xfrm>
                  <a:off x="4529" y="1502"/>
                  <a:ext cx="15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449" tIns="20225" rIns="40449" bIns="20225">
                  <a:spAutoFit/>
                </a:bodyP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eaLnBrk="1"/>
                  <a:r>
                    <a:rPr lang="en-US" sz="1800" b="0">
                      <a:latin typeface="+mn-lt"/>
                    </a:rPr>
                    <a:t>ei</a:t>
                  </a:r>
                </a:p>
              </p:txBody>
            </p:sp>
            <p:sp>
              <p:nvSpPr>
                <p:cNvPr id="86045" name="Text Box 436"/>
                <p:cNvSpPr txBox="1">
                  <a:spLocks noChangeArrowheads="1"/>
                </p:cNvSpPr>
                <p:nvPr/>
              </p:nvSpPr>
              <p:spPr bwMode="auto">
                <a:xfrm>
                  <a:off x="4794" y="1502"/>
                  <a:ext cx="10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449" tIns="20225" rIns="40449" bIns="20225">
                  <a:spAutoFit/>
                </a:bodyP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eaLnBrk="1"/>
                  <a:r>
                    <a:rPr lang="en-US" sz="1800" b="0">
                      <a:latin typeface="+mn-lt"/>
                    </a:rPr>
                    <a:t>s</a:t>
                  </a:r>
                </a:p>
              </p:txBody>
            </p:sp>
            <p:sp>
              <p:nvSpPr>
                <p:cNvPr id="86046" name="Text Box 437"/>
                <p:cNvSpPr txBox="1">
                  <a:spLocks noChangeArrowheads="1"/>
                </p:cNvSpPr>
                <p:nvPr/>
              </p:nvSpPr>
              <p:spPr bwMode="auto">
                <a:xfrm>
                  <a:off x="5009" y="1502"/>
                  <a:ext cx="9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449" tIns="20225" rIns="40449" bIns="20225">
                  <a:spAutoFit/>
                </a:bodyP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eaLnBrk="1"/>
                  <a:r>
                    <a:rPr lang="en-US" sz="1800" b="0">
                      <a:latin typeface="+mn-lt"/>
                    </a:rPr>
                    <a:t>t</a:t>
                  </a:r>
                </a:p>
              </p:txBody>
            </p:sp>
          </p:grpSp>
          <p:sp>
            <p:nvSpPr>
              <p:cNvPr id="86031" name="Text Box 438"/>
              <p:cNvSpPr txBox="1">
                <a:spLocks noChangeArrowheads="1"/>
              </p:cNvSpPr>
              <p:nvPr/>
            </p:nvSpPr>
            <p:spPr bwMode="auto">
              <a:xfrm>
                <a:off x="937" y="2171"/>
                <a:ext cx="4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449" tIns="20225" rIns="40449" bIns="20225">
                <a:spAutoFit/>
              </a:bodyPr>
              <a:lstStyle>
                <a:lvl1pPr defTabSz="434975" eaLnBrk="0">
                  <a:defRPr sz="3200" b="1">
                    <a:solidFill>
                      <a:schemeClr val="tx1"/>
                    </a:solidFill>
                    <a:latin typeface="Arial" charset="0"/>
                    <a:ea typeface="ＭＳ Ｐゴシック" charset="0"/>
                    <a:cs typeface="Bitstream Vera Sans" charset="0"/>
                  </a:defRPr>
                </a:lvl1pPr>
                <a:lvl2pPr marL="37931725" indent="-37474525" defTabSz="434975" eaLnBrk="0">
                  <a:defRPr sz="3200" b="1">
                    <a:solidFill>
                      <a:schemeClr val="tx1"/>
                    </a:solidFill>
                    <a:latin typeface="Arial" charset="0"/>
                    <a:ea typeface="Bitstream Vera Sans" charset="0"/>
                    <a:cs typeface="Bitstream Vera Sans" charset="0"/>
                  </a:defRPr>
                </a:lvl2pPr>
                <a:lvl3pPr eaLnBrk="0">
                  <a:defRPr sz="3200" b="1">
                    <a:solidFill>
                      <a:schemeClr val="tx1"/>
                    </a:solidFill>
                    <a:latin typeface="Arial" charset="0"/>
                    <a:ea typeface="Bitstream Vera Sans" charset="0"/>
                    <a:cs typeface="Bitstream Vera Sans" charset="0"/>
                  </a:defRPr>
                </a:lvl3pPr>
                <a:lvl4pPr eaLnBrk="0">
                  <a:defRPr sz="3200" b="1">
                    <a:solidFill>
                      <a:schemeClr val="tx1"/>
                    </a:solidFill>
                    <a:latin typeface="Arial" charset="0"/>
                    <a:ea typeface="Bitstream Vera Sans" charset="0"/>
                    <a:cs typeface="Bitstream Vera Sans" charset="0"/>
                  </a:defRPr>
                </a:lvl4pPr>
                <a:lvl5pPr eaLnBrk="0">
                  <a:defRPr sz="3200" b="1">
                    <a:solidFill>
                      <a:schemeClr val="tx1"/>
                    </a:solidFill>
                    <a:latin typeface="Arial" charset="0"/>
                    <a:ea typeface="Bitstream Vera Sans" charset="0"/>
                    <a:cs typeface="Bitstream Vera Sans" charset="0"/>
                  </a:defRPr>
                </a:lvl5pPr>
                <a:lvl6pPr marL="4572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6pPr>
                <a:lvl7pPr marL="9144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7pPr>
                <a:lvl8pPr marL="13716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8pPr>
                <a:lvl9pPr marL="1828800" eaLnBrk="0" fontAlgn="base" hangingPunct="0">
                  <a:lnSpc>
                    <a:spcPct val="97000"/>
                  </a:lnSpc>
                  <a:spcBef>
                    <a:spcPct val="0"/>
                  </a:spcBef>
                  <a:spcAft>
                    <a:spcPct val="0"/>
                  </a:spcAft>
                  <a:defRPr sz="3200" b="1">
                    <a:solidFill>
                      <a:schemeClr val="tx1"/>
                    </a:solidFill>
                    <a:latin typeface="Arial" charset="0"/>
                    <a:ea typeface="Bitstream Vera Sans" charset="0"/>
                    <a:cs typeface="Bitstream Vera Sans" charset="0"/>
                  </a:defRPr>
                </a:lvl9pPr>
              </a:lstStyle>
              <a:p>
                <a:pPr eaLnBrk="1"/>
                <a:endParaRPr lang="en-US" sz="1800" b="0">
                  <a:latin typeface="+mn-lt"/>
                </a:endParaRPr>
              </a:p>
            </p:txBody>
          </p:sp>
        </p:grpSp>
        <p:grpSp>
          <p:nvGrpSpPr>
            <p:cNvPr id="2" name="Group 1"/>
            <p:cNvGrpSpPr/>
            <p:nvPr/>
          </p:nvGrpSpPr>
          <p:grpSpPr>
            <a:xfrm>
              <a:off x="838201" y="3648267"/>
              <a:ext cx="2686965" cy="652685"/>
              <a:chOff x="3931232" y="3663118"/>
              <a:chExt cx="2156533" cy="561809"/>
            </a:xfrm>
          </p:grpSpPr>
          <p:sp>
            <p:nvSpPr>
              <p:cNvPr id="4" name="TextBox 3"/>
              <p:cNvSpPr txBox="1"/>
              <p:nvPr/>
            </p:nvSpPr>
            <p:spPr>
              <a:xfrm>
                <a:off x="3976686" y="3663118"/>
                <a:ext cx="1399099" cy="529847"/>
              </a:xfrm>
              <a:prstGeom prst="rect">
                <a:avLst/>
              </a:prstGeom>
              <a:noFill/>
            </p:spPr>
            <p:txBody>
              <a:bodyPr wrap="none" rtlCol="0">
                <a:spAutoFit/>
              </a:bodyPr>
              <a:lstStyle/>
              <a:p>
                <a:pPr algn="ctr"/>
                <a:r>
                  <a:rPr lang="en-US" sz="1600" b="0" dirty="0" smtClean="0"/>
                  <a:t>stochastic search</a:t>
                </a:r>
              </a:p>
              <a:p>
                <a:pPr algn="ctr"/>
                <a:r>
                  <a:rPr lang="en-US" dirty="0" smtClean="0"/>
                  <a:t> </a:t>
                </a:r>
                <a:endParaRPr lang="en-US" i="1" dirty="0"/>
              </a:p>
            </p:txBody>
          </p:sp>
          <p:sp>
            <p:nvSpPr>
              <p:cNvPr id="12" name="TextBox 11"/>
              <p:cNvSpPr txBox="1"/>
              <p:nvPr/>
            </p:nvSpPr>
            <p:spPr>
              <a:xfrm>
                <a:off x="3931232" y="3933511"/>
                <a:ext cx="2156533" cy="291416"/>
              </a:xfrm>
              <a:prstGeom prst="rect">
                <a:avLst/>
              </a:prstGeom>
              <a:noFill/>
            </p:spPr>
            <p:txBody>
              <a:bodyPr wrap="none" rtlCol="0">
                <a:spAutoFit/>
              </a:bodyPr>
              <a:lstStyle/>
              <a:p>
                <a:r>
                  <a:rPr lang="en-US" sz="1600" b="0" i="1" dirty="0" err="1" smtClean="0"/>
                  <a:t>Ŵ</a:t>
                </a:r>
                <a:r>
                  <a:rPr lang="en-US" sz="1600" b="0" i="1" dirty="0" smtClean="0"/>
                  <a:t> = </a:t>
                </a:r>
                <a:r>
                  <a:rPr lang="en-US" sz="1600" b="0" i="1" dirty="0" err="1" smtClean="0"/>
                  <a:t>argmax</a:t>
                </a:r>
                <a:r>
                  <a:rPr lang="en-US" sz="1600" b="0" i="1" baseline="-25000" dirty="0" err="1" smtClean="0"/>
                  <a:t>W</a:t>
                </a:r>
                <a:r>
                  <a:rPr lang="en-US" sz="1600" b="0" i="1" dirty="0"/>
                  <a:t> </a:t>
                </a:r>
                <a:r>
                  <a:rPr lang="en-US" sz="1600" b="0" i="1" dirty="0" smtClean="0"/>
                  <a:t>p(</a:t>
                </a:r>
                <a:r>
                  <a:rPr lang="en-US" sz="1600" b="0" i="1" dirty="0" err="1" smtClean="0"/>
                  <a:t>x|W</a:t>
                </a:r>
                <a:r>
                  <a:rPr lang="en-US" sz="1600" b="0" i="1" dirty="0" smtClean="0"/>
                  <a:t>) P(W)</a:t>
                </a:r>
                <a:endParaRPr lang="en-US" sz="1600" b="0" i="1" dirty="0"/>
              </a:p>
            </p:txBody>
          </p:sp>
        </p:grpSp>
        <p:cxnSp>
          <p:nvCxnSpPr>
            <p:cNvPr id="7" name="Straight Arrow Connector 6"/>
            <p:cNvCxnSpPr/>
            <p:nvPr/>
          </p:nvCxnSpPr>
          <p:spPr bwMode="auto">
            <a:xfrm flipH="1">
              <a:off x="3501978" y="4114800"/>
              <a:ext cx="387469" cy="13800"/>
            </a:xfrm>
            <a:prstGeom prst="straightConnector1">
              <a:avLst/>
            </a:prstGeom>
            <a:noFill/>
            <a:ln w="9525" cap="flat" cmpd="sng" algn="ctr">
              <a:solidFill>
                <a:schemeClr val="tx1"/>
              </a:solidFill>
              <a:prstDash val="solid"/>
              <a:round/>
              <a:headEnd type="none" w="med" len="med"/>
              <a:tailEnd type="arrow"/>
            </a:ln>
            <a:effectLst/>
          </p:spPr>
        </p:cxnSp>
        <p:sp>
          <p:nvSpPr>
            <p:cNvPr id="9" name="TextBox 8"/>
            <p:cNvSpPr txBox="1"/>
            <p:nvPr/>
          </p:nvSpPr>
          <p:spPr>
            <a:xfrm>
              <a:off x="3965647" y="3949700"/>
              <a:ext cx="2718323" cy="338554"/>
            </a:xfrm>
            <a:prstGeom prst="rect">
              <a:avLst/>
            </a:prstGeom>
            <a:noFill/>
          </p:spPr>
          <p:txBody>
            <a:bodyPr wrap="none" rtlCol="0">
              <a:spAutoFit/>
            </a:bodyPr>
            <a:lstStyle/>
            <a:p>
              <a:r>
                <a:rPr lang="en-US" sz="1600" b="0" dirty="0" smtClean="0"/>
                <a:t>language model and lexicon</a:t>
              </a:r>
              <a:endParaRPr lang="en-US" sz="1600" b="0" dirty="0"/>
            </a:p>
          </p:txBody>
        </p:sp>
      </p:grpSp>
      <p:sp>
        <p:nvSpPr>
          <p:cNvPr id="3" name="Left Arrow 2"/>
          <p:cNvSpPr/>
          <p:nvPr/>
        </p:nvSpPr>
        <p:spPr>
          <a:xfrm>
            <a:off x="8060267" y="2053889"/>
            <a:ext cx="575734" cy="563198"/>
          </a:xfrm>
          <a:prstGeom prst="leftArrow">
            <a:avLst>
              <a:gd name="adj1" fmla="val 50000"/>
              <a:gd name="adj2" fmla="val 46993"/>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2681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9873" name="Rectangle 12"/>
          <p:cNvSpPr>
            <a:spLocks noGrp="1" noChangeArrowheads="1"/>
          </p:cNvSpPr>
          <p:nvPr>
            <p:ph type="body" sz="half" idx="1"/>
          </p:nvPr>
        </p:nvSpPr>
        <p:spPr>
          <a:xfrm>
            <a:off x="609451" y="428625"/>
            <a:ext cx="8141643" cy="2143125"/>
          </a:xfrm>
        </p:spPr>
        <p:txBody>
          <a:bodyPr lIns="91435" tIns="45718" rIns="91435" bIns="45718" anchor="t"/>
          <a:lstStyle/>
          <a:p>
            <a:pPr eaLnBrk="1" hangingPunct="1">
              <a:buFont typeface="Gill Sans" charset="0"/>
              <a:buNone/>
            </a:pPr>
            <a:r>
              <a:rPr lang="en-US" sz="2000" dirty="0">
                <a:ea typeface="ヒラギノ角ゴ ProN W3" charset="0"/>
                <a:cs typeface="ヒラギノ角ゴ ProN W3" charset="0"/>
              </a:rPr>
              <a:t>Fletcher and colleagues (1920-1950)</a:t>
            </a:r>
          </a:p>
          <a:p>
            <a:pPr lvl="1" eaLnBrk="1" hangingPunct="1">
              <a:buFont typeface="Gill Sans" charset="0"/>
              <a:buNone/>
            </a:pPr>
            <a:r>
              <a:rPr lang="en-US" sz="2000" dirty="0">
                <a:ea typeface="ヒラギノ角ゴ ProN W3" charset="0"/>
                <a:cs typeface="ヒラギノ角ゴ ProN W3" charset="0"/>
              </a:rPr>
              <a:t>nonsense CV,VC, and CVC in carrier sentences, well-trained listeners</a:t>
            </a:r>
          </a:p>
          <a:p>
            <a:pPr lvl="1" eaLnBrk="1" hangingPunct="1">
              <a:buFont typeface="Gill Sans" charset="0"/>
              <a:buNone/>
            </a:pPr>
            <a:r>
              <a:rPr lang="en-US" sz="2000" dirty="0">
                <a:ea typeface="ヒラギノ角ゴ ProN W3" charset="0"/>
                <a:cs typeface="ヒラギノ角ゴ ProN W3" charset="0"/>
              </a:rPr>
              <a:t>low-pass and high-pass filtering</a:t>
            </a:r>
          </a:p>
          <a:p>
            <a:pPr lvl="1" eaLnBrk="1" hangingPunct="1">
              <a:buFont typeface="Gill Sans" charset="0"/>
              <a:buNone/>
            </a:pPr>
            <a:r>
              <a:rPr lang="en-US" sz="2000" dirty="0">
                <a:ea typeface="ヒラギノ角ゴ ProN W3" charset="0"/>
                <a:cs typeface="ヒラギノ角ゴ ProN W3" charset="0"/>
              </a:rPr>
              <a:t>varying SNR </a:t>
            </a:r>
          </a:p>
        </p:txBody>
      </p:sp>
      <p:grpSp>
        <p:nvGrpSpPr>
          <p:cNvPr id="2" name="Group 77"/>
          <p:cNvGrpSpPr>
            <a:grpSpLocks/>
          </p:cNvGrpSpPr>
          <p:nvPr/>
        </p:nvGrpSpPr>
        <p:grpSpPr bwMode="auto">
          <a:xfrm>
            <a:off x="5787554" y="2774900"/>
            <a:ext cx="2532420" cy="4009859"/>
            <a:chOff x="3360" y="548"/>
            <a:chExt cx="2171" cy="2458"/>
          </a:xfrm>
        </p:grpSpPr>
        <p:sp>
          <p:nvSpPr>
            <p:cNvPr id="79894" name="Freeform 78"/>
            <p:cNvSpPr>
              <a:spLocks/>
            </p:cNvSpPr>
            <p:nvPr/>
          </p:nvSpPr>
          <p:spPr bwMode="auto">
            <a:xfrm>
              <a:off x="3480" y="1968"/>
              <a:ext cx="1232" cy="624"/>
            </a:xfrm>
            <a:custGeom>
              <a:avLst/>
              <a:gdLst>
                <a:gd name="T0" fmla="*/ 0 w 896"/>
                <a:gd name="T1" fmla="*/ 0 h 664"/>
                <a:gd name="T2" fmla="*/ 2147483647 w 896"/>
                <a:gd name="T3" fmla="*/ 8 h 664"/>
                <a:gd name="T4" fmla="*/ 2147483647 w 896"/>
                <a:gd name="T5" fmla="*/ 8 h 664"/>
                <a:gd name="T6" fmla="*/ 2147483647 w 896"/>
                <a:gd name="T7" fmla="*/ 8 h 664"/>
                <a:gd name="T8" fmla="*/ 2147483647 w 896"/>
                <a:gd name="T9" fmla="*/ 8 h 664"/>
                <a:gd name="T10" fmla="*/ 2147483647 w 896"/>
                <a:gd name="T11" fmla="*/ 11 h 664"/>
                <a:gd name="T12" fmla="*/ 2147483647 w 896"/>
                <a:gd name="T13" fmla="*/ 12 h 664"/>
                <a:gd name="T14" fmla="*/ 2147483647 w 896"/>
                <a:gd name="T15" fmla="*/ 14 h 664"/>
                <a:gd name="T16" fmla="*/ 2147483647 w 896"/>
                <a:gd name="T17" fmla="*/ 17 h 664"/>
                <a:gd name="T18" fmla="*/ 2147483647 w 896"/>
                <a:gd name="T19" fmla="*/ 19 h 664"/>
                <a:gd name="T20" fmla="*/ 2147483647 w 896"/>
                <a:gd name="T21" fmla="*/ 20 h 6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6"/>
                <a:gd name="T34" fmla="*/ 0 h 664"/>
                <a:gd name="T35" fmla="*/ 896 w 896"/>
                <a:gd name="T36" fmla="*/ 664 h 6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6" h="664">
                  <a:moveTo>
                    <a:pt x="0" y="0"/>
                  </a:moveTo>
                  <a:cubicBezTo>
                    <a:pt x="125" y="6"/>
                    <a:pt x="251" y="8"/>
                    <a:pt x="376" y="16"/>
                  </a:cubicBezTo>
                  <a:cubicBezTo>
                    <a:pt x="422" y="19"/>
                    <a:pt x="468" y="48"/>
                    <a:pt x="504" y="72"/>
                  </a:cubicBezTo>
                  <a:cubicBezTo>
                    <a:pt x="520" y="83"/>
                    <a:pt x="552" y="104"/>
                    <a:pt x="552" y="104"/>
                  </a:cubicBezTo>
                  <a:cubicBezTo>
                    <a:pt x="574" y="136"/>
                    <a:pt x="600" y="170"/>
                    <a:pt x="632" y="192"/>
                  </a:cubicBezTo>
                  <a:cubicBezTo>
                    <a:pt x="654" y="259"/>
                    <a:pt x="712" y="324"/>
                    <a:pt x="752" y="384"/>
                  </a:cubicBezTo>
                  <a:cubicBezTo>
                    <a:pt x="757" y="391"/>
                    <a:pt x="756" y="401"/>
                    <a:pt x="760" y="408"/>
                  </a:cubicBezTo>
                  <a:cubicBezTo>
                    <a:pt x="769" y="425"/>
                    <a:pt x="786" y="438"/>
                    <a:pt x="792" y="456"/>
                  </a:cubicBezTo>
                  <a:cubicBezTo>
                    <a:pt x="803" y="490"/>
                    <a:pt x="818" y="524"/>
                    <a:pt x="848" y="544"/>
                  </a:cubicBezTo>
                  <a:cubicBezTo>
                    <a:pt x="859" y="578"/>
                    <a:pt x="876" y="605"/>
                    <a:pt x="888" y="640"/>
                  </a:cubicBezTo>
                  <a:cubicBezTo>
                    <a:pt x="891" y="648"/>
                    <a:pt x="896" y="664"/>
                    <a:pt x="896" y="664"/>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Arial"/>
              </a:endParaRPr>
            </a:p>
          </p:txBody>
        </p:sp>
        <p:sp>
          <p:nvSpPr>
            <p:cNvPr id="79895" name="Freeform 79"/>
            <p:cNvSpPr>
              <a:spLocks/>
            </p:cNvSpPr>
            <p:nvPr/>
          </p:nvSpPr>
          <p:spPr bwMode="auto">
            <a:xfrm flipH="1">
              <a:off x="3808" y="1968"/>
              <a:ext cx="1232" cy="624"/>
            </a:xfrm>
            <a:custGeom>
              <a:avLst/>
              <a:gdLst>
                <a:gd name="T0" fmla="*/ 0 w 896"/>
                <a:gd name="T1" fmla="*/ 0 h 664"/>
                <a:gd name="T2" fmla="*/ 2147483647 w 896"/>
                <a:gd name="T3" fmla="*/ 8 h 664"/>
                <a:gd name="T4" fmla="*/ 2147483647 w 896"/>
                <a:gd name="T5" fmla="*/ 8 h 664"/>
                <a:gd name="T6" fmla="*/ 2147483647 w 896"/>
                <a:gd name="T7" fmla="*/ 8 h 664"/>
                <a:gd name="T8" fmla="*/ 2147483647 w 896"/>
                <a:gd name="T9" fmla="*/ 8 h 664"/>
                <a:gd name="T10" fmla="*/ 2147483647 w 896"/>
                <a:gd name="T11" fmla="*/ 11 h 664"/>
                <a:gd name="T12" fmla="*/ 2147483647 w 896"/>
                <a:gd name="T13" fmla="*/ 12 h 664"/>
                <a:gd name="T14" fmla="*/ 2147483647 w 896"/>
                <a:gd name="T15" fmla="*/ 14 h 664"/>
                <a:gd name="T16" fmla="*/ 2147483647 w 896"/>
                <a:gd name="T17" fmla="*/ 17 h 664"/>
                <a:gd name="T18" fmla="*/ 2147483647 w 896"/>
                <a:gd name="T19" fmla="*/ 19 h 664"/>
                <a:gd name="T20" fmla="*/ 2147483647 w 896"/>
                <a:gd name="T21" fmla="*/ 20 h 6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6"/>
                <a:gd name="T34" fmla="*/ 0 h 664"/>
                <a:gd name="T35" fmla="*/ 896 w 896"/>
                <a:gd name="T36" fmla="*/ 664 h 6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6" h="664">
                  <a:moveTo>
                    <a:pt x="0" y="0"/>
                  </a:moveTo>
                  <a:cubicBezTo>
                    <a:pt x="125" y="6"/>
                    <a:pt x="251" y="8"/>
                    <a:pt x="376" y="16"/>
                  </a:cubicBezTo>
                  <a:cubicBezTo>
                    <a:pt x="422" y="19"/>
                    <a:pt x="468" y="48"/>
                    <a:pt x="504" y="72"/>
                  </a:cubicBezTo>
                  <a:cubicBezTo>
                    <a:pt x="520" y="83"/>
                    <a:pt x="552" y="104"/>
                    <a:pt x="552" y="104"/>
                  </a:cubicBezTo>
                  <a:cubicBezTo>
                    <a:pt x="574" y="136"/>
                    <a:pt x="600" y="170"/>
                    <a:pt x="632" y="192"/>
                  </a:cubicBezTo>
                  <a:cubicBezTo>
                    <a:pt x="654" y="259"/>
                    <a:pt x="712" y="324"/>
                    <a:pt x="752" y="384"/>
                  </a:cubicBezTo>
                  <a:cubicBezTo>
                    <a:pt x="757" y="391"/>
                    <a:pt x="756" y="401"/>
                    <a:pt x="760" y="408"/>
                  </a:cubicBezTo>
                  <a:cubicBezTo>
                    <a:pt x="769" y="425"/>
                    <a:pt x="786" y="438"/>
                    <a:pt x="792" y="456"/>
                  </a:cubicBezTo>
                  <a:cubicBezTo>
                    <a:pt x="803" y="490"/>
                    <a:pt x="818" y="524"/>
                    <a:pt x="848" y="544"/>
                  </a:cubicBezTo>
                  <a:cubicBezTo>
                    <a:pt x="859" y="578"/>
                    <a:pt x="876" y="605"/>
                    <a:pt x="888" y="640"/>
                  </a:cubicBezTo>
                  <a:cubicBezTo>
                    <a:pt x="891" y="648"/>
                    <a:pt x="896" y="664"/>
                    <a:pt x="896" y="664"/>
                  </a:cubicBezTo>
                </a:path>
              </a:pathLst>
            </a:cu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Arial"/>
              </a:endParaRPr>
            </a:p>
          </p:txBody>
        </p:sp>
        <p:sp>
          <p:nvSpPr>
            <p:cNvPr id="79896" name="Line 80"/>
            <p:cNvSpPr>
              <a:spLocks noChangeShapeType="1"/>
            </p:cNvSpPr>
            <p:nvPr/>
          </p:nvSpPr>
          <p:spPr bwMode="auto">
            <a:xfrm>
              <a:off x="3744" y="2880"/>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a:endParaRPr>
            </a:p>
          </p:txBody>
        </p:sp>
        <p:sp>
          <p:nvSpPr>
            <p:cNvPr id="79897" name="Text Box 81"/>
            <p:cNvSpPr txBox="1">
              <a:spLocks noChangeArrowheads="1"/>
            </p:cNvSpPr>
            <p:nvPr/>
          </p:nvSpPr>
          <p:spPr bwMode="auto">
            <a:xfrm>
              <a:off x="4099" y="2798"/>
              <a:ext cx="79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600">
                  <a:latin typeface="Arial Narrow" charset="0"/>
                </a:rPr>
                <a:t>frequency</a:t>
              </a:r>
            </a:p>
          </p:txBody>
        </p:sp>
        <p:sp>
          <p:nvSpPr>
            <p:cNvPr id="79898" name="Text Box 82"/>
            <p:cNvSpPr txBox="1">
              <a:spLocks noChangeArrowheads="1"/>
            </p:cNvSpPr>
            <p:nvPr/>
          </p:nvSpPr>
          <p:spPr bwMode="auto">
            <a:xfrm>
              <a:off x="3718" y="548"/>
              <a:ext cx="1140"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2800">
                  <a:latin typeface="Arial Narrow" charset="0"/>
                </a:rPr>
                <a:t>low SNR</a:t>
              </a:r>
            </a:p>
          </p:txBody>
        </p:sp>
        <p:sp>
          <p:nvSpPr>
            <p:cNvPr id="79899" name="Line 83"/>
            <p:cNvSpPr>
              <a:spLocks noChangeShapeType="1"/>
            </p:cNvSpPr>
            <p:nvPr/>
          </p:nvSpPr>
          <p:spPr bwMode="auto">
            <a:xfrm>
              <a:off x="4416" y="2112"/>
              <a:ext cx="19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Arial"/>
              </a:endParaRPr>
            </a:p>
          </p:txBody>
        </p:sp>
        <p:sp>
          <p:nvSpPr>
            <p:cNvPr id="79900" name="Text Box 84"/>
            <p:cNvSpPr txBox="1">
              <a:spLocks noChangeArrowheads="1"/>
            </p:cNvSpPr>
            <p:nvPr/>
          </p:nvSpPr>
          <p:spPr bwMode="auto">
            <a:xfrm>
              <a:off x="4675" y="2032"/>
              <a:ext cx="85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600">
                  <a:latin typeface="Arial Narrow" charset="0"/>
                </a:rPr>
                <a:t>equal error</a:t>
              </a:r>
            </a:p>
          </p:txBody>
        </p:sp>
        <p:sp>
          <p:nvSpPr>
            <p:cNvPr id="79901" name="Line 85"/>
            <p:cNvSpPr>
              <a:spLocks noChangeShapeType="1"/>
            </p:cNvSpPr>
            <p:nvPr/>
          </p:nvSpPr>
          <p:spPr bwMode="auto">
            <a:xfrm>
              <a:off x="3360" y="1968"/>
              <a:ext cx="1728"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latin typeface="Arial"/>
              </a:endParaRPr>
            </a:p>
          </p:txBody>
        </p:sp>
        <p:sp>
          <p:nvSpPr>
            <p:cNvPr id="79902" name="Text Box 86"/>
            <p:cNvSpPr txBox="1">
              <a:spLocks noChangeArrowheads="1"/>
            </p:cNvSpPr>
            <p:nvPr/>
          </p:nvSpPr>
          <p:spPr bwMode="auto">
            <a:xfrm>
              <a:off x="3483" y="1743"/>
              <a:ext cx="1617"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600">
                  <a:latin typeface="Arial Narrow" charset="0"/>
                </a:rPr>
                <a:t>minimal error &gt;&gt; 1.5 %</a:t>
              </a:r>
            </a:p>
          </p:txBody>
        </p:sp>
      </p:grpSp>
      <p:grpSp>
        <p:nvGrpSpPr>
          <p:cNvPr id="3" name="Group 87"/>
          <p:cNvGrpSpPr>
            <a:grpSpLocks/>
          </p:cNvGrpSpPr>
          <p:nvPr/>
        </p:nvGrpSpPr>
        <p:grpSpPr bwMode="auto">
          <a:xfrm>
            <a:off x="2368599" y="4192489"/>
            <a:ext cx="2120956" cy="1909837"/>
            <a:chOff x="1024" y="1392"/>
            <a:chExt cx="1604" cy="1200"/>
          </a:xfrm>
        </p:grpSpPr>
        <p:sp>
          <p:nvSpPr>
            <p:cNvPr id="79892" name="Text Box 88"/>
            <p:cNvSpPr txBox="1">
              <a:spLocks noChangeArrowheads="1"/>
            </p:cNvSpPr>
            <p:nvPr/>
          </p:nvSpPr>
          <p:spPr bwMode="auto">
            <a:xfrm>
              <a:off x="1845" y="1944"/>
              <a:ext cx="78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600">
                  <a:latin typeface="Arial Narrow" charset="0"/>
                </a:rPr>
                <a:t>low-passed</a:t>
              </a:r>
            </a:p>
          </p:txBody>
        </p:sp>
        <p:sp>
          <p:nvSpPr>
            <p:cNvPr id="79893" name="Freeform 89"/>
            <p:cNvSpPr>
              <a:spLocks/>
            </p:cNvSpPr>
            <p:nvPr/>
          </p:nvSpPr>
          <p:spPr bwMode="auto">
            <a:xfrm flipH="1">
              <a:off x="1024" y="1392"/>
              <a:ext cx="1232" cy="1200"/>
            </a:xfrm>
            <a:custGeom>
              <a:avLst/>
              <a:gdLst>
                <a:gd name="T0" fmla="*/ 0 w 896"/>
                <a:gd name="T1" fmla="*/ 0 h 664"/>
                <a:gd name="T2" fmla="*/ 2147483647 w 896"/>
                <a:gd name="T3" fmla="*/ 2147483647 h 664"/>
                <a:gd name="T4" fmla="*/ 2147483647 w 896"/>
                <a:gd name="T5" fmla="*/ 2147483647 h 664"/>
                <a:gd name="T6" fmla="*/ 2147483647 w 896"/>
                <a:gd name="T7" fmla="*/ 2147483647 h 664"/>
                <a:gd name="T8" fmla="*/ 2147483647 w 896"/>
                <a:gd name="T9" fmla="*/ 2147483647 h 664"/>
                <a:gd name="T10" fmla="*/ 2147483647 w 896"/>
                <a:gd name="T11" fmla="*/ 2147483647 h 664"/>
                <a:gd name="T12" fmla="*/ 2147483647 w 896"/>
                <a:gd name="T13" fmla="*/ 2147483647 h 664"/>
                <a:gd name="T14" fmla="*/ 2147483647 w 896"/>
                <a:gd name="T15" fmla="*/ 2147483647 h 664"/>
                <a:gd name="T16" fmla="*/ 2147483647 w 896"/>
                <a:gd name="T17" fmla="*/ 2147483647 h 664"/>
                <a:gd name="T18" fmla="*/ 2147483647 w 896"/>
                <a:gd name="T19" fmla="*/ 2147483647 h 664"/>
                <a:gd name="T20" fmla="*/ 2147483647 w 896"/>
                <a:gd name="T21" fmla="*/ 2147483647 h 6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6"/>
                <a:gd name="T34" fmla="*/ 0 h 664"/>
                <a:gd name="T35" fmla="*/ 896 w 896"/>
                <a:gd name="T36" fmla="*/ 664 h 6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6" h="664">
                  <a:moveTo>
                    <a:pt x="0" y="0"/>
                  </a:moveTo>
                  <a:cubicBezTo>
                    <a:pt x="125" y="6"/>
                    <a:pt x="251" y="8"/>
                    <a:pt x="376" y="16"/>
                  </a:cubicBezTo>
                  <a:cubicBezTo>
                    <a:pt x="422" y="19"/>
                    <a:pt x="468" y="48"/>
                    <a:pt x="504" y="72"/>
                  </a:cubicBezTo>
                  <a:cubicBezTo>
                    <a:pt x="520" y="83"/>
                    <a:pt x="552" y="104"/>
                    <a:pt x="552" y="104"/>
                  </a:cubicBezTo>
                  <a:cubicBezTo>
                    <a:pt x="574" y="136"/>
                    <a:pt x="600" y="170"/>
                    <a:pt x="632" y="192"/>
                  </a:cubicBezTo>
                  <a:cubicBezTo>
                    <a:pt x="654" y="259"/>
                    <a:pt x="712" y="324"/>
                    <a:pt x="752" y="384"/>
                  </a:cubicBezTo>
                  <a:cubicBezTo>
                    <a:pt x="757" y="391"/>
                    <a:pt x="756" y="401"/>
                    <a:pt x="760" y="408"/>
                  </a:cubicBezTo>
                  <a:cubicBezTo>
                    <a:pt x="769" y="425"/>
                    <a:pt x="786" y="438"/>
                    <a:pt x="792" y="456"/>
                  </a:cubicBezTo>
                  <a:cubicBezTo>
                    <a:pt x="803" y="490"/>
                    <a:pt x="818" y="524"/>
                    <a:pt x="848" y="544"/>
                  </a:cubicBezTo>
                  <a:cubicBezTo>
                    <a:pt x="859" y="578"/>
                    <a:pt x="876" y="605"/>
                    <a:pt x="888" y="640"/>
                  </a:cubicBezTo>
                  <a:cubicBezTo>
                    <a:pt x="891" y="648"/>
                    <a:pt x="896" y="664"/>
                    <a:pt x="896" y="664"/>
                  </a:cubicBezTo>
                </a:path>
              </a:pathLst>
            </a:cu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Arial"/>
              </a:endParaRPr>
            </a:p>
          </p:txBody>
        </p:sp>
      </p:grpSp>
      <p:grpSp>
        <p:nvGrpSpPr>
          <p:cNvPr id="4" name="Group 90"/>
          <p:cNvGrpSpPr>
            <a:grpSpLocks/>
          </p:cNvGrpSpPr>
          <p:nvPr/>
        </p:nvGrpSpPr>
        <p:grpSpPr bwMode="auto">
          <a:xfrm>
            <a:off x="1052433" y="2856385"/>
            <a:ext cx="2690789" cy="3925500"/>
            <a:chOff x="29" y="552"/>
            <a:chExt cx="2035" cy="2467"/>
          </a:xfrm>
        </p:grpSpPr>
        <p:sp>
          <p:nvSpPr>
            <p:cNvPr id="79884" name="Text Box 91"/>
            <p:cNvSpPr txBox="1">
              <a:spLocks noChangeArrowheads="1"/>
            </p:cNvSpPr>
            <p:nvPr/>
          </p:nvSpPr>
          <p:spPr bwMode="auto">
            <a:xfrm>
              <a:off x="29" y="1222"/>
              <a:ext cx="4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600">
                  <a:latin typeface="Arial Narrow" charset="0"/>
                </a:rPr>
                <a:t>100%</a:t>
              </a:r>
            </a:p>
          </p:txBody>
        </p:sp>
        <p:grpSp>
          <p:nvGrpSpPr>
            <p:cNvPr id="79885" name="Group 92"/>
            <p:cNvGrpSpPr>
              <a:grpSpLocks/>
            </p:cNvGrpSpPr>
            <p:nvPr/>
          </p:nvGrpSpPr>
          <p:grpSpPr bwMode="auto">
            <a:xfrm>
              <a:off x="157" y="552"/>
              <a:ext cx="1907" cy="2467"/>
              <a:chOff x="157" y="552"/>
              <a:chExt cx="1907" cy="2467"/>
            </a:xfrm>
          </p:grpSpPr>
          <p:sp>
            <p:nvSpPr>
              <p:cNvPr id="79886" name="Freeform 93"/>
              <p:cNvSpPr>
                <a:spLocks/>
              </p:cNvSpPr>
              <p:nvPr/>
            </p:nvSpPr>
            <p:spPr bwMode="auto">
              <a:xfrm>
                <a:off x="696" y="1392"/>
                <a:ext cx="1232" cy="1200"/>
              </a:xfrm>
              <a:custGeom>
                <a:avLst/>
                <a:gdLst>
                  <a:gd name="T0" fmla="*/ 0 w 896"/>
                  <a:gd name="T1" fmla="*/ 0 h 664"/>
                  <a:gd name="T2" fmla="*/ 2147483647 w 896"/>
                  <a:gd name="T3" fmla="*/ 2147483647 h 664"/>
                  <a:gd name="T4" fmla="*/ 2147483647 w 896"/>
                  <a:gd name="T5" fmla="*/ 2147483647 h 664"/>
                  <a:gd name="T6" fmla="*/ 2147483647 w 896"/>
                  <a:gd name="T7" fmla="*/ 2147483647 h 664"/>
                  <a:gd name="T8" fmla="*/ 2147483647 w 896"/>
                  <a:gd name="T9" fmla="*/ 2147483647 h 664"/>
                  <a:gd name="T10" fmla="*/ 2147483647 w 896"/>
                  <a:gd name="T11" fmla="*/ 2147483647 h 664"/>
                  <a:gd name="T12" fmla="*/ 2147483647 w 896"/>
                  <a:gd name="T13" fmla="*/ 2147483647 h 664"/>
                  <a:gd name="T14" fmla="*/ 2147483647 w 896"/>
                  <a:gd name="T15" fmla="*/ 2147483647 h 664"/>
                  <a:gd name="T16" fmla="*/ 2147483647 w 896"/>
                  <a:gd name="T17" fmla="*/ 2147483647 h 664"/>
                  <a:gd name="T18" fmla="*/ 2147483647 w 896"/>
                  <a:gd name="T19" fmla="*/ 2147483647 h 664"/>
                  <a:gd name="T20" fmla="*/ 2147483647 w 896"/>
                  <a:gd name="T21" fmla="*/ 2147483647 h 6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6"/>
                  <a:gd name="T34" fmla="*/ 0 h 664"/>
                  <a:gd name="T35" fmla="*/ 896 w 896"/>
                  <a:gd name="T36" fmla="*/ 664 h 6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6" h="664">
                    <a:moveTo>
                      <a:pt x="0" y="0"/>
                    </a:moveTo>
                    <a:cubicBezTo>
                      <a:pt x="125" y="6"/>
                      <a:pt x="251" y="8"/>
                      <a:pt x="376" y="16"/>
                    </a:cubicBezTo>
                    <a:cubicBezTo>
                      <a:pt x="422" y="19"/>
                      <a:pt x="468" y="48"/>
                      <a:pt x="504" y="72"/>
                    </a:cubicBezTo>
                    <a:cubicBezTo>
                      <a:pt x="520" y="83"/>
                      <a:pt x="552" y="104"/>
                      <a:pt x="552" y="104"/>
                    </a:cubicBezTo>
                    <a:cubicBezTo>
                      <a:pt x="574" y="136"/>
                      <a:pt x="600" y="170"/>
                      <a:pt x="632" y="192"/>
                    </a:cubicBezTo>
                    <a:cubicBezTo>
                      <a:pt x="654" y="259"/>
                      <a:pt x="712" y="324"/>
                      <a:pt x="752" y="384"/>
                    </a:cubicBezTo>
                    <a:cubicBezTo>
                      <a:pt x="757" y="391"/>
                      <a:pt x="756" y="401"/>
                      <a:pt x="760" y="408"/>
                    </a:cubicBezTo>
                    <a:cubicBezTo>
                      <a:pt x="769" y="425"/>
                      <a:pt x="786" y="438"/>
                      <a:pt x="792" y="456"/>
                    </a:cubicBezTo>
                    <a:cubicBezTo>
                      <a:pt x="803" y="490"/>
                      <a:pt x="818" y="524"/>
                      <a:pt x="848" y="544"/>
                    </a:cubicBezTo>
                    <a:cubicBezTo>
                      <a:pt x="859" y="578"/>
                      <a:pt x="876" y="605"/>
                      <a:pt x="888" y="640"/>
                    </a:cubicBezTo>
                    <a:cubicBezTo>
                      <a:pt x="891" y="648"/>
                      <a:pt x="896" y="664"/>
                      <a:pt x="896" y="664"/>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Arial"/>
                </a:endParaRPr>
              </a:p>
            </p:txBody>
          </p:sp>
          <p:sp>
            <p:nvSpPr>
              <p:cNvPr id="79887" name="Text Box 94"/>
              <p:cNvSpPr txBox="1">
                <a:spLocks noChangeArrowheads="1"/>
              </p:cNvSpPr>
              <p:nvPr/>
            </p:nvSpPr>
            <p:spPr bwMode="auto">
              <a:xfrm>
                <a:off x="157" y="2520"/>
                <a:ext cx="32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600">
                    <a:latin typeface="Arial Narrow" charset="0"/>
                  </a:rPr>
                  <a:t>0%</a:t>
                </a:r>
              </a:p>
            </p:txBody>
          </p:sp>
          <p:sp>
            <p:nvSpPr>
              <p:cNvPr id="79888" name="Line 95"/>
              <p:cNvSpPr>
                <a:spLocks noChangeShapeType="1"/>
              </p:cNvSpPr>
              <p:nvPr/>
            </p:nvSpPr>
            <p:spPr bwMode="auto">
              <a:xfrm>
                <a:off x="960" y="2880"/>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a:endParaRPr>
              </a:p>
            </p:txBody>
          </p:sp>
          <p:sp>
            <p:nvSpPr>
              <p:cNvPr id="79889" name="Text Box 96"/>
              <p:cNvSpPr txBox="1">
                <a:spLocks noChangeArrowheads="1"/>
              </p:cNvSpPr>
              <p:nvPr/>
            </p:nvSpPr>
            <p:spPr bwMode="auto">
              <a:xfrm>
                <a:off x="1362" y="2806"/>
                <a:ext cx="70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600">
                    <a:latin typeface="Arial Narrow" charset="0"/>
                  </a:rPr>
                  <a:t>frequency</a:t>
                </a:r>
              </a:p>
            </p:txBody>
          </p:sp>
          <p:sp>
            <p:nvSpPr>
              <p:cNvPr id="79890" name="Text Box 97"/>
              <p:cNvSpPr txBox="1">
                <a:spLocks noChangeArrowheads="1"/>
              </p:cNvSpPr>
              <p:nvPr/>
            </p:nvSpPr>
            <p:spPr bwMode="auto">
              <a:xfrm>
                <a:off x="412" y="1511"/>
                <a:ext cx="83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600">
                    <a:latin typeface="Arial Narrow" charset="0"/>
                  </a:rPr>
                  <a:t>high-passed</a:t>
                </a:r>
              </a:p>
            </p:txBody>
          </p:sp>
          <p:sp>
            <p:nvSpPr>
              <p:cNvPr id="79891" name="Text Box 98"/>
              <p:cNvSpPr txBox="1">
                <a:spLocks noChangeArrowheads="1"/>
              </p:cNvSpPr>
              <p:nvPr/>
            </p:nvSpPr>
            <p:spPr bwMode="auto">
              <a:xfrm>
                <a:off x="957" y="552"/>
                <a:ext cx="1093"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2800">
                    <a:latin typeface="Arial Narrow" charset="0"/>
                  </a:rPr>
                  <a:t>high SNR</a:t>
                </a:r>
              </a:p>
            </p:txBody>
          </p:sp>
        </p:grpSp>
      </p:grpSp>
      <p:grpSp>
        <p:nvGrpSpPr>
          <p:cNvPr id="6" name="Group 99"/>
          <p:cNvGrpSpPr>
            <a:grpSpLocks/>
          </p:cNvGrpSpPr>
          <p:nvPr/>
        </p:nvGrpSpPr>
        <p:grpSpPr bwMode="auto">
          <a:xfrm>
            <a:off x="1905372" y="3843116"/>
            <a:ext cx="3352630" cy="879391"/>
            <a:chOff x="576" y="1173"/>
            <a:chExt cx="2536" cy="552"/>
          </a:xfrm>
        </p:grpSpPr>
        <p:grpSp>
          <p:nvGrpSpPr>
            <p:cNvPr id="79879" name="Group 100"/>
            <p:cNvGrpSpPr>
              <a:grpSpLocks/>
            </p:cNvGrpSpPr>
            <p:nvPr/>
          </p:nvGrpSpPr>
          <p:grpSpPr bwMode="auto">
            <a:xfrm>
              <a:off x="2049" y="1512"/>
              <a:ext cx="1063" cy="213"/>
              <a:chOff x="1632" y="1512"/>
              <a:chExt cx="1063" cy="213"/>
            </a:xfrm>
          </p:grpSpPr>
          <p:sp>
            <p:nvSpPr>
              <p:cNvPr id="79882" name="Text Box 101"/>
              <p:cNvSpPr txBox="1">
                <a:spLocks noChangeArrowheads="1"/>
              </p:cNvSpPr>
              <p:nvPr/>
            </p:nvSpPr>
            <p:spPr bwMode="auto">
              <a:xfrm>
                <a:off x="1940" y="1512"/>
                <a:ext cx="75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600">
                    <a:latin typeface="Arial Narrow" charset="0"/>
                  </a:rPr>
                  <a:t>equal error</a:t>
                </a:r>
              </a:p>
            </p:txBody>
          </p:sp>
          <p:sp>
            <p:nvSpPr>
              <p:cNvPr id="79883" name="Line 102"/>
              <p:cNvSpPr>
                <a:spLocks noChangeShapeType="1"/>
              </p:cNvSpPr>
              <p:nvPr/>
            </p:nvSpPr>
            <p:spPr bwMode="auto">
              <a:xfrm>
                <a:off x="1632" y="1584"/>
                <a:ext cx="19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Arial"/>
                </a:endParaRPr>
              </a:p>
            </p:txBody>
          </p:sp>
        </p:grpSp>
        <p:sp>
          <p:nvSpPr>
            <p:cNvPr id="79880" name="Line 103"/>
            <p:cNvSpPr>
              <a:spLocks noChangeShapeType="1"/>
            </p:cNvSpPr>
            <p:nvPr/>
          </p:nvSpPr>
          <p:spPr bwMode="auto">
            <a:xfrm>
              <a:off x="576" y="1392"/>
              <a:ext cx="1728"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latin typeface="Arial"/>
              </a:endParaRPr>
            </a:p>
          </p:txBody>
        </p:sp>
        <p:sp>
          <p:nvSpPr>
            <p:cNvPr id="79881" name="Text Box 104"/>
            <p:cNvSpPr txBox="1">
              <a:spLocks noChangeArrowheads="1"/>
            </p:cNvSpPr>
            <p:nvPr/>
          </p:nvSpPr>
          <p:spPr bwMode="auto">
            <a:xfrm>
              <a:off x="1531" y="1173"/>
              <a:ext cx="131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600">
                  <a:latin typeface="Arial Narrow" charset="0"/>
                </a:rPr>
                <a:t>minimal error = 1.5%</a:t>
              </a:r>
            </a:p>
          </p:txBody>
        </p:sp>
      </p:grpSp>
      <p:sp>
        <p:nvSpPr>
          <p:cNvPr id="79878" name="Text Box 28"/>
          <p:cNvSpPr txBox="1">
            <a:spLocks noChangeArrowheads="1"/>
          </p:cNvSpPr>
          <p:nvPr/>
        </p:nvSpPr>
        <p:spPr bwMode="auto">
          <a:xfrm>
            <a:off x="154037" y="4602139"/>
            <a:ext cx="1256854" cy="113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700">
                <a:latin typeface="Calibri" charset="0"/>
              </a:rPr>
              <a:t>probability </a:t>
            </a:r>
          </a:p>
          <a:p>
            <a:pPr algn="ctr" eaLnBrk="1" hangingPunct="1"/>
            <a:r>
              <a:rPr lang="en-US" sz="1700">
                <a:latin typeface="Calibri" charset="0"/>
              </a:rPr>
              <a:t>of correct</a:t>
            </a:r>
          </a:p>
          <a:p>
            <a:pPr algn="ctr" eaLnBrk="1" hangingPunct="1"/>
            <a:r>
              <a:rPr lang="en-US" sz="1700">
                <a:latin typeface="Calibri" charset="0"/>
              </a:rPr>
              <a:t>recognition</a:t>
            </a:r>
          </a:p>
          <a:p>
            <a:pPr algn="ctr" eaLnBrk="1" hangingPunct="1"/>
            <a:r>
              <a:rPr lang="en-US" sz="1700">
                <a:latin typeface="Calibri" charset="0"/>
              </a:rPr>
              <a:t>of phoneme</a:t>
            </a:r>
          </a:p>
        </p:txBody>
      </p:sp>
    </p:spTree>
    <p:extLst>
      <p:ext uri="{BB962C8B-B14F-4D97-AF65-F5344CB8AC3E}">
        <p14:creationId xmlns:p14="http://schemas.microsoft.com/office/powerpoint/2010/main" val="16082143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1921" name="Group 52"/>
          <p:cNvGrpSpPr>
            <a:grpSpLocks/>
          </p:cNvGrpSpPr>
          <p:nvPr/>
        </p:nvGrpSpPr>
        <p:grpSpPr bwMode="auto">
          <a:xfrm>
            <a:off x="740968" y="1447726"/>
            <a:ext cx="3246137" cy="1862339"/>
            <a:chOff x="537" y="869"/>
            <a:chExt cx="2045" cy="1173"/>
          </a:xfrm>
        </p:grpSpPr>
        <p:sp>
          <p:nvSpPr>
            <p:cNvPr id="81943" name="Freeform 6"/>
            <p:cNvSpPr>
              <a:spLocks/>
            </p:cNvSpPr>
            <p:nvPr/>
          </p:nvSpPr>
          <p:spPr bwMode="auto">
            <a:xfrm flipH="1">
              <a:off x="1755" y="1001"/>
              <a:ext cx="827" cy="900"/>
            </a:xfrm>
            <a:custGeom>
              <a:avLst/>
              <a:gdLst>
                <a:gd name="T0" fmla="*/ 0 w 896"/>
                <a:gd name="T1" fmla="*/ 0 h 664"/>
                <a:gd name="T2" fmla="*/ 6 w 896"/>
                <a:gd name="T3" fmla="*/ 123160350 h 664"/>
                <a:gd name="T4" fmla="*/ 7 w 896"/>
                <a:gd name="T5" fmla="*/ 533909998 h 664"/>
                <a:gd name="T6" fmla="*/ 8 w 896"/>
                <a:gd name="T7" fmla="*/ 767451187 h 664"/>
                <a:gd name="T8" fmla="*/ 10 w 896"/>
                <a:gd name="T9" fmla="*/ 1415245388 h 664"/>
                <a:gd name="T10" fmla="*/ 12 w 896"/>
                <a:gd name="T11" fmla="*/ 2147483647 h 664"/>
                <a:gd name="T12" fmla="*/ 12 w 896"/>
                <a:gd name="T13" fmla="*/ 2147483647 h 664"/>
                <a:gd name="T14" fmla="*/ 13 w 896"/>
                <a:gd name="T15" fmla="*/ 2147483647 h 664"/>
                <a:gd name="T16" fmla="*/ 14 w 896"/>
                <a:gd name="T17" fmla="*/ 2147483647 h 664"/>
                <a:gd name="T18" fmla="*/ 14 w 896"/>
                <a:gd name="T19" fmla="*/ 2147483647 h 664"/>
                <a:gd name="T20" fmla="*/ 14 w 896"/>
                <a:gd name="T21" fmla="*/ 2147483647 h 6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6"/>
                <a:gd name="T34" fmla="*/ 0 h 664"/>
                <a:gd name="T35" fmla="*/ 896 w 896"/>
                <a:gd name="T36" fmla="*/ 664 h 6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6" h="664">
                  <a:moveTo>
                    <a:pt x="0" y="0"/>
                  </a:moveTo>
                  <a:cubicBezTo>
                    <a:pt x="125" y="6"/>
                    <a:pt x="251" y="8"/>
                    <a:pt x="376" y="16"/>
                  </a:cubicBezTo>
                  <a:cubicBezTo>
                    <a:pt x="422" y="19"/>
                    <a:pt x="468" y="48"/>
                    <a:pt x="504" y="72"/>
                  </a:cubicBezTo>
                  <a:cubicBezTo>
                    <a:pt x="520" y="83"/>
                    <a:pt x="552" y="104"/>
                    <a:pt x="552" y="104"/>
                  </a:cubicBezTo>
                  <a:cubicBezTo>
                    <a:pt x="574" y="136"/>
                    <a:pt x="600" y="170"/>
                    <a:pt x="632" y="192"/>
                  </a:cubicBezTo>
                  <a:cubicBezTo>
                    <a:pt x="654" y="259"/>
                    <a:pt x="712" y="324"/>
                    <a:pt x="752" y="384"/>
                  </a:cubicBezTo>
                  <a:cubicBezTo>
                    <a:pt x="757" y="391"/>
                    <a:pt x="756" y="401"/>
                    <a:pt x="760" y="408"/>
                  </a:cubicBezTo>
                  <a:cubicBezTo>
                    <a:pt x="769" y="425"/>
                    <a:pt x="786" y="438"/>
                    <a:pt x="792" y="456"/>
                  </a:cubicBezTo>
                  <a:cubicBezTo>
                    <a:pt x="803" y="490"/>
                    <a:pt x="818" y="524"/>
                    <a:pt x="848" y="544"/>
                  </a:cubicBezTo>
                  <a:cubicBezTo>
                    <a:pt x="859" y="578"/>
                    <a:pt x="876" y="605"/>
                    <a:pt x="888" y="640"/>
                  </a:cubicBezTo>
                  <a:cubicBezTo>
                    <a:pt x="891" y="648"/>
                    <a:pt x="896" y="664"/>
                    <a:pt x="896" y="664"/>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Arial"/>
              </a:endParaRPr>
            </a:p>
          </p:txBody>
        </p:sp>
        <p:sp>
          <p:nvSpPr>
            <p:cNvPr id="81944" name="Freeform 10"/>
            <p:cNvSpPr>
              <a:spLocks/>
            </p:cNvSpPr>
            <p:nvPr/>
          </p:nvSpPr>
          <p:spPr bwMode="auto">
            <a:xfrm>
              <a:off x="1430" y="1022"/>
              <a:ext cx="827" cy="899"/>
            </a:xfrm>
            <a:custGeom>
              <a:avLst/>
              <a:gdLst>
                <a:gd name="T0" fmla="*/ 0 w 896"/>
                <a:gd name="T1" fmla="*/ 0 h 664"/>
                <a:gd name="T2" fmla="*/ 6 w 896"/>
                <a:gd name="T3" fmla="*/ 116013772 h 664"/>
                <a:gd name="T4" fmla="*/ 7 w 896"/>
                <a:gd name="T5" fmla="*/ 497845485 h 664"/>
                <a:gd name="T6" fmla="*/ 8 w 896"/>
                <a:gd name="T7" fmla="*/ 727014312 h 664"/>
                <a:gd name="T8" fmla="*/ 10 w 896"/>
                <a:gd name="T9" fmla="*/ 1339397358 h 664"/>
                <a:gd name="T10" fmla="*/ 12 w 896"/>
                <a:gd name="T11" fmla="*/ 2147483647 h 664"/>
                <a:gd name="T12" fmla="*/ 12 w 896"/>
                <a:gd name="T13" fmla="*/ 2147483647 h 664"/>
                <a:gd name="T14" fmla="*/ 13 w 896"/>
                <a:gd name="T15" fmla="*/ 2147483647 h 664"/>
                <a:gd name="T16" fmla="*/ 14 w 896"/>
                <a:gd name="T17" fmla="*/ 2147483647 h 664"/>
                <a:gd name="T18" fmla="*/ 14 w 896"/>
                <a:gd name="T19" fmla="*/ 2147483647 h 664"/>
                <a:gd name="T20" fmla="*/ 14 w 896"/>
                <a:gd name="T21" fmla="*/ 2147483647 h 6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6"/>
                <a:gd name="T34" fmla="*/ 0 h 664"/>
                <a:gd name="T35" fmla="*/ 896 w 896"/>
                <a:gd name="T36" fmla="*/ 664 h 6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6" h="664">
                  <a:moveTo>
                    <a:pt x="0" y="0"/>
                  </a:moveTo>
                  <a:cubicBezTo>
                    <a:pt x="125" y="6"/>
                    <a:pt x="251" y="8"/>
                    <a:pt x="376" y="16"/>
                  </a:cubicBezTo>
                  <a:cubicBezTo>
                    <a:pt x="422" y="19"/>
                    <a:pt x="468" y="48"/>
                    <a:pt x="504" y="72"/>
                  </a:cubicBezTo>
                  <a:cubicBezTo>
                    <a:pt x="520" y="83"/>
                    <a:pt x="552" y="104"/>
                    <a:pt x="552" y="104"/>
                  </a:cubicBezTo>
                  <a:cubicBezTo>
                    <a:pt x="574" y="136"/>
                    <a:pt x="600" y="170"/>
                    <a:pt x="632" y="192"/>
                  </a:cubicBezTo>
                  <a:cubicBezTo>
                    <a:pt x="654" y="259"/>
                    <a:pt x="712" y="324"/>
                    <a:pt x="752" y="384"/>
                  </a:cubicBezTo>
                  <a:cubicBezTo>
                    <a:pt x="757" y="391"/>
                    <a:pt x="756" y="401"/>
                    <a:pt x="760" y="408"/>
                  </a:cubicBezTo>
                  <a:cubicBezTo>
                    <a:pt x="769" y="425"/>
                    <a:pt x="786" y="438"/>
                    <a:pt x="792" y="456"/>
                  </a:cubicBezTo>
                  <a:cubicBezTo>
                    <a:pt x="803" y="490"/>
                    <a:pt x="818" y="524"/>
                    <a:pt x="848" y="544"/>
                  </a:cubicBezTo>
                  <a:cubicBezTo>
                    <a:pt x="859" y="578"/>
                    <a:pt x="876" y="605"/>
                    <a:pt x="888" y="640"/>
                  </a:cubicBezTo>
                  <a:cubicBezTo>
                    <a:pt x="891" y="648"/>
                    <a:pt x="896" y="664"/>
                    <a:pt x="896" y="664"/>
                  </a:cubicBez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Arial"/>
              </a:endParaRPr>
            </a:p>
          </p:txBody>
        </p:sp>
        <p:sp>
          <p:nvSpPr>
            <p:cNvPr id="81945" name="Text Box 28"/>
            <p:cNvSpPr txBox="1">
              <a:spLocks noChangeArrowheads="1"/>
            </p:cNvSpPr>
            <p:nvPr/>
          </p:nvSpPr>
          <p:spPr bwMode="auto">
            <a:xfrm>
              <a:off x="537" y="1105"/>
              <a:ext cx="640"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2000" i="1">
                  <a:latin typeface="Calibri" charset="0"/>
                </a:rPr>
                <a:t>s</a:t>
              </a:r>
            </a:p>
            <a:p>
              <a:pPr algn="ctr" eaLnBrk="1" hangingPunct="1"/>
              <a:r>
                <a:rPr lang="en-US" sz="1400">
                  <a:latin typeface="Calibri" charset="0"/>
                </a:rPr>
                <a:t>probability </a:t>
              </a:r>
            </a:p>
            <a:p>
              <a:pPr algn="ctr" eaLnBrk="1" hangingPunct="1"/>
              <a:r>
                <a:rPr lang="en-US" sz="1400">
                  <a:latin typeface="Calibri" charset="0"/>
                </a:rPr>
                <a:t>of correct</a:t>
              </a:r>
            </a:p>
            <a:p>
              <a:pPr algn="ctr" eaLnBrk="1" hangingPunct="1"/>
              <a:r>
                <a:rPr lang="en-US" sz="1400">
                  <a:latin typeface="Calibri" charset="0"/>
                </a:rPr>
                <a:t>recognition</a:t>
              </a:r>
            </a:p>
          </p:txBody>
        </p:sp>
        <p:sp>
          <p:nvSpPr>
            <p:cNvPr id="81946" name="Text Box 29"/>
            <p:cNvSpPr txBox="1">
              <a:spLocks noChangeArrowheads="1"/>
            </p:cNvSpPr>
            <p:nvPr/>
          </p:nvSpPr>
          <p:spPr bwMode="auto">
            <a:xfrm>
              <a:off x="1165" y="1790"/>
              <a:ext cx="19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2000">
                  <a:latin typeface="Calibri" charset="0"/>
                </a:rPr>
                <a:t>0</a:t>
              </a:r>
            </a:p>
          </p:txBody>
        </p:sp>
        <p:sp>
          <p:nvSpPr>
            <p:cNvPr id="81947" name="Text Box 30"/>
            <p:cNvSpPr txBox="1">
              <a:spLocks noChangeArrowheads="1"/>
            </p:cNvSpPr>
            <p:nvPr/>
          </p:nvSpPr>
          <p:spPr bwMode="auto">
            <a:xfrm>
              <a:off x="968" y="869"/>
              <a:ext cx="48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2000">
                  <a:latin typeface="Calibri" charset="0"/>
                </a:rPr>
                <a:t>0.985</a:t>
              </a:r>
            </a:p>
          </p:txBody>
        </p:sp>
      </p:grpSp>
      <p:grpSp>
        <p:nvGrpSpPr>
          <p:cNvPr id="3" name="Group 53"/>
          <p:cNvGrpSpPr>
            <a:grpSpLocks/>
          </p:cNvGrpSpPr>
          <p:nvPr/>
        </p:nvGrpSpPr>
        <p:grpSpPr bwMode="auto">
          <a:xfrm>
            <a:off x="4704507" y="1470051"/>
            <a:ext cx="3403651" cy="1944439"/>
            <a:chOff x="2608" y="926"/>
            <a:chExt cx="2144" cy="1225"/>
          </a:xfrm>
        </p:grpSpPr>
        <p:sp>
          <p:nvSpPr>
            <p:cNvPr id="81934" name="Text Box 24"/>
            <p:cNvSpPr txBox="1">
              <a:spLocks noChangeArrowheads="1"/>
            </p:cNvSpPr>
            <p:nvPr/>
          </p:nvSpPr>
          <p:spPr bwMode="auto">
            <a:xfrm>
              <a:off x="2662" y="1296"/>
              <a:ext cx="61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2000" b="1">
                  <a:latin typeface="Calibri" charset="0"/>
                </a:rPr>
                <a:t>log(1-s)</a:t>
              </a:r>
            </a:p>
          </p:txBody>
        </p:sp>
        <p:sp>
          <p:nvSpPr>
            <p:cNvPr id="81935" name="Line 25"/>
            <p:cNvSpPr>
              <a:spLocks noChangeShapeType="1"/>
            </p:cNvSpPr>
            <p:nvPr/>
          </p:nvSpPr>
          <p:spPr bwMode="auto">
            <a:xfrm flipH="1" flipV="1">
              <a:off x="3936" y="1047"/>
              <a:ext cx="768" cy="864"/>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Arial"/>
              </a:endParaRPr>
            </a:p>
          </p:txBody>
        </p:sp>
        <p:sp>
          <p:nvSpPr>
            <p:cNvPr id="81936" name="Line 31"/>
            <p:cNvSpPr>
              <a:spLocks noChangeShapeType="1"/>
            </p:cNvSpPr>
            <p:nvPr/>
          </p:nvSpPr>
          <p:spPr bwMode="auto">
            <a:xfrm rot="5400000" flipH="1" flipV="1">
              <a:off x="3936" y="1047"/>
              <a:ext cx="768" cy="864"/>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Arial"/>
              </a:endParaRPr>
            </a:p>
          </p:txBody>
        </p:sp>
        <p:sp>
          <p:nvSpPr>
            <p:cNvPr id="81937" name="Text Box 34"/>
            <p:cNvSpPr txBox="1">
              <a:spLocks noChangeArrowheads="1"/>
            </p:cNvSpPr>
            <p:nvPr/>
          </p:nvSpPr>
          <p:spPr bwMode="auto">
            <a:xfrm flipH="1">
              <a:off x="3682" y="1838"/>
              <a:ext cx="19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2000">
                  <a:latin typeface="Calibri" charset="0"/>
                </a:rPr>
                <a:t>0</a:t>
              </a:r>
            </a:p>
          </p:txBody>
        </p:sp>
        <p:sp>
          <p:nvSpPr>
            <p:cNvPr id="81938" name="Text Box 35"/>
            <p:cNvSpPr txBox="1">
              <a:spLocks noChangeArrowheads="1"/>
            </p:cNvSpPr>
            <p:nvPr/>
          </p:nvSpPr>
          <p:spPr bwMode="auto">
            <a:xfrm>
              <a:off x="3634" y="926"/>
              <a:ext cx="19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2000">
                  <a:latin typeface="Calibri" charset="0"/>
                </a:rPr>
                <a:t>1</a:t>
              </a:r>
            </a:p>
          </p:txBody>
        </p:sp>
        <p:sp>
          <p:nvSpPr>
            <p:cNvPr id="81939" name="Text Box 36"/>
            <p:cNvSpPr txBox="1">
              <a:spLocks noChangeArrowheads="1"/>
            </p:cNvSpPr>
            <p:nvPr/>
          </p:nvSpPr>
          <p:spPr bwMode="auto">
            <a:xfrm>
              <a:off x="3627" y="1358"/>
              <a:ext cx="32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2000">
                  <a:latin typeface="Calibri" charset="0"/>
                </a:rPr>
                <a:t>0.5</a:t>
              </a:r>
            </a:p>
          </p:txBody>
        </p:sp>
        <p:sp>
          <p:nvSpPr>
            <p:cNvPr id="81940" name="AutoShape 37"/>
            <p:cNvSpPr>
              <a:spLocks noChangeArrowheads="1"/>
            </p:cNvSpPr>
            <p:nvPr/>
          </p:nvSpPr>
          <p:spPr bwMode="auto">
            <a:xfrm>
              <a:off x="2630" y="1047"/>
              <a:ext cx="912" cy="1104"/>
            </a:xfrm>
            <a:prstGeom prst="right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a:latin typeface="Calibri" charset="0"/>
              </a:endParaRPr>
            </a:p>
          </p:txBody>
        </p:sp>
        <p:sp>
          <p:nvSpPr>
            <p:cNvPr id="81941" name="Text Box 38"/>
            <p:cNvSpPr txBox="1">
              <a:spLocks noChangeArrowheads="1"/>
            </p:cNvSpPr>
            <p:nvPr/>
          </p:nvSpPr>
          <p:spPr bwMode="auto">
            <a:xfrm>
              <a:off x="2608" y="1581"/>
              <a:ext cx="7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2000" b="1">
                  <a:latin typeface="Calibri" charset="0"/>
                  <a:cs typeface="Arial" charset="0"/>
                </a:rPr>
                <a:t>log (0.05)</a:t>
              </a:r>
            </a:p>
          </p:txBody>
        </p:sp>
        <p:sp>
          <p:nvSpPr>
            <p:cNvPr id="81942" name="Line 39"/>
            <p:cNvSpPr>
              <a:spLocks noChangeShapeType="1"/>
            </p:cNvSpPr>
            <p:nvPr/>
          </p:nvSpPr>
          <p:spPr bwMode="auto">
            <a:xfrm>
              <a:off x="2774" y="1605"/>
              <a:ext cx="62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a:endParaRPr>
            </a:p>
          </p:txBody>
        </p:sp>
      </p:grpSp>
      <p:sp>
        <p:nvSpPr>
          <p:cNvPr id="81923" name="TextBox 29"/>
          <p:cNvSpPr txBox="1">
            <a:spLocks noChangeArrowheads="1"/>
          </p:cNvSpPr>
          <p:nvPr/>
        </p:nvSpPr>
        <p:spPr bwMode="auto">
          <a:xfrm>
            <a:off x="914268" y="457647"/>
            <a:ext cx="3052654"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2000">
                <a:latin typeface="Calibri" charset="0"/>
              </a:rPr>
              <a:t>Make the equal error at 0.5</a:t>
            </a:r>
          </a:p>
        </p:txBody>
      </p:sp>
      <p:grpSp>
        <p:nvGrpSpPr>
          <p:cNvPr id="4" name="Group 19"/>
          <p:cNvGrpSpPr>
            <a:grpSpLocks/>
          </p:cNvGrpSpPr>
          <p:nvPr/>
        </p:nvGrpSpPr>
        <p:grpSpPr bwMode="auto">
          <a:xfrm>
            <a:off x="172442" y="3786188"/>
            <a:ext cx="7589838" cy="1764745"/>
            <a:chOff x="281" y="2524"/>
            <a:chExt cx="4414" cy="1112"/>
          </a:xfrm>
        </p:grpSpPr>
        <p:graphicFrame>
          <p:nvGraphicFramePr>
            <p:cNvPr id="81931" name="Object 4"/>
            <p:cNvGraphicFramePr>
              <a:graphicFrameLocks noChangeAspect="1"/>
            </p:cNvGraphicFramePr>
            <p:nvPr>
              <p:extLst>
                <p:ext uri="{D42A27DB-BD31-4B8C-83A1-F6EECF244321}">
                  <p14:modId xmlns:p14="http://schemas.microsoft.com/office/powerpoint/2010/main" val="449396352"/>
                </p:ext>
              </p:extLst>
            </p:nvPr>
          </p:nvGraphicFramePr>
          <p:xfrm>
            <a:off x="534" y="2805"/>
            <a:ext cx="1185" cy="442"/>
          </p:xfrm>
          <a:graphic>
            <a:graphicData uri="http://schemas.openxmlformats.org/presentationml/2006/ole">
              <mc:AlternateContent xmlns:mc="http://schemas.openxmlformats.org/markup-compatibility/2006">
                <mc:Choice xmlns:v="urn:schemas-microsoft-com:vml" Requires="v">
                  <p:oleObj spid="_x0000_s1105" name="Equation" r:id="rId4" imgW="3759200" imgH="1155700" progId="Equation.3">
                    <p:embed/>
                  </p:oleObj>
                </mc:Choice>
                <mc:Fallback>
                  <p:oleObj name="Equation" r:id="rId4" imgW="3759200" imgH="1155700" progId="Equation.3">
                    <p:embed/>
                    <p:pic>
                      <p:nvPicPr>
                        <p:cNvPr id="0" name=""/>
                        <p:cNvPicPr>
                          <a:picLocks noChangeAspect="1" noChangeArrowheads="1"/>
                        </p:cNvPicPr>
                        <p:nvPr/>
                      </p:nvPicPr>
                      <p:blipFill>
                        <a:blip r:embed="rId5"/>
                        <a:srcRect/>
                        <a:stretch>
                          <a:fillRect/>
                        </a:stretch>
                      </p:blipFill>
                      <p:spPr bwMode="auto">
                        <a:xfrm>
                          <a:off x="534" y="2805"/>
                          <a:ext cx="1185" cy="442"/>
                        </a:xfrm>
                        <a:prstGeom prst="rect">
                          <a:avLst/>
                        </a:prstGeom>
                        <a:noFill/>
                        <a:ln>
                          <a:noFill/>
                        </a:ln>
                        <a:extLst/>
                      </p:spPr>
                    </p:pic>
                  </p:oleObj>
                </mc:Fallback>
              </mc:AlternateContent>
            </a:graphicData>
          </a:graphic>
        </p:graphicFrame>
        <p:sp>
          <p:nvSpPr>
            <p:cNvPr id="81932" name="Text Box 21"/>
            <p:cNvSpPr txBox="1">
              <a:spLocks noChangeArrowheads="1"/>
            </p:cNvSpPr>
            <p:nvPr/>
          </p:nvSpPr>
          <p:spPr bwMode="auto">
            <a:xfrm>
              <a:off x="284" y="2524"/>
              <a:ext cx="989"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336" tIns="50168" rIns="100336" bIns="50168">
              <a:spAutoFit/>
            </a:bodyPr>
            <a:lstStyle>
              <a:lvl1pPr defTabSz="679450"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defTabSz="6794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defTabSz="67945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defTabSz="67945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defTabSz="67945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defTabSz="67945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defTabSz="67945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defTabSz="67945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defTabSz="67945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900">
                  <a:latin typeface="Calibri" charset="0"/>
                  <a:cs typeface="Arial" charset="0"/>
                </a:rPr>
                <a:t>transformation</a:t>
              </a:r>
            </a:p>
          </p:txBody>
        </p:sp>
        <p:sp>
          <p:nvSpPr>
            <p:cNvPr id="81933" name="Text Box 22"/>
            <p:cNvSpPr txBox="1">
              <a:spLocks noChangeArrowheads="1"/>
            </p:cNvSpPr>
            <p:nvPr/>
          </p:nvSpPr>
          <p:spPr bwMode="auto">
            <a:xfrm>
              <a:off x="281" y="3388"/>
              <a:ext cx="441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336" tIns="50168" rIns="100336" bIns="50168">
              <a:spAutoFit/>
            </a:bodyPr>
            <a:lstStyle>
              <a:lvl1pPr defTabSz="679450"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defTabSz="6794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defTabSz="67945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defTabSz="67945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defTabSz="67945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defTabSz="67945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defTabSz="67945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defTabSz="67945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defTabSz="67945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900">
                  <a:latin typeface="Calibri" charset="0"/>
                  <a:cs typeface="Arial" charset="0"/>
                </a:rPr>
                <a:t>makes the contributions from high and low band additive for all conditions</a:t>
              </a:r>
            </a:p>
          </p:txBody>
        </p:sp>
      </p:grpSp>
      <p:sp>
        <p:nvSpPr>
          <p:cNvPr id="55305" name="Text Box 25"/>
          <p:cNvSpPr txBox="1">
            <a:spLocks noChangeArrowheads="1"/>
          </p:cNvSpPr>
          <p:nvPr/>
        </p:nvSpPr>
        <p:spPr bwMode="auto">
          <a:xfrm>
            <a:off x="4114354" y="5715000"/>
            <a:ext cx="2811736" cy="8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0" tIns="47890" rIns="95780" bIns="47890">
            <a:spAutoFit/>
          </a:bodyPr>
          <a:lstStyle>
            <a:lvl1pPr defTabSz="679450"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defTabSz="6794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defTabSz="67945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defTabSz="67945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defTabSz="67945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defTabSz="67945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defTabSz="67945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defTabSz="67945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defTabSz="67945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2500">
                <a:solidFill>
                  <a:srgbClr val="FF0000"/>
                </a:solidFill>
                <a:latin typeface="Calibri" charset="0"/>
                <a:cs typeface="Arial" charset="0"/>
              </a:rPr>
              <a:t>True for up to 20 bands</a:t>
            </a:r>
          </a:p>
        </p:txBody>
      </p:sp>
      <p:grpSp>
        <p:nvGrpSpPr>
          <p:cNvPr id="5" name="Group 26"/>
          <p:cNvGrpSpPr>
            <a:grpSpLocks/>
          </p:cNvGrpSpPr>
          <p:nvPr/>
        </p:nvGrpSpPr>
        <p:grpSpPr bwMode="auto">
          <a:xfrm>
            <a:off x="4616649" y="3903391"/>
            <a:ext cx="4374431" cy="1041424"/>
            <a:chOff x="3024" y="2400"/>
            <a:chExt cx="2544" cy="656"/>
          </a:xfrm>
        </p:grpSpPr>
        <p:graphicFrame>
          <p:nvGraphicFramePr>
            <p:cNvPr id="81929" name="Object 2"/>
            <p:cNvGraphicFramePr>
              <a:graphicFrameLocks noChangeAspect="1"/>
            </p:cNvGraphicFramePr>
            <p:nvPr/>
          </p:nvGraphicFramePr>
          <p:xfrm>
            <a:off x="3082" y="2888"/>
            <a:ext cx="2043" cy="168"/>
          </p:xfrm>
          <a:graphic>
            <a:graphicData uri="http://schemas.openxmlformats.org/presentationml/2006/ole">
              <mc:AlternateContent xmlns:mc="http://schemas.openxmlformats.org/markup-compatibility/2006">
                <mc:Choice xmlns:v="urn:schemas-microsoft-com:vml" Requires="v">
                  <p:oleObj spid="_x0000_s1106" name="Equation" r:id="rId6" imgW="2463800" imgH="190500" progId="Equation.3">
                    <p:embed/>
                  </p:oleObj>
                </mc:Choice>
                <mc:Fallback>
                  <p:oleObj name="Equation" r:id="rId6" imgW="2463800" imgH="190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2" y="2888"/>
                          <a:ext cx="204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30" name="Text Box 28"/>
            <p:cNvSpPr txBox="1">
              <a:spLocks noChangeArrowheads="1"/>
            </p:cNvSpPr>
            <p:nvPr/>
          </p:nvSpPr>
          <p:spPr bwMode="auto">
            <a:xfrm>
              <a:off x="3024" y="2400"/>
              <a:ext cx="25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5" tIns="47892" rIns="95785" bIns="47892">
              <a:spAutoFit/>
            </a:bodyPr>
            <a:lstStyle>
              <a:lvl1pPr defTabSz="679450"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defTabSz="6794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defTabSz="67945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defTabSz="67945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defTabSz="67945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defTabSz="67945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defTabSz="67945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defTabSz="67945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defTabSz="67945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900">
                  <a:latin typeface="Calibri" charset="0"/>
                  <a:cs typeface="Arial" charset="0"/>
                </a:rPr>
                <a:t>Since (1-s) = p(error), the logarithms of probabilities of errors are additive, i.e.</a:t>
              </a:r>
            </a:p>
          </p:txBody>
        </p:sp>
      </p:grpSp>
      <p:graphicFrame>
        <p:nvGraphicFramePr>
          <p:cNvPr id="55298" name="Object 2"/>
          <p:cNvGraphicFramePr>
            <a:graphicFrameLocks noChangeAspect="1"/>
          </p:cNvGraphicFramePr>
          <p:nvPr/>
        </p:nvGraphicFramePr>
        <p:xfrm>
          <a:off x="6782098" y="5809879"/>
          <a:ext cx="1929929" cy="609451"/>
        </p:xfrm>
        <a:graphic>
          <a:graphicData uri="http://schemas.openxmlformats.org/presentationml/2006/ole">
            <mc:AlternateContent xmlns:mc="http://schemas.openxmlformats.org/markup-compatibility/2006">
              <mc:Choice xmlns:v="urn:schemas-microsoft-com:vml" Requires="v">
                <p:oleObj spid="_x0000_s1107" name="Equation" r:id="rId8" imgW="965200" imgH="304800" progId="Equation.3">
                  <p:embed/>
                </p:oleObj>
              </mc:Choice>
              <mc:Fallback>
                <p:oleObj name="Equation" r:id="rId8" imgW="965200" imgH="304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2098" y="5809879"/>
                        <a:ext cx="1929929" cy="60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3243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figure1"/>
          <p:cNvPicPr>
            <a:picLocks noChangeAspect="1" noChangeArrowheads="1"/>
          </p:cNvPicPr>
          <p:nvPr/>
        </p:nvPicPr>
        <p:blipFill rotWithShape="1">
          <a:blip r:embed="rId2">
            <a:extLst>
              <a:ext uri="{28A0092B-C50C-407E-A947-70E740481C1C}">
                <a14:useLocalDpi xmlns:a14="http://schemas.microsoft.com/office/drawing/2010/main" val="0"/>
              </a:ext>
            </a:extLst>
          </a:blip>
          <a:srcRect l="54860" t="34962" r="31250" b="38890"/>
          <a:stretch/>
        </p:blipFill>
        <p:spPr bwMode="auto">
          <a:xfrm>
            <a:off x="660240" y="1218165"/>
            <a:ext cx="711200" cy="4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09030" y="491067"/>
            <a:ext cx="5862377" cy="369332"/>
          </a:xfrm>
          <a:prstGeom prst="rect">
            <a:avLst/>
          </a:prstGeom>
          <a:noFill/>
        </p:spPr>
        <p:txBody>
          <a:bodyPr wrap="none" rtlCol="0">
            <a:spAutoFit/>
          </a:bodyPr>
          <a:lstStyle/>
          <a:p>
            <a:r>
              <a:rPr lang="en-US" dirty="0" smtClean="0"/>
              <a:t>Multi-Layer Perceptron can emulate any nonlinear mapping </a:t>
            </a:r>
            <a:endParaRPr lang="en-US" dirty="0"/>
          </a:p>
        </p:txBody>
      </p:sp>
      <p:sp>
        <p:nvSpPr>
          <p:cNvPr id="6" name="TextBox 5"/>
          <p:cNvSpPr txBox="1"/>
          <p:nvPr/>
        </p:nvSpPr>
        <p:spPr>
          <a:xfrm>
            <a:off x="1777838" y="1218165"/>
            <a:ext cx="598316" cy="369332"/>
          </a:xfrm>
          <a:prstGeom prst="rect">
            <a:avLst/>
          </a:prstGeom>
          <a:noFill/>
        </p:spPr>
        <p:txBody>
          <a:bodyPr wrap="none" rtlCol="0">
            <a:spAutoFit/>
          </a:bodyPr>
          <a:lstStyle/>
          <a:p>
            <a:r>
              <a:rPr lang="en-US" dirty="0" smtClean="0"/>
              <a:t>MLP</a:t>
            </a:r>
            <a:endParaRPr lang="en-US" dirty="0"/>
          </a:p>
        </p:txBody>
      </p:sp>
      <p:sp>
        <p:nvSpPr>
          <p:cNvPr id="7" name="TextBox 6"/>
          <p:cNvSpPr txBox="1"/>
          <p:nvPr/>
        </p:nvSpPr>
        <p:spPr>
          <a:xfrm>
            <a:off x="2776907" y="1218165"/>
            <a:ext cx="2687079" cy="369332"/>
          </a:xfrm>
          <a:prstGeom prst="rect">
            <a:avLst/>
          </a:prstGeom>
          <a:noFill/>
        </p:spPr>
        <p:txBody>
          <a:bodyPr wrap="none" rtlCol="0">
            <a:spAutoFit/>
          </a:bodyPr>
          <a:lstStyle/>
          <a:p>
            <a:r>
              <a:rPr lang="en-US" dirty="0" smtClean="0"/>
              <a:t>likelihood of speech sound</a:t>
            </a:r>
            <a:endParaRPr lang="en-US" dirty="0"/>
          </a:p>
        </p:txBody>
      </p:sp>
      <p:cxnSp>
        <p:nvCxnSpPr>
          <p:cNvPr id="15" name="Straight Arrow Connector 14"/>
          <p:cNvCxnSpPr/>
          <p:nvPr/>
        </p:nvCxnSpPr>
        <p:spPr>
          <a:xfrm flipV="1">
            <a:off x="1481507" y="1426115"/>
            <a:ext cx="296331" cy="84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376154" y="1434582"/>
            <a:ext cx="296331" cy="84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913523" y="2223166"/>
            <a:ext cx="3184333" cy="3403145"/>
            <a:chOff x="6076358" y="865813"/>
            <a:chExt cx="2156782" cy="2169833"/>
          </a:xfrm>
        </p:grpSpPr>
        <p:pic>
          <p:nvPicPr>
            <p:cNvPr id="18" name="Picture 17" descr="Screen Shot 2014-04-05 at 15.58.03.png"/>
            <p:cNvPicPr>
              <a:picLocks noChangeAspect="1"/>
            </p:cNvPicPr>
            <p:nvPr/>
          </p:nvPicPr>
          <p:blipFill rotWithShape="1">
            <a:blip r:embed="rId3">
              <a:extLst>
                <a:ext uri="{28A0092B-C50C-407E-A947-70E740481C1C}">
                  <a14:useLocalDpi xmlns:a14="http://schemas.microsoft.com/office/drawing/2010/main" val="0"/>
                </a:ext>
              </a:extLst>
            </a:blip>
            <a:srcRect l="31835" t="12857" r="12339"/>
            <a:stretch/>
          </p:blipFill>
          <p:spPr>
            <a:xfrm>
              <a:off x="6701066" y="1436048"/>
              <a:ext cx="756541" cy="1359517"/>
            </a:xfrm>
            <a:prstGeom prst="rect">
              <a:avLst/>
            </a:prstGeom>
            <a:solidFill>
              <a:schemeClr val="bg1"/>
            </a:solidFill>
            <a:ln>
              <a:noFill/>
            </a:ln>
          </p:spPr>
        </p:pic>
        <p:sp>
          <p:nvSpPr>
            <p:cNvPr id="19" name="TextBox 18"/>
            <p:cNvSpPr txBox="1"/>
            <p:nvPr/>
          </p:nvSpPr>
          <p:spPr>
            <a:xfrm>
              <a:off x="6076358" y="2204649"/>
              <a:ext cx="1067946" cy="830997"/>
            </a:xfrm>
            <a:prstGeom prst="rect">
              <a:avLst/>
            </a:prstGeom>
            <a:solidFill>
              <a:schemeClr val="bg1"/>
            </a:solidFill>
            <a:ln>
              <a:noFill/>
            </a:ln>
          </p:spPr>
          <p:txBody>
            <a:bodyPr wrap="square" rtlCol="0">
              <a:spAutoFit/>
            </a:bodyPr>
            <a:lstStyle/>
            <a:p>
              <a:r>
                <a:rPr lang="en-US" sz="1600" dirty="0" smtClean="0">
                  <a:solidFill>
                    <a:srgbClr val="0000FF"/>
                  </a:solidFill>
                </a:rPr>
                <a:t>central </a:t>
              </a:r>
            </a:p>
            <a:p>
              <a:r>
                <a:rPr lang="en-US" sz="1600" dirty="0" smtClean="0">
                  <a:solidFill>
                    <a:srgbClr val="0000FF"/>
                  </a:solidFill>
                </a:rPr>
                <a:t>nervous</a:t>
              </a:r>
            </a:p>
            <a:p>
              <a:r>
                <a:rPr lang="en-US" sz="1600" dirty="0" smtClean="0">
                  <a:solidFill>
                    <a:srgbClr val="0000FF"/>
                  </a:solidFill>
                </a:rPr>
                <a:t>system</a:t>
              </a:r>
              <a:endParaRPr lang="en-US" sz="1600" dirty="0">
                <a:solidFill>
                  <a:srgbClr val="0000FF"/>
                </a:solidFill>
              </a:endParaRPr>
            </a:p>
          </p:txBody>
        </p:sp>
        <p:sp>
          <p:nvSpPr>
            <p:cNvPr id="20" name="TextBox 19"/>
            <p:cNvSpPr txBox="1"/>
            <p:nvPr/>
          </p:nvSpPr>
          <p:spPr>
            <a:xfrm>
              <a:off x="7398304" y="1588042"/>
              <a:ext cx="834836" cy="237254"/>
            </a:xfrm>
            <a:prstGeom prst="rect">
              <a:avLst/>
            </a:prstGeom>
            <a:solidFill>
              <a:schemeClr val="bg1"/>
            </a:solidFill>
            <a:ln>
              <a:noFill/>
            </a:ln>
          </p:spPr>
          <p:txBody>
            <a:bodyPr wrap="none" rtlCol="0">
              <a:spAutoFit/>
            </a:bodyPr>
            <a:lstStyle/>
            <a:p>
              <a:r>
                <a:rPr lang="en-US" sz="1600" dirty="0" smtClean="0">
                  <a:solidFill>
                    <a:srgbClr val="FF0000"/>
                  </a:solidFill>
                </a:rPr>
                <a:t>sensory organ</a:t>
              </a:r>
              <a:endParaRPr lang="en-US" sz="1600" dirty="0">
                <a:solidFill>
                  <a:srgbClr val="FF0000"/>
                </a:solidFill>
              </a:endParaRPr>
            </a:p>
          </p:txBody>
        </p:sp>
        <p:sp>
          <p:nvSpPr>
            <p:cNvPr id="21" name="TextBox 20"/>
            <p:cNvSpPr txBox="1"/>
            <p:nvPr/>
          </p:nvSpPr>
          <p:spPr>
            <a:xfrm>
              <a:off x="6269656" y="865813"/>
              <a:ext cx="436754" cy="237254"/>
            </a:xfrm>
            <a:prstGeom prst="rect">
              <a:avLst/>
            </a:prstGeom>
            <a:solidFill>
              <a:schemeClr val="bg1"/>
            </a:solidFill>
            <a:ln>
              <a:noFill/>
            </a:ln>
          </p:spPr>
          <p:txBody>
            <a:bodyPr wrap="none" rtlCol="0">
              <a:spAutoFit/>
            </a:bodyPr>
            <a:lstStyle/>
            <a:p>
              <a:r>
                <a:rPr lang="en-US" sz="1600" dirty="0" smtClean="0"/>
                <a:t>cicada</a:t>
              </a:r>
              <a:endParaRPr lang="en-US" sz="1600" dirty="0"/>
            </a:p>
          </p:txBody>
        </p:sp>
        <p:sp>
          <p:nvSpPr>
            <p:cNvPr id="22" name="TextBox 21"/>
            <p:cNvSpPr txBox="1"/>
            <p:nvPr/>
          </p:nvSpPr>
          <p:spPr>
            <a:xfrm>
              <a:off x="6269656" y="1110330"/>
              <a:ext cx="184666" cy="338554"/>
            </a:xfrm>
            <a:prstGeom prst="rect">
              <a:avLst/>
            </a:prstGeom>
            <a:noFill/>
          </p:spPr>
          <p:txBody>
            <a:bodyPr wrap="none" rtlCol="0">
              <a:spAutoFit/>
            </a:bodyPr>
            <a:lstStyle/>
            <a:p>
              <a:endParaRPr lang="en-US" sz="1600" dirty="0"/>
            </a:p>
          </p:txBody>
        </p:sp>
        <p:sp>
          <p:nvSpPr>
            <p:cNvPr id="23" name="Rectangle 22"/>
            <p:cNvSpPr/>
            <p:nvPr/>
          </p:nvSpPr>
          <p:spPr>
            <a:xfrm>
              <a:off x="7186575" y="1853028"/>
              <a:ext cx="95478" cy="70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24" name="Straight Arrow Connector 23"/>
            <p:cNvCxnSpPr/>
            <p:nvPr/>
          </p:nvCxnSpPr>
          <p:spPr>
            <a:xfrm flipH="1">
              <a:off x="7166555" y="1767594"/>
              <a:ext cx="249474" cy="10029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6775405" y="2053612"/>
              <a:ext cx="489707" cy="201837"/>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269656" y="1066428"/>
              <a:ext cx="1384394" cy="338554"/>
            </a:xfrm>
            <a:prstGeom prst="rect">
              <a:avLst/>
            </a:prstGeom>
            <a:noFill/>
          </p:spPr>
          <p:txBody>
            <a:bodyPr wrap="square" rtlCol="0">
              <a:spAutoFit/>
            </a:bodyPr>
            <a:lstStyle/>
            <a:p>
              <a:r>
                <a:rPr lang="en-US" sz="1600" dirty="0" smtClean="0"/>
                <a:t>~ 10</a:t>
              </a:r>
              <a:r>
                <a:rPr lang="en-US" sz="1600" baseline="30000" dirty="0" smtClean="0"/>
                <a:t>6</a:t>
              </a:r>
              <a:r>
                <a:rPr lang="en-US" sz="1600" dirty="0" smtClean="0"/>
                <a:t> neurons</a:t>
              </a:r>
              <a:endParaRPr lang="en-US" sz="1600" dirty="0"/>
            </a:p>
          </p:txBody>
        </p:sp>
      </p:grpSp>
      <p:grpSp>
        <p:nvGrpSpPr>
          <p:cNvPr id="27" name="Group 26"/>
          <p:cNvGrpSpPr/>
          <p:nvPr/>
        </p:nvGrpSpPr>
        <p:grpSpPr>
          <a:xfrm>
            <a:off x="5439361" y="2129905"/>
            <a:ext cx="2892196" cy="3600734"/>
            <a:chOff x="6023088" y="3530700"/>
            <a:chExt cx="2460435" cy="2835439"/>
          </a:xfrm>
        </p:grpSpPr>
        <p:pic>
          <p:nvPicPr>
            <p:cNvPr id="28" name="Picture 27" descr="7.pdf"/>
            <p:cNvPicPr>
              <a:picLocks noChangeAspect="1"/>
            </p:cNvPicPr>
            <p:nvPr/>
          </p:nvPicPr>
          <p:blipFill rotWithShape="1">
            <a:blip r:embed="rId4">
              <a:extLst>
                <a:ext uri="{28A0092B-C50C-407E-A947-70E740481C1C}">
                  <a14:useLocalDpi xmlns:a14="http://schemas.microsoft.com/office/drawing/2010/main" val="0"/>
                </a:ext>
              </a:extLst>
            </a:blip>
            <a:srcRect l="19891" t="25185" r="20435" b="25741"/>
            <a:stretch/>
          </p:blipFill>
          <p:spPr>
            <a:xfrm>
              <a:off x="6150284" y="3994252"/>
              <a:ext cx="1459882" cy="1873822"/>
            </a:xfrm>
            <a:prstGeom prst="rect">
              <a:avLst/>
            </a:prstGeom>
          </p:spPr>
        </p:pic>
        <p:sp>
          <p:nvSpPr>
            <p:cNvPr id="29" name="TextBox 28"/>
            <p:cNvSpPr txBox="1"/>
            <p:nvPr/>
          </p:nvSpPr>
          <p:spPr>
            <a:xfrm>
              <a:off x="6182138" y="3530700"/>
              <a:ext cx="782974" cy="338554"/>
            </a:xfrm>
            <a:prstGeom prst="rect">
              <a:avLst/>
            </a:prstGeom>
            <a:noFill/>
          </p:spPr>
          <p:txBody>
            <a:bodyPr wrap="square" rtlCol="0">
              <a:spAutoFit/>
            </a:bodyPr>
            <a:lstStyle/>
            <a:p>
              <a:r>
                <a:rPr lang="en-US" sz="1600" dirty="0" smtClean="0"/>
                <a:t>human</a:t>
              </a:r>
              <a:endParaRPr lang="en-US" sz="1600" dirty="0"/>
            </a:p>
          </p:txBody>
        </p:sp>
        <p:sp>
          <p:nvSpPr>
            <p:cNvPr id="30" name="TextBox 29"/>
            <p:cNvSpPr txBox="1"/>
            <p:nvPr/>
          </p:nvSpPr>
          <p:spPr>
            <a:xfrm>
              <a:off x="6162332" y="3745698"/>
              <a:ext cx="1612900" cy="338554"/>
            </a:xfrm>
            <a:prstGeom prst="rect">
              <a:avLst/>
            </a:prstGeom>
            <a:noFill/>
          </p:spPr>
          <p:txBody>
            <a:bodyPr wrap="square" rtlCol="0">
              <a:spAutoFit/>
            </a:bodyPr>
            <a:lstStyle/>
            <a:p>
              <a:r>
                <a:rPr lang="en-US" sz="1600" dirty="0" smtClean="0"/>
                <a:t>~ 10</a:t>
              </a:r>
              <a:r>
                <a:rPr lang="en-US" sz="1600" baseline="30000" dirty="0" smtClean="0"/>
                <a:t>11</a:t>
              </a:r>
              <a:r>
                <a:rPr lang="en-US" sz="1600" dirty="0" smtClean="0"/>
                <a:t> neurons</a:t>
              </a:r>
              <a:endParaRPr lang="en-US" sz="1600" dirty="0"/>
            </a:p>
          </p:txBody>
        </p:sp>
        <p:sp>
          <p:nvSpPr>
            <p:cNvPr id="31" name="TextBox 30"/>
            <p:cNvSpPr txBox="1"/>
            <p:nvPr/>
          </p:nvSpPr>
          <p:spPr>
            <a:xfrm>
              <a:off x="6023088" y="6027585"/>
              <a:ext cx="1447799" cy="338554"/>
            </a:xfrm>
            <a:prstGeom prst="rect">
              <a:avLst/>
            </a:prstGeom>
            <a:solidFill>
              <a:schemeClr val="bg1"/>
            </a:solidFill>
            <a:ln>
              <a:noFill/>
            </a:ln>
          </p:spPr>
          <p:txBody>
            <a:bodyPr wrap="square" rtlCol="0">
              <a:spAutoFit/>
            </a:bodyPr>
            <a:lstStyle/>
            <a:p>
              <a:r>
                <a:rPr lang="en-US" sz="1600" dirty="0" smtClean="0">
                  <a:solidFill>
                    <a:srgbClr val="FF0000"/>
                  </a:solidFill>
                </a:rPr>
                <a:t>sensory organ</a:t>
              </a:r>
              <a:endParaRPr lang="en-US" sz="1600" dirty="0">
                <a:solidFill>
                  <a:srgbClr val="FF0000"/>
                </a:solidFill>
              </a:endParaRPr>
            </a:p>
          </p:txBody>
        </p:sp>
        <p:cxnSp>
          <p:nvCxnSpPr>
            <p:cNvPr id="32" name="Straight Arrow Connector 31"/>
            <p:cNvCxnSpPr/>
            <p:nvPr/>
          </p:nvCxnSpPr>
          <p:spPr>
            <a:xfrm rot="16200000" flipV="1">
              <a:off x="6526905" y="5863495"/>
              <a:ext cx="184233" cy="16409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7610166" y="4533061"/>
              <a:ext cx="873357" cy="830997"/>
            </a:xfrm>
            <a:prstGeom prst="rect">
              <a:avLst/>
            </a:prstGeom>
            <a:solidFill>
              <a:schemeClr val="bg1"/>
            </a:solidFill>
            <a:ln>
              <a:noFill/>
            </a:ln>
          </p:spPr>
          <p:txBody>
            <a:bodyPr wrap="square" rtlCol="0">
              <a:spAutoFit/>
            </a:bodyPr>
            <a:lstStyle/>
            <a:p>
              <a:r>
                <a:rPr lang="en-US" sz="1600" dirty="0" smtClean="0">
                  <a:solidFill>
                    <a:srgbClr val="0000FF"/>
                  </a:solidFill>
                </a:rPr>
                <a:t>central </a:t>
              </a:r>
            </a:p>
            <a:p>
              <a:r>
                <a:rPr lang="en-US" sz="1600" dirty="0" smtClean="0">
                  <a:solidFill>
                    <a:srgbClr val="0000FF"/>
                  </a:solidFill>
                </a:rPr>
                <a:t>nervous</a:t>
              </a:r>
            </a:p>
            <a:p>
              <a:r>
                <a:rPr lang="en-US" sz="1600" dirty="0" smtClean="0">
                  <a:solidFill>
                    <a:srgbClr val="0000FF"/>
                  </a:solidFill>
                </a:rPr>
                <a:t>system</a:t>
              </a:r>
              <a:endParaRPr lang="en-US" sz="1600" dirty="0">
                <a:solidFill>
                  <a:srgbClr val="0000FF"/>
                </a:solidFill>
              </a:endParaRPr>
            </a:p>
          </p:txBody>
        </p:sp>
        <p:sp>
          <p:nvSpPr>
            <p:cNvPr id="34" name="Right Brace 33"/>
            <p:cNvSpPr/>
            <p:nvPr/>
          </p:nvSpPr>
          <p:spPr>
            <a:xfrm>
              <a:off x="7577585" y="4163238"/>
              <a:ext cx="88900" cy="1476230"/>
            </a:xfrm>
            <a:prstGeom prst="rightBrace">
              <a:avLst/>
            </a:prstGeom>
            <a:ln w="6350">
              <a:solidFill>
                <a:schemeClr val="tx1"/>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122204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3478333" y="4914537"/>
            <a:ext cx="1891000" cy="92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spectral analysis</a:t>
            </a:r>
          </a:p>
          <a:p>
            <a:pPr algn="ctr" eaLnBrk="1" hangingPunct="1"/>
            <a:r>
              <a:rPr lang="en-US" sz="1800" dirty="0"/>
              <a:t>(cochlea)</a:t>
            </a:r>
          </a:p>
          <a:p>
            <a:pPr eaLnBrk="1" hangingPunct="1"/>
            <a:endParaRPr lang="en-US" sz="1800" dirty="0"/>
          </a:p>
        </p:txBody>
      </p:sp>
      <p:sp>
        <p:nvSpPr>
          <p:cNvPr id="23555" name="TextBox 3"/>
          <p:cNvSpPr txBox="1">
            <a:spLocks noChangeArrowheads="1"/>
          </p:cNvSpPr>
          <p:nvPr/>
        </p:nvSpPr>
        <p:spPr bwMode="auto">
          <a:xfrm>
            <a:off x="2934471" y="1063166"/>
            <a:ext cx="2814668" cy="6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spectro-temporal analysis</a:t>
            </a:r>
          </a:p>
          <a:p>
            <a:pPr algn="ctr" eaLnBrk="1" hangingPunct="1"/>
            <a:r>
              <a:rPr lang="en-US" sz="1800"/>
              <a:t>(cortex)</a:t>
            </a:r>
          </a:p>
        </p:txBody>
      </p:sp>
      <p:grpSp>
        <p:nvGrpSpPr>
          <p:cNvPr id="23556" name="Group 1"/>
          <p:cNvGrpSpPr>
            <a:grpSpLocks/>
          </p:cNvGrpSpPr>
          <p:nvPr/>
        </p:nvGrpSpPr>
        <p:grpSpPr bwMode="auto">
          <a:xfrm>
            <a:off x="1752600" y="533400"/>
            <a:ext cx="5107095" cy="5700281"/>
            <a:chOff x="1320800" y="816505"/>
            <a:chExt cx="4983229" cy="4690900"/>
          </a:xfrm>
        </p:grpSpPr>
        <p:sp>
          <p:nvSpPr>
            <p:cNvPr id="23557" name="TextBox 4"/>
            <p:cNvSpPr txBox="1">
              <a:spLocks noChangeArrowheads="1"/>
            </p:cNvSpPr>
            <p:nvPr/>
          </p:nvSpPr>
          <p:spPr bwMode="auto">
            <a:xfrm>
              <a:off x="3363913" y="3414713"/>
              <a:ext cx="16240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speed </a:t>
              </a:r>
            </a:p>
            <a:p>
              <a:pPr algn="ctr" eaLnBrk="1" hangingPunct="1"/>
              <a:r>
                <a:rPr lang="en-US" sz="1800">
                  <a:latin typeface="Calibri" charset="0"/>
                </a:rPr>
                <a:t>of </a:t>
              </a:r>
            </a:p>
            <a:p>
              <a:pPr algn="ctr" eaLnBrk="1" hangingPunct="1"/>
              <a:r>
                <a:rPr lang="en-US" sz="1800">
                  <a:latin typeface="Calibri" charset="0"/>
                </a:rPr>
                <a:t>firing</a:t>
              </a:r>
            </a:p>
          </p:txBody>
        </p:sp>
        <p:sp>
          <p:nvSpPr>
            <p:cNvPr id="23558" name="TextBox 6"/>
            <p:cNvSpPr txBox="1">
              <a:spLocks noChangeArrowheads="1"/>
            </p:cNvSpPr>
            <p:nvPr/>
          </p:nvSpPr>
          <p:spPr bwMode="auto">
            <a:xfrm>
              <a:off x="2890838" y="1738313"/>
              <a:ext cx="1430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number </a:t>
              </a:r>
            </a:p>
            <a:p>
              <a:pPr algn="ctr" eaLnBrk="1" hangingPunct="1"/>
              <a:r>
                <a:rPr lang="en-US" sz="1800">
                  <a:latin typeface="Calibri" charset="0"/>
                </a:rPr>
                <a:t>of </a:t>
              </a:r>
            </a:p>
            <a:p>
              <a:pPr algn="ctr" eaLnBrk="1" hangingPunct="1"/>
              <a:r>
                <a:rPr lang="en-US" sz="1800">
                  <a:latin typeface="Calibri" charset="0"/>
                </a:rPr>
                <a:t>neurons</a:t>
              </a:r>
            </a:p>
          </p:txBody>
        </p:sp>
        <p:sp>
          <p:nvSpPr>
            <p:cNvPr id="23559" name="TextBox 11"/>
            <p:cNvSpPr txBox="1">
              <a:spLocks noChangeArrowheads="1"/>
            </p:cNvSpPr>
            <p:nvPr/>
          </p:nvSpPr>
          <p:spPr bwMode="auto">
            <a:xfrm>
              <a:off x="4719638" y="4062413"/>
              <a:ext cx="828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latin typeface="Calibri" charset="0"/>
                </a:rPr>
                <a:t>1 kHz</a:t>
              </a:r>
            </a:p>
          </p:txBody>
        </p:sp>
        <p:sp>
          <p:nvSpPr>
            <p:cNvPr id="23560" name="TextBox 12"/>
            <p:cNvSpPr txBox="1">
              <a:spLocks noChangeArrowheads="1"/>
            </p:cNvSpPr>
            <p:nvPr/>
          </p:nvSpPr>
          <p:spPr bwMode="auto">
            <a:xfrm>
              <a:off x="4692650" y="1784350"/>
              <a:ext cx="841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latin typeface="Calibri" charset="0"/>
                </a:rPr>
                <a:t>10 Hz</a:t>
              </a:r>
            </a:p>
          </p:txBody>
        </p:sp>
        <p:sp>
          <p:nvSpPr>
            <p:cNvPr id="23561" name="TextBox 13"/>
            <p:cNvSpPr txBox="1">
              <a:spLocks noChangeArrowheads="1"/>
            </p:cNvSpPr>
            <p:nvPr/>
          </p:nvSpPr>
          <p:spPr bwMode="auto">
            <a:xfrm>
              <a:off x="2416175" y="1754188"/>
              <a:ext cx="752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latin typeface="Calibri" charset="0"/>
                </a:rPr>
                <a:t>10 M</a:t>
              </a:r>
            </a:p>
          </p:txBody>
        </p:sp>
        <p:sp>
          <p:nvSpPr>
            <p:cNvPr id="23562" name="TextBox 14"/>
            <p:cNvSpPr txBox="1">
              <a:spLocks noChangeArrowheads="1"/>
            </p:cNvSpPr>
            <p:nvPr/>
          </p:nvSpPr>
          <p:spPr bwMode="auto">
            <a:xfrm>
              <a:off x="2449513" y="4098925"/>
              <a:ext cx="77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latin typeface="Calibri" charset="0"/>
                </a:rPr>
                <a:t>100K</a:t>
              </a:r>
            </a:p>
          </p:txBody>
        </p:sp>
        <p:grpSp>
          <p:nvGrpSpPr>
            <p:cNvPr id="23563" name="Group 24"/>
            <p:cNvGrpSpPr>
              <a:grpSpLocks/>
            </p:cNvGrpSpPr>
            <p:nvPr/>
          </p:nvGrpSpPr>
          <p:grpSpPr bwMode="auto">
            <a:xfrm>
              <a:off x="3168650" y="1817688"/>
              <a:ext cx="1195388" cy="2563812"/>
              <a:chOff x="1547417" y="1382712"/>
              <a:chExt cx="1195785" cy="3711576"/>
            </a:xfrm>
          </p:grpSpPr>
          <p:cxnSp>
            <p:nvCxnSpPr>
              <p:cNvPr id="57" name="Straight Connector 56"/>
              <p:cNvCxnSpPr/>
              <p:nvPr/>
            </p:nvCxnSpPr>
            <p:spPr>
              <a:xfrm rot="16200000" flipH="1">
                <a:off x="-272314" y="3201844"/>
                <a:ext cx="3712497" cy="72827"/>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1547521" y="1382008"/>
                <a:ext cx="1196223"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a:off x="325797" y="2676559"/>
                <a:ext cx="3712497" cy="1123397"/>
              </a:xfrm>
              <a:prstGeom prst="line">
                <a:avLst/>
              </a:prstGeom>
              <a:ln w="12700"/>
            </p:spPr>
            <p:style>
              <a:lnRef idx="2">
                <a:schemeClr val="accent1"/>
              </a:lnRef>
              <a:fillRef idx="0">
                <a:schemeClr val="accent1"/>
              </a:fillRef>
              <a:effectRef idx="1">
                <a:schemeClr val="accent1"/>
              </a:effectRef>
              <a:fontRef idx="minor">
                <a:schemeClr val="tx1"/>
              </a:fontRef>
            </p:style>
          </p:cxnSp>
        </p:grpSp>
        <p:grpSp>
          <p:nvGrpSpPr>
            <p:cNvPr id="23564" name="Group 26"/>
            <p:cNvGrpSpPr>
              <a:grpSpLocks/>
            </p:cNvGrpSpPr>
            <p:nvPr/>
          </p:nvGrpSpPr>
          <p:grpSpPr bwMode="auto">
            <a:xfrm flipH="1" flipV="1">
              <a:off x="3438525" y="1820863"/>
              <a:ext cx="1195388" cy="2563812"/>
              <a:chOff x="1547417" y="1382712"/>
              <a:chExt cx="1195785" cy="3711576"/>
            </a:xfrm>
          </p:grpSpPr>
          <p:cxnSp>
            <p:nvCxnSpPr>
              <p:cNvPr id="54" name="Straight Connector 53"/>
              <p:cNvCxnSpPr/>
              <p:nvPr/>
            </p:nvCxnSpPr>
            <p:spPr>
              <a:xfrm rot="16200000" flipH="1">
                <a:off x="-271665" y="3202198"/>
                <a:ext cx="3710605" cy="72828"/>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1547224" y="1383309"/>
                <a:ext cx="1196223"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5400000">
                <a:off x="326447" y="2676914"/>
                <a:ext cx="3710605" cy="1123396"/>
              </a:xfrm>
              <a:prstGeom prst="line">
                <a:avLst/>
              </a:prstGeom>
              <a:ln w="12700"/>
            </p:spPr>
            <p:style>
              <a:lnRef idx="2">
                <a:schemeClr val="accent1"/>
              </a:lnRef>
              <a:fillRef idx="0">
                <a:schemeClr val="accent1"/>
              </a:fillRef>
              <a:effectRef idx="1">
                <a:schemeClr val="accent1"/>
              </a:effectRef>
              <a:fontRef idx="minor">
                <a:schemeClr val="tx1"/>
              </a:fontRef>
            </p:style>
          </p:cxnSp>
        </p:grpSp>
        <p:sp>
          <p:nvSpPr>
            <p:cNvPr id="23565" name="TextBox 18"/>
            <p:cNvSpPr txBox="1">
              <a:spLocks noChangeArrowheads="1"/>
            </p:cNvSpPr>
            <p:nvPr/>
          </p:nvSpPr>
          <p:spPr bwMode="auto">
            <a:xfrm>
              <a:off x="1320800" y="2625725"/>
              <a:ext cx="11033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t>descending</a:t>
              </a:r>
            </a:p>
            <a:p>
              <a:pPr algn="ctr" eaLnBrk="1" hangingPunct="1"/>
              <a:r>
                <a:rPr lang="en-US" sz="1400"/>
                <a:t>auditory</a:t>
              </a:r>
            </a:p>
            <a:p>
              <a:pPr algn="ctr" eaLnBrk="1" hangingPunct="1"/>
              <a:r>
                <a:rPr lang="en-US" sz="1400"/>
                <a:t>pathway</a:t>
              </a:r>
            </a:p>
          </p:txBody>
        </p:sp>
        <p:cxnSp>
          <p:nvCxnSpPr>
            <p:cNvPr id="47" name="Straight Connector 46"/>
            <p:cNvCxnSpPr/>
            <p:nvPr/>
          </p:nvCxnSpPr>
          <p:spPr>
            <a:xfrm rot="5400000">
              <a:off x="1627977" y="2373603"/>
              <a:ext cx="505573" cy="1549"/>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16200000" flipH="1">
              <a:off x="1557431" y="3737477"/>
              <a:ext cx="646664" cy="15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68" name="TextBox 34"/>
            <p:cNvSpPr txBox="1">
              <a:spLocks noChangeArrowheads="1"/>
            </p:cNvSpPr>
            <p:nvPr/>
          </p:nvSpPr>
          <p:spPr bwMode="auto">
            <a:xfrm>
              <a:off x="5299075" y="2662238"/>
              <a:ext cx="10033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t>ascending</a:t>
              </a:r>
            </a:p>
            <a:p>
              <a:pPr algn="ctr" eaLnBrk="1" hangingPunct="1"/>
              <a:r>
                <a:rPr lang="en-US" sz="1400"/>
                <a:t>auditory</a:t>
              </a:r>
            </a:p>
            <a:p>
              <a:pPr algn="ctr" eaLnBrk="1" hangingPunct="1"/>
              <a:r>
                <a:rPr lang="en-US" sz="1400"/>
                <a:t>pathway</a:t>
              </a:r>
            </a:p>
          </p:txBody>
        </p:sp>
        <p:cxnSp>
          <p:nvCxnSpPr>
            <p:cNvPr id="50" name="Straight Connector 49"/>
            <p:cNvCxnSpPr/>
            <p:nvPr/>
          </p:nvCxnSpPr>
          <p:spPr>
            <a:xfrm rot="5400000">
              <a:off x="5554684" y="3666932"/>
              <a:ext cx="505573" cy="1549"/>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5400000" flipH="1" flipV="1">
              <a:off x="5481937" y="2337678"/>
              <a:ext cx="647971" cy="15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71" name="TextBox 23"/>
            <p:cNvSpPr txBox="1">
              <a:spLocks noChangeArrowheads="1"/>
            </p:cNvSpPr>
            <p:nvPr/>
          </p:nvSpPr>
          <p:spPr bwMode="auto">
            <a:xfrm>
              <a:off x="3280326" y="5203473"/>
              <a:ext cx="2295164" cy="30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t>STIMULUS  (10 kHz)</a:t>
              </a:r>
              <a:endParaRPr lang="en-US" sz="1800" dirty="0"/>
            </a:p>
          </p:txBody>
        </p:sp>
        <p:sp>
          <p:nvSpPr>
            <p:cNvPr id="23572" name="TextBox 24"/>
            <p:cNvSpPr txBox="1">
              <a:spLocks noChangeArrowheads="1"/>
            </p:cNvSpPr>
            <p:nvPr/>
          </p:nvSpPr>
          <p:spPr bwMode="auto">
            <a:xfrm>
              <a:off x="2336438" y="816505"/>
              <a:ext cx="3967591" cy="30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EXTRACTED </a:t>
              </a:r>
              <a:r>
                <a:rPr lang="en-US" sz="1800" dirty="0" smtClean="0"/>
                <a:t>INFORMATION (10 Hz)</a:t>
              </a:r>
              <a:endParaRPr lang="en-US" sz="1800" dirty="0"/>
            </a:p>
          </p:txBody>
        </p:sp>
      </p:grpSp>
    </p:spTree>
    <p:extLst>
      <p:ext uri="{BB962C8B-B14F-4D97-AF65-F5344CB8AC3E}">
        <p14:creationId xmlns:p14="http://schemas.microsoft.com/office/powerpoint/2010/main" val="14028660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figure1"/>
          <p:cNvPicPr>
            <a:picLocks noChangeAspect="1" noChangeArrowheads="1"/>
          </p:cNvPicPr>
          <p:nvPr/>
        </p:nvPicPr>
        <p:blipFill rotWithShape="1">
          <a:blip r:embed="rId2">
            <a:extLst>
              <a:ext uri="{28A0092B-C50C-407E-A947-70E740481C1C}">
                <a14:useLocalDpi xmlns:a14="http://schemas.microsoft.com/office/drawing/2010/main" val="0"/>
              </a:ext>
            </a:extLst>
          </a:blip>
          <a:srcRect l="54860" t="34962" r="31250" b="38890"/>
          <a:stretch/>
        </p:blipFill>
        <p:spPr bwMode="auto">
          <a:xfrm>
            <a:off x="677173" y="862572"/>
            <a:ext cx="711200" cy="4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1430" y="293701"/>
            <a:ext cx="6039672" cy="369332"/>
          </a:xfrm>
          <a:prstGeom prst="rect">
            <a:avLst/>
          </a:prstGeom>
          <a:noFill/>
        </p:spPr>
        <p:txBody>
          <a:bodyPr wrap="none" rtlCol="0">
            <a:spAutoFit/>
          </a:bodyPr>
          <a:lstStyle/>
          <a:p>
            <a:r>
              <a:rPr lang="en-US" dirty="0" smtClean="0"/>
              <a:t>Multi-Layer Perceptron can emulate </a:t>
            </a:r>
            <a:r>
              <a:rPr lang="en-US" b="1" dirty="0" smtClean="0"/>
              <a:t>any</a:t>
            </a:r>
            <a:r>
              <a:rPr lang="en-US" dirty="0" smtClean="0"/>
              <a:t> nonlinear mapping </a:t>
            </a:r>
            <a:r>
              <a:rPr lang="en-US" dirty="0" smtClean="0">
                <a:sym typeface="Wingdings"/>
              </a:rPr>
              <a:t></a:t>
            </a:r>
            <a:r>
              <a:rPr lang="en-US" dirty="0" smtClean="0"/>
              <a:t> </a:t>
            </a:r>
            <a:endParaRPr lang="en-US" dirty="0"/>
          </a:p>
        </p:txBody>
      </p:sp>
      <p:sp>
        <p:nvSpPr>
          <p:cNvPr id="6" name="TextBox 5"/>
          <p:cNvSpPr txBox="1"/>
          <p:nvPr/>
        </p:nvSpPr>
        <p:spPr>
          <a:xfrm>
            <a:off x="1794771" y="862572"/>
            <a:ext cx="598316" cy="369332"/>
          </a:xfrm>
          <a:prstGeom prst="rect">
            <a:avLst/>
          </a:prstGeom>
          <a:noFill/>
        </p:spPr>
        <p:txBody>
          <a:bodyPr wrap="none" rtlCol="0">
            <a:spAutoFit/>
          </a:bodyPr>
          <a:lstStyle/>
          <a:p>
            <a:r>
              <a:rPr lang="en-US" dirty="0" smtClean="0"/>
              <a:t>MLP</a:t>
            </a:r>
            <a:endParaRPr lang="en-US" dirty="0"/>
          </a:p>
        </p:txBody>
      </p:sp>
      <p:sp>
        <p:nvSpPr>
          <p:cNvPr id="7" name="TextBox 6"/>
          <p:cNvSpPr txBox="1"/>
          <p:nvPr/>
        </p:nvSpPr>
        <p:spPr>
          <a:xfrm>
            <a:off x="2793840" y="862572"/>
            <a:ext cx="2687079" cy="369332"/>
          </a:xfrm>
          <a:prstGeom prst="rect">
            <a:avLst/>
          </a:prstGeom>
          <a:noFill/>
        </p:spPr>
        <p:txBody>
          <a:bodyPr wrap="none" rtlCol="0">
            <a:spAutoFit/>
          </a:bodyPr>
          <a:lstStyle/>
          <a:p>
            <a:r>
              <a:rPr lang="en-US" dirty="0" smtClean="0"/>
              <a:t>likelihood of speech sound</a:t>
            </a:r>
            <a:endParaRPr lang="en-US" dirty="0"/>
          </a:p>
        </p:txBody>
      </p:sp>
      <p:cxnSp>
        <p:nvCxnSpPr>
          <p:cNvPr id="8" name="Straight Arrow Connector 7"/>
          <p:cNvCxnSpPr/>
          <p:nvPr/>
        </p:nvCxnSpPr>
        <p:spPr>
          <a:xfrm flipV="1">
            <a:off x="1498440" y="1070522"/>
            <a:ext cx="296331" cy="84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2393087" y="1078989"/>
            <a:ext cx="296331" cy="84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61430" y="3297767"/>
            <a:ext cx="7122463" cy="369332"/>
          </a:xfrm>
          <a:prstGeom prst="rect">
            <a:avLst/>
          </a:prstGeom>
          <a:noFill/>
        </p:spPr>
        <p:txBody>
          <a:bodyPr wrap="none" rtlCol="0">
            <a:spAutoFit/>
          </a:bodyPr>
          <a:lstStyle/>
          <a:p>
            <a:r>
              <a:rPr lang="en-US" dirty="0" smtClean="0"/>
              <a:t>(given infinite size of the MLP and an infinite amount of training data </a:t>
            </a:r>
            <a:r>
              <a:rPr lang="en-US" dirty="0" smtClean="0">
                <a:sym typeface="Wingdings"/>
              </a:rPr>
              <a:t> )_</a:t>
            </a:r>
            <a:endParaRPr lang="en-US" dirty="0"/>
          </a:p>
        </p:txBody>
      </p:sp>
      <p:grpSp>
        <p:nvGrpSpPr>
          <p:cNvPr id="156" name="Group 155"/>
          <p:cNvGrpSpPr/>
          <p:nvPr/>
        </p:nvGrpSpPr>
        <p:grpSpPr>
          <a:xfrm>
            <a:off x="1067503" y="1321919"/>
            <a:ext cx="2399600" cy="1879432"/>
            <a:chOff x="8560604" y="534600"/>
            <a:chExt cx="2399600" cy="1879432"/>
          </a:xfrm>
        </p:grpSpPr>
        <p:cxnSp>
          <p:nvCxnSpPr>
            <p:cNvPr id="29" name="Straight Arrow Connector 28"/>
            <p:cNvCxnSpPr/>
            <p:nvPr/>
          </p:nvCxnSpPr>
          <p:spPr>
            <a:xfrm>
              <a:off x="8598704" y="1410732"/>
              <a:ext cx="3935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8560604" y="1055132"/>
              <a:ext cx="391829" cy="369332"/>
            </a:xfrm>
            <a:prstGeom prst="rect">
              <a:avLst/>
            </a:prstGeom>
            <a:noFill/>
          </p:spPr>
          <p:txBody>
            <a:bodyPr wrap="none" rtlCol="0">
              <a:spAutoFit/>
            </a:bodyPr>
            <a:lstStyle/>
            <a:p>
              <a:r>
                <a:rPr lang="en-US" dirty="0" smtClean="0"/>
                <a:t>IN</a:t>
              </a:r>
              <a:endParaRPr lang="en-US" dirty="0"/>
            </a:p>
          </p:txBody>
        </p:sp>
        <p:cxnSp>
          <p:nvCxnSpPr>
            <p:cNvPr id="32" name="Straight Arrow Connector 31"/>
            <p:cNvCxnSpPr/>
            <p:nvPr/>
          </p:nvCxnSpPr>
          <p:spPr>
            <a:xfrm>
              <a:off x="10438314" y="1423432"/>
              <a:ext cx="3935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0362114" y="1042432"/>
              <a:ext cx="598090" cy="369332"/>
            </a:xfrm>
            <a:prstGeom prst="rect">
              <a:avLst/>
            </a:prstGeom>
            <a:noFill/>
          </p:spPr>
          <p:txBody>
            <a:bodyPr wrap="none" rtlCol="0">
              <a:spAutoFit/>
            </a:bodyPr>
            <a:lstStyle/>
            <a:p>
              <a:r>
                <a:rPr lang="en-US" dirty="0" smtClean="0"/>
                <a:t>OUT</a:t>
              </a:r>
              <a:endParaRPr lang="en-US" dirty="0"/>
            </a:p>
          </p:txBody>
        </p:sp>
        <p:grpSp>
          <p:nvGrpSpPr>
            <p:cNvPr id="66" name="Group 65"/>
            <p:cNvGrpSpPr/>
            <p:nvPr/>
          </p:nvGrpSpPr>
          <p:grpSpPr>
            <a:xfrm>
              <a:off x="9093434" y="534600"/>
              <a:ext cx="1097280" cy="1879432"/>
              <a:chOff x="761430" y="4343568"/>
              <a:chExt cx="1524000" cy="1879432"/>
            </a:xfrm>
          </p:grpSpPr>
          <p:cxnSp>
            <p:nvCxnSpPr>
              <p:cNvPr id="55" name="Straight Connector 54"/>
              <p:cNvCxnSpPr/>
              <p:nvPr/>
            </p:nvCxnSpPr>
            <p:spPr>
              <a:xfrm>
                <a:off x="7614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9138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0662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12186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13710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15234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16758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18282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19806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21330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22854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57" name="Group 156"/>
          <p:cNvGrpSpPr/>
          <p:nvPr/>
        </p:nvGrpSpPr>
        <p:grpSpPr>
          <a:xfrm>
            <a:off x="509954" y="4258903"/>
            <a:ext cx="8104189" cy="1879432"/>
            <a:chOff x="509954" y="4258903"/>
            <a:chExt cx="8104189" cy="1879432"/>
          </a:xfrm>
        </p:grpSpPr>
        <p:sp>
          <p:nvSpPr>
            <p:cNvPr id="10" name="TextBox 9"/>
            <p:cNvSpPr txBox="1"/>
            <p:nvPr/>
          </p:nvSpPr>
          <p:spPr>
            <a:xfrm>
              <a:off x="509954" y="4404836"/>
              <a:ext cx="2535767" cy="1477328"/>
            </a:xfrm>
            <a:prstGeom prst="rect">
              <a:avLst/>
            </a:prstGeom>
            <a:noFill/>
          </p:spPr>
          <p:txBody>
            <a:bodyPr wrap="square" rtlCol="0">
              <a:spAutoFit/>
            </a:bodyPr>
            <a:lstStyle/>
            <a:p>
              <a:r>
                <a:rPr lang="en-US" dirty="0"/>
                <a:t>C</a:t>
              </a:r>
              <a:r>
                <a:rPr lang="en-US" dirty="0" smtClean="0"/>
                <a:t>ombinations of MLPs can emulate</a:t>
              </a:r>
              <a:r>
                <a:rPr lang="en-US" b="1" dirty="0" smtClean="0"/>
                <a:t> useful </a:t>
              </a:r>
              <a:r>
                <a:rPr lang="en-US" dirty="0" smtClean="0"/>
                <a:t>nonlinear mappings</a:t>
              </a:r>
            </a:p>
            <a:p>
              <a:r>
                <a:rPr lang="en-US" dirty="0" smtClean="0"/>
                <a:t>and perhaps can do it more efficiently </a:t>
              </a:r>
              <a:endParaRPr lang="en-US" dirty="0"/>
            </a:p>
          </p:txBody>
        </p:sp>
        <p:grpSp>
          <p:nvGrpSpPr>
            <p:cNvPr id="155" name="Group 154"/>
            <p:cNvGrpSpPr/>
            <p:nvPr/>
          </p:nvGrpSpPr>
          <p:grpSpPr>
            <a:xfrm>
              <a:off x="3467103" y="4258903"/>
              <a:ext cx="5147040" cy="1879432"/>
              <a:chOff x="3467103" y="4258903"/>
              <a:chExt cx="5147040" cy="1879432"/>
            </a:xfrm>
          </p:grpSpPr>
          <p:cxnSp>
            <p:nvCxnSpPr>
              <p:cNvPr id="35" name="Straight Arrow Connector 34"/>
              <p:cNvCxnSpPr/>
              <p:nvPr/>
            </p:nvCxnSpPr>
            <p:spPr>
              <a:xfrm>
                <a:off x="3505203" y="5219700"/>
                <a:ext cx="3935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467103" y="4850368"/>
                <a:ext cx="391829" cy="369332"/>
              </a:xfrm>
              <a:prstGeom prst="rect">
                <a:avLst/>
              </a:prstGeom>
              <a:noFill/>
            </p:spPr>
            <p:txBody>
              <a:bodyPr wrap="none" rtlCol="0">
                <a:spAutoFit/>
              </a:bodyPr>
              <a:lstStyle/>
              <a:p>
                <a:r>
                  <a:rPr lang="en-US" dirty="0" smtClean="0"/>
                  <a:t>IN</a:t>
                </a:r>
                <a:endParaRPr lang="en-US" dirty="0"/>
              </a:p>
            </p:txBody>
          </p:sp>
          <p:sp>
            <p:nvSpPr>
              <p:cNvPr id="38" name="TextBox 37"/>
              <p:cNvSpPr txBox="1"/>
              <p:nvPr/>
            </p:nvSpPr>
            <p:spPr>
              <a:xfrm>
                <a:off x="3932609" y="4343568"/>
                <a:ext cx="1210225" cy="1754327"/>
              </a:xfrm>
              <a:prstGeom prst="rect">
                <a:avLst/>
              </a:prstGeom>
              <a:noFill/>
            </p:spPr>
            <p:txBody>
              <a:bodyPr wrap="none" rtlCol="0">
                <a:spAutoFit/>
              </a:bodyPr>
              <a:lstStyle/>
              <a:p>
                <a:pPr algn="ctr"/>
                <a:r>
                  <a:rPr lang="en-US" dirty="0" smtClean="0"/>
                  <a:t>prewired</a:t>
                </a:r>
              </a:p>
              <a:p>
                <a:pPr algn="ctr"/>
                <a:r>
                  <a:rPr lang="en-US" dirty="0" smtClean="0"/>
                  <a:t>mapping </a:t>
                </a:r>
              </a:p>
              <a:p>
                <a:pPr algn="ctr"/>
                <a:r>
                  <a:rPr lang="en-US" dirty="0" smtClean="0"/>
                  <a:t>based on</a:t>
                </a:r>
              </a:p>
              <a:p>
                <a:pPr algn="ctr"/>
                <a:r>
                  <a:rPr lang="en-US" dirty="0" smtClean="0"/>
                  <a:t>previous</a:t>
                </a:r>
              </a:p>
              <a:p>
                <a:pPr algn="ctr"/>
                <a:r>
                  <a:rPr lang="en-US" dirty="0" smtClean="0"/>
                  <a:t>knowledge </a:t>
                </a:r>
              </a:p>
              <a:p>
                <a:pPr algn="ctr"/>
                <a:r>
                  <a:rPr lang="en-US" dirty="0" smtClean="0"/>
                  <a:t>(features) </a:t>
                </a:r>
                <a:endParaRPr lang="en-US" dirty="0"/>
              </a:p>
            </p:txBody>
          </p:sp>
          <p:cxnSp>
            <p:nvCxnSpPr>
              <p:cNvPr id="40" name="Straight Arrow Connector 39"/>
              <p:cNvCxnSpPr/>
              <p:nvPr/>
            </p:nvCxnSpPr>
            <p:spPr>
              <a:xfrm>
                <a:off x="5027962" y="5219700"/>
                <a:ext cx="3935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79" name="Group 78"/>
              <p:cNvGrpSpPr/>
              <p:nvPr/>
            </p:nvGrpSpPr>
            <p:grpSpPr>
              <a:xfrm>
                <a:off x="5629775" y="4291231"/>
                <a:ext cx="975360" cy="356969"/>
                <a:chOff x="761430" y="4343568"/>
                <a:chExt cx="1524000" cy="1879432"/>
              </a:xfrm>
            </p:grpSpPr>
            <p:cxnSp>
              <p:nvCxnSpPr>
                <p:cNvPr id="80" name="Straight Connector 79"/>
                <p:cNvCxnSpPr/>
                <p:nvPr/>
              </p:nvCxnSpPr>
              <p:spPr>
                <a:xfrm>
                  <a:off x="7614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9138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10662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12186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13710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15234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6758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18282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19806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21330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22854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1" name="Group 90"/>
              <p:cNvGrpSpPr/>
              <p:nvPr/>
            </p:nvGrpSpPr>
            <p:grpSpPr>
              <a:xfrm>
                <a:off x="5629775" y="4786531"/>
                <a:ext cx="975360" cy="356969"/>
                <a:chOff x="761430" y="4343568"/>
                <a:chExt cx="1524000" cy="1879432"/>
              </a:xfrm>
            </p:grpSpPr>
            <p:cxnSp>
              <p:nvCxnSpPr>
                <p:cNvPr id="92" name="Straight Connector 91"/>
                <p:cNvCxnSpPr/>
                <p:nvPr/>
              </p:nvCxnSpPr>
              <p:spPr>
                <a:xfrm>
                  <a:off x="7614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9138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10662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12186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13710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15234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16758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18282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19806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21330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22854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03" name="Group 102"/>
              <p:cNvGrpSpPr/>
              <p:nvPr/>
            </p:nvGrpSpPr>
            <p:grpSpPr>
              <a:xfrm>
                <a:off x="5629775" y="5281831"/>
                <a:ext cx="975360" cy="356969"/>
                <a:chOff x="761430" y="4343568"/>
                <a:chExt cx="1524000" cy="1879432"/>
              </a:xfrm>
            </p:grpSpPr>
            <p:cxnSp>
              <p:nvCxnSpPr>
                <p:cNvPr id="104" name="Straight Connector 103"/>
                <p:cNvCxnSpPr/>
                <p:nvPr/>
              </p:nvCxnSpPr>
              <p:spPr>
                <a:xfrm>
                  <a:off x="7614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9138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10662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12186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13710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15234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16758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18282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9806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21330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22854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5" name="Group 114"/>
              <p:cNvGrpSpPr/>
              <p:nvPr/>
            </p:nvGrpSpPr>
            <p:grpSpPr>
              <a:xfrm>
                <a:off x="5629775" y="5777131"/>
                <a:ext cx="975360" cy="356969"/>
                <a:chOff x="761430" y="4343568"/>
                <a:chExt cx="1524000" cy="1879432"/>
              </a:xfrm>
            </p:grpSpPr>
            <p:cxnSp>
              <p:nvCxnSpPr>
                <p:cNvPr id="116" name="Straight Connector 115"/>
                <p:cNvCxnSpPr/>
                <p:nvPr/>
              </p:nvCxnSpPr>
              <p:spPr>
                <a:xfrm>
                  <a:off x="7614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9138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0662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2186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3710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5234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6758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8282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806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21330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22854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grpSp>
          <p:sp>
            <p:nvSpPr>
              <p:cNvPr id="139" name="TextBox 138"/>
              <p:cNvSpPr txBox="1"/>
              <p:nvPr/>
            </p:nvSpPr>
            <p:spPr>
              <a:xfrm>
                <a:off x="8016053" y="4779435"/>
                <a:ext cx="598090" cy="369332"/>
              </a:xfrm>
              <a:prstGeom prst="rect">
                <a:avLst/>
              </a:prstGeom>
              <a:noFill/>
            </p:spPr>
            <p:txBody>
              <a:bodyPr wrap="none" rtlCol="0">
                <a:spAutoFit/>
              </a:bodyPr>
              <a:lstStyle/>
              <a:p>
                <a:r>
                  <a:rPr lang="en-US" dirty="0" smtClean="0"/>
                  <a:t>OUT</a:t>
                </a:r>
                <a:endParaRPr lang="en-US" dirty="0"/>
              </a:p>
            </p:txBody>
          </p:sp>
          <p:cxnSp>
            <p:nvCxnSpPr>
              <p:cNvPr id="141" name="Straight Arrow Connector 140"/>
              <p:cNvCxnSpPr/>
              <p:nvPr/>
            </p:nvCxnSpPr>
            <p:spPr>
              <a:xfrm>
                <a:off x="8119543" y="5148767"/>
                <a:ext cx="3935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43" name="Group 142"/>
              <p:cNvGrpSpPr/>
              <p:nvPr/>
            </p:nvGrpSpPr>
            <p:grpSpPr>
              <a:xfrm>
                <a:off x="6816463" y="4258903"/>
                <a:ext cx="1097280" cy="1879432"/>
                <a:chOff x="761430" y="4343568"/>
                <a:chExt cx="1524000" cy="1879432"/>
              </a:xfrm>
            </p:grpSpPr>
            <p:cxnSp>
              <p:nvCxnSpPr>
                <p:cNvPr id="144" name="Straight Connector 143"/>
                <p:cNvCxnSpPr/>
                <p:nvPr/>
              </p:nvCxnSpPr>
              <p:spPr>
                <a:xfrm>
                  <a:off x="7614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9138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10662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2186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3710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5234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6758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8282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806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1330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285430" y="4343568"/>
                  <a:ext cx="0" cy="1879432"/>
                </a:xfrm>
                <a:prstGeom prst="line">
                  <a:avLst/>
                </a:prstGeom>
              </p:spPr>
              <p:style>
                <a:lnRef idx="2">
                  <a:schemeClr val="accent1"/>
                </a:lnRef>
                <a:fillRef idx="0">
                  <a:schemeClr val="accent1"/>
                </a:fillRef>
                <a:effectRef idx="1">
                  <a:schemeClr val="accent1"/>
                </a:effectRef>
                <a:fontRef idx="minor">
                  <a:schemeClr val="tx1"/>
                </a:fontRef>
              </p:style>
            </p:cxnSp>
          </p:grpSp>
        </p:grpSp>
      </p:grpSp>
    </p:spTree>
    <p:extLst>
      <p:ext uri="{BB962C8B-B14F-4D97-AF65-F5344CB8AC3E}">
        <p14:creationId xmlns:p14="http://schemas.microsoft.com/office/powerpoint/2010/main" val="955758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70934" y="3375207"/>
            <a:ext cx="7823198" cy="3479592"/>
            <a:chOff x="270934" y="3375207"/>
            <a:chExt cx="7823198" cy="3479592"/>
          </a:xfrm>
        </p:grpSpPr>
        <p:pic>
          <p:nvPicPr>
            <p:cNvPr id="4" name="Picture 26" descr="figure1"/>
            <p:cNvPicPr>
              <a:picLocks noChangeAspect="1" noChangeArrowheads="1"/>
            </p:cNvPicPr>
            <p:nvPr/>
          </p:nvPicPr>
          <p:blipFill>
            <a:blip r:embed="rId2">
              <a:extLst>
                <a:ext uri="{28A0092B-C50C-407E-A947-70E740481C1C}">
                  <a14:useLocalDpi xmlns:a14="http://schemas.microsoft.com/office/drawing/2010/main" val="0"/>
                </a:ext>
              </a:extLst>
            </a:blip>
            <a:srcRect l="19792" t="30556" r="31250" b="38889"/>
            <a:stretch>
              <a:fillRect/>
            </a:stretch>
          </p:blipFill>
          <p:spPr bwMode="auto">
            <a:xfrm>
              <a:off x="2087033" y="3375207"/>
              <a:ext cx="5400727" cy="108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111478" y="4495368"/>
              <a:ext cx="930901" cy="646331"/>
            </a:xfrm>
            <a:prstGeom prst="rect">
              <a:avLst/>
            </a:prstGeom>
            <a:noFill/>
          </p:spPr>
          <p:txBody>
            <a:bodyPr wrap="none" rtlCol="0">
              <a:spAutoFit/>
            </a:bodyPr>
            <a:lstStyle/>
            <a:p>
              <a:pPr algn="ctr"/>
              <a:r>
                <a:rPr lang="en-US" dirty="0" smtClean="0"/>
                <a:t>spectral</a:t>
              </a:r>
            </a:p>
            <a:p>
              <a:pPr algn="ctr"/>
              <a:r>
                <a:rPr lang="en-US" dirty="0" smtClean="0"/>
                <a:t>analysis</a:t>
              </a:r>
              <a:endParaRPr lang="en-US" dirty="0"/>
            </a:p>
          </p:txBody>
        </p:sp>
        <p:pic>
          <p:nvPicPr>
            <p:cNvPr id="7" name="Picture 6" descr="Screen Shot 2014-07-22 at 09.56.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657" y="5207480"/>
              <a:ext cx="6502475" cy="1277987"/>
            </a:xfrm>
            <a:prstGeom prst="rect">
              <a:avLst/>
            </a:prstGeom>
          </p:spPr>
        </p:pic>
        <p:sp>
          <p:nvSpPr>
            <p:cNvPr id="3" name="TextBox 2"/>
            <p:cNvSpPr txBox="1"/>
            <p:nvPr/>
          </p:nvSpPr>
          <p:spPr>
            <a:xfrm>
              <a:off x="7130391" y="4158305"/>
              <a:ext cx="612517" cy="369332"/>
            </a:xfrm>
            <a:prstGeom prst="rect">
              <a:avLst/>
            </a:prstGeom>
            <a:noFill/>
          </p:spPr>
          <p:txBody>
            <a:bodyPr wrap="none" rtlCol="0">
              <a:spAutoFit/>
            </a:bodyPr>
            <a:lstStyle/>
            <a:p>
              <a:r>
                <a:rPr lang="en-US" dirty="0" smtClean="0"/>
                <a:t>time</a:t>
              </a:r>
              <a:endParaRPr lang="en-US" dirty="0"/>
            </a:p>
          </p:txBody>
        </p:sp>
        <p:sp>
          <p:nvSpPr>
            <p:cNvPr id="108" name="TextBox 107"/>
            <p:cNvSpPr txBox="1"/>
            <p:nvPr/>
          </p:nvSpPr>
          <p:spPr>
            <a:xfrm>
              <a:off x="7253299" y="6485467"/>
              <a:ext cx="612517" cy="369332"/>
            </a:xfrm>
            <a:prstGeom prst="rect">
              <a:avLst/>
            </a:prstGeom>
            <a:noFill/>
          </p:spPr>
          <p:txBody>
            <a:bodyPr wrap="none" rtlCol="0">
              <a:spAutoFit/>
            </a:bodyPr>
            <a:lstStyle/>
            <a:p>
              <a:r>
                <a:rPr lang="en-US" dirty="0" smtClean="0"/>
                <a:t>time</a:t>
              </a:r>
              <a:endParaRPr lang="en-US" dirty="0"/>
            </a:p>
          </p:txBody>
        </p:sp>
        <p:sp>
          <p:nvSpPr>
            <p:cNvPr id="6" name="TextBox 5"/>
            <p:cNvSpPr txBox="1"/>
            <p:nvPr/>
          </p:nvSpPr>
          <p:spPr>
            <a:xfrm>
              <a:off x="270934" y="5224413"/>
              <a:ext cx="1133644" cy="369332"/>
            </a:xfrm>
            <a:prstGeom prst="rect">
              <a:avLst/>
            </a:prstGeom>
            <a:noFill/>
          </p:spPr>
          <p:txBody>
            <a:bodyPr wrap="none" rtlCol="0">
              <a:spAutoFit/>
            </a:bodyPr>
            <a:lstStyle/>
            <a:p>
              <a:r>
                <a:rPr lang="en-US" dirty="0" smtClean="0"/>
                <a:t>frequency</a:t>
              </a:r>
              <a:endParaRPr lang="en-US" dirty="0"/>
            </a:p>
          </p:txBody>
        </p:sp>
      </p:grpSp>
      <p:grpSp>
        <p:nvGrpSpPr>
          <p:cNvPr id="22" name="Group 21"/>
          <p:cNvGrpSpPr/>
          <p:nvPr/>
        </p:nvGrpSpPr>
        <p:grpSpPr>
          <a:xfrm>
            <a:off x="507112" y="375154"/>
            <a:ext cx="8337495" cy="2729713"/>
            <a:chOff x="507112" y="375154"/>
            <a:chExt cx="8337495" cy="2729713"/>
          </a:xfrm>
        </p:grpSpPr>
        <p:pic>
          <p:nvPicPr>
            <p:cNvPr id="8" name="Picture 7" descr="Picture 2.png"/>
            <p:cNvPicPr>
              <a:picLocks noChangeAspect="1"/>
            </p:cNvPicPr>
            <p:nvPr/>
          </p:nvPicPr>
          <p:blipFill rotWithShape="1">
            <a:blip r:embed="rId4">
              <a:extLst>
                <a:ext uri="{28A0092B-C50C-407E-A947-70E740481C1C}">
                  <a14:useLocalDpi xmlns:a14="http://schemas.microsoft.com/office/drawing/2010/main" val="0"/>
                </a:ext>
              </a:extLst>
            </a:blip>
            <a:srcRect b="13598"/>
            <a:stretch/>
          </p:blipFill>
          <p:spPr>
            <a:xfrm>
              <a:off x="507112" y="375154"/>
              <a:ext cx="6079144" cy="2029379"/>
            </a:xfrm>
            <a:prstGeom prst="rect">
              <a:avLst/>
            </a:prstGeom>
          </p:spPr>
        </p:pic>
        <p:pic>
          <p:nvPicPr>
            <p:cNvPr id="10" name="Picture 9" descr="Screen Shot 2014-07-22 at 14.58.3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7025" y="533399"/>
              <a:ext cx="1957582" cy="1617133"/>
            </a:xfrm>
            <a:prstGeom prst="rect">
              <a:avLst/>
            </a:prstGeom>
          </p:spPr>
        </p:pic>
        <p:sp>
          <p:nvSpPr>
            <p:cNvPr id="18" name="TextBox 17"/>
            <p:cNvSpPr txBox="1"/>
            <p:nvPr/>
          </p:nvSpPr>
          <p:spPr>
            <a:xfrm>
              <a:off x="662218" y="2475469"/>
              <a:ext cx="1858877" cy="369332"/>
            </a:xfrm>
            <a:prstGeom prst="rect">
              <a:avLst/>
            </a:prstGeom>
            <a:noFill/>
          </p:spPr>
          <p:txBody>
            <a:bodyPr wrap="none" rtlCol="0">
              <a:spAutoFit/>
            </a:bodyPr>
            <a:lstStyle/>
            <a:p>
              <a:r>
                <a:rPr lang="en-US" dirty="0" smtClean="0"/>
                <a:t>hearing periphery</a:t>
              </a:r>
              <a:endParaRPr lang="en-US" dirty="0"/>
            </a:p>
          </p:txBody>
        </p:sp>
        <p:sp>
          <p:nvSpPr>
            <p:cNvPr id="19" name="TextBox 18"/>
            <p:cNvSpPr txBox="1"/>
            <p:nvPr/>
          </p:nvSpPr>
          <p:spPr>
            <a:xfrm>
              <a:off x="4412834" y="2404533"/>
              <a:ext cx="1980493" cy="646331"/>
            </a:xfrm>
            <a:prstGeom prst="rect">
              <a:avLst/>
            </a:prstGeom>
            <a:noFill/>
          </p:spPr>
          <p:txBody>
            <a:bodyPr wrap="none" rtlCol="0">
              <a:spAutoFit/>
            </a:bodyPr>
            <a:lstStyle/>
            <a:p>
              <a:r>
                <a:rPr lang="en-US" dirty="0" smtClean="0"/>
                <a:t>cochlear frequency </a:t>
              </a:r>
            </a:p>
            <a:p>
              <a:r>
                <a:rPr lang="en-US" dirty="0" smtClean="0"/>
                <a:t>analysis</a:t>
              </a:r>
              <a:endParaRPr lang="en-US" dirty="0"/>
            </a:p>
          </p:txBody>
        </p:sp>
        <p:sp>
          <p:nvSpPr>
            <p:cNvPr id="20" name="TextBox 19"/>
            <p:cNvSpPr txBox="1"/>
            <p:nvPr/>
          </p:nvSpPr>
          <p:spPr>
            <a:xfrm>
              <a:off x="6975150" y="2458536"/>
              <a:ext cx="1781332" cy="646331"/>
            </a:xfrm>
            <a:prstGeom prst="rect">
              <a:avLst/>
            </a:prstGeom>
            <a:noFill/>
          </p:spPr>
          <p:txBody>
            <a:bodyPr wrap="none" rtlCol="0">
              <a:spAutoFit/>
            </a:bodyPr>
            <a:lstStyle/>
            <a:p>
              <a:r>
                <a:rPr lang="en-US" dirty="0" smtClean="0"/>
                <a:t>hair cell one-way</a:t>
              </a:r>
            </a:p>
            <a:p>
              <a:r>
                <a:rPr lang="en-US" dirty="0" smtClean="0"/>
                <a:t>rectification</a:t>
              </a:r>
              <a:endParaRPr lang="en-US" dirty="0"/>
            </a:p>
          </p:txBody>
        </p:sp>
      </p:grpSp>
    </p:spTree>
    <p:extLst>
      <p:ext uri="{BB962C8B-B14F-4D97-AF65-F5344CB8AC3E}">
        <p14:creationId xmlns:p14="http://schemas.microsoft.com/office/powerpoint/2010/main" val="1212786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naren\display\sgram.tif"/>
          <p:cNvPicPr>
            <a:picLocks noChangeAspect="1" noChangeArrowheads="1"/>
          </p:cNvPicPr>
          <p:nvPr/>
        </p:nvPicPr>
        <p:blipFill>
          <a:blip r:embed="rId2">
            <a:lum bright="-4000" contrast="12000"/>
            <a:extLst>
              <a:ext uri="{28A0092B-C50C-407E-A947-70E740481C1C}">
                <a14:useLocalDpi xmlns:a14="http://schemas.microsoft.com/office/drawing/2010/main" val="0"/>
              </a:ext>
            </a:extLst>
          </a:blip>
          <a:srcRect l="11455" t="4753" r="32701" b="48000"/>
          <a:stretch>
            <a:fillRect/>
          </a:stretch>
        </p:blipFill>
        <p:spPr bwMode="auto">
          <a:xfrm>
            <a:off x="609600" y="338681"/>
            <a:ext cx="8305800" cy="4745038"/>
          </a:xfrm>
          <a:prstGeom prst="rect">
            <a:avLst/>
          </a:prstGeom>
          <a:noFill/>
          <a:extLst>
            <a:ext uri="{909E8E84-426E-40dd-AFC4-6F175D3DCCD1}">
              <a14:hiddenFill xmlns:a14="http://schemas.microsoft.com/office/drawing/2010/main">
                <a:solidFill>
                  <a:srgbClr val="FFFFFF"/>
                </a:solidFill>
              </a14:hiddenFill>
            </a:ext>
          </a:extLst>
        </p:spPr>
      </p:pic>
      <p:sp>
        <p:nvSpPr>
          <p:cNvPr id="2051" name="Text Box 3"/>
          <p:cNvSpPr txBox="1">
            <a:spLocks noChangeArrowheads="1"/>
          </p:cNvSpPr>
          <p:nvPr/>
        </p:nvSpPr>
        <p:spPr bwMode="auto">
          <a:xfrm>
            <a:off x="1030288" y="3691481"/>
            <a:ext cx="61869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dirty="0">
                <a:latin typeface="Arial Narrow" charset="0"/>
              </a:rPr>
              <a:t>temporal evolution of spectral energy P(</a:t>
            </a:r>
            <a:r>
              <a:rPr lang="en-US" sz="2000" dirty="0">
                <a:latin typeface="Symbol" charset="0"/>
              </a:rPr>
              <a:t>w</a:t>
            </a:r>
            <a:r>
              <a:rPr lang="en-US" sz="2000" baseline="-25000" dirty="0">
                <a:latin typeface="Symbol" charset="0"/>
              </a:rPr>
              <a:t>0</a:t>
            </a:r>
            <a:r>
              <a:rPr lang="en-US" sz="2000" dirty="0">
                <a:latin typeface="Arial Narrow" charset="0"/>
              </a:rPr>
              <a:t>,t</a:t>
            </a:r>
            <a:r>
              <a:rPr lang="en-US" sz="2000" dirty="0" smtClean="0">
                <a:latin typeface="Arial Narrow" charset="0"/>
              </a:rPr>
              <a:t>) in frequency bands</a:t>
            </a:r>
            <a:endParaRPr lang="en-US" sz="2000" dirty="0">
              <a:latin typeface="Arial Narrow" charset="0"/>
            </a:endParaRPr>
          </a:p>
        </p:txBody>
      </p:sp>
      <p:sp>
        <p:nvSpPr>
          <p:cNvPr id="2052" name="Rectangle 4"/>
          <p:cNvSpPr>
            <a:spLocks noChangeArrowheads="1"/>
          </p:cNvSpPr>
          <p:nvPr/>
        </p:nvSpPr>
        <p:spPr bwMode="auto">
          <a:xfrm>
            <a:off x="-76200" y="2015081"/>
            <a:ext cx="441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latin typeface="Symbol" charset="0"/>
              </a:rPr>
              <a:t>w</a:t>
            </a:r>
            <a:r>
              <a:rPr lang="en-US" sz="2000" baseline="-25000">
                <a:latin typeface="Symbol" charset="0"/>
              </a:rPr>
              <a:t>0</a:t>
            </a:r>
          </a:p>
        </p:txBody>
      </p:sp>
      <p:sp>
        <p:nvSpPr>
          <p:cNvPr id="2053" name="Line 5"/>
          <p:cNvSpPr>
            <a:spLocks noChangeShapeType="1"/>
          </p:cNvSpPr>
          <p:nvPr/>
        </p:nvSpPr>
        <p:spPr bwMode="auto">
          <a:xfrm>
            <a:off x="457200" y="2243681"/>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55" name="Text Box 7"/>
          <p:cNvSpPr txBox="1">
            <a:spLocks noChangeArrowheads="1"/>
          </p:cNvSpPr>
          <p:nvPr/>
        </p:nvSpPr>
        <p:spPr bwMode="auto">
          <a:xfrm>
            <a:off x="5895975" y="2989806"/>
            <a:ext cx="309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latin typeface="Arial Narrow" charset="0"/>
              </a:rPr>
              <a:t>short-term spectral slice P(</a:t>
            </a:r>
            <a:r>
              <a:rPr lang="en-US" sz="2000">
                <a:latin typeface="Symbol" charset="0"/>
              </a:rPr>
              <a:t>w</a:t>
            </a:r>
            <a:r>
              <a:rPr lang="en-US" sz="2000">
                <a:latin typeface="Arial Narrow" charset="0"/>
              </a:rPr>
              <a:t>,t</a:t>
            </a:r>
            <a:r>
              <a:rPr lang="en-US" sz="2000" baseline="-25000">
                <a:latin typeface="Arial Narrow" charset="0"/>
              </a:rPr>
              <a:t>0</a:t>
            </a:r>
            <a:r>
              <a:rPr lang="en-US" sz="2000">
                <a:latin typeface="Arial Narrow" charset="0"/>
              </a:rPr>
              <a:t>)</a:t>
            </a:r>
          </a:p>
        </p:txBody>
      </p:sp>
      <p:sp>
        <p:nvSpPr>
          <p:cNvPr id="2056" name="Rectangle 8"/>
          <p:cNvSpPr>
            <a:spLocks noChangeArrowheads="1"/>
          </p:cNvSpPr>
          <p:nvPr/>
        </p:nvSpPr>
        <p:spPr bwMode="auto">
          <a:xfrm>
            <a:off x="2960688" y="3218406"/>
            <a:ext cx="315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latin typeface="Arial Narrow" charset="0"/>
              </a:rPr>
              <a:t>t</a:t>
            </a:r>
            <a:r>
              <a:rPr lang="en-US" sz="2000" baseline="-25000">
                <a:latin typeface="Arial Narrow" charset="0"/>
              </a:rPr>
              <a:t>0</a:t>
            </a:r>
          </a:p>
        </p:txBody>
      </p:sp>
      <p:sp>
        <p:nvSpPr>
          <p:cNvPr id="2059" name="Line 11"/>
          <p:cNvSpPr>
            <a:spLocks noChangeShapeType="1"/>
          </p:cNvSpPr>
          <p:nvPr/>
        </p:nvSpPr>
        <p:spPr bwMode="auto">
          <a:xfrm flipV="1">
            <a:off x="3124200" y="3005681"/>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0" name="Text Box 12"/>
          <p:cNvSpPr txBox="1">
            <a:spLocks noChangeArrowheads="1"/>
          </p:cNvSpPr>
          <p:nvPr/>
        </p:nvSpPr>
        <p:spPr bwMode="auto">
          <a:xfrm>
            <a:off x="1050925" y="654594"/>
            <a:ext cx="41862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000">
                <a:latin typeface="Arial Narrow" charset="0"/>
              </a:rPr>
              <a:t>time-frequency representation of the signal </a:t>
            </a:r>
          </a:p>
          <a:p>
            <a:pPr algn="ctr"/>
            <a:r>
              <a:rPr lang="en-US" sz="2000">
                <a:latin typeface="Arial Narrow" charset="0"/>
              </a:rPr>
              <a:t>(spectrogram)</a:t>
            </a:r>
          </a:p>
        </p:txBody>
      </p:sp>
      <p:sp>
        <p:nvSpPr>
          <p:cNvPr id="2" name="Rectangle 1"/>
          <p:cNvSpPr/>
          <p:nvPr/>
        </p:nvSpPr>
        <p:spPr>
          <a:xfrm>
            <a:off x="749830" y="3615281"/>
            <a:ext cx="6467452" cy="14684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5753100" y="541881"/>
            <a:ext cx="3302000" cy="307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p:cNvSpPr txBox="1"/>
          <p:nvPr/>
        </p:nvSpPr>
        <p:spPr>
          <a:xfrm>
            <a:off x="5029329" y="2874474"/>
            <a:ext cx="612517" cy="369332"/>
          </a:xfrm>
          <a:prstGeom prst="rect">
            <a:avLst/>
          </a:prstGeom>
          <a:noFill/>
        </p:spPr>
        <p:txBody>
          <a:bodyPr wrap="none" rtlCol="0">
            <a:spAutoFit/>
          </a:bodyPr>
          <a:lstStyle/>
          <a:p>
            <a:r>
              <a:rPr lang="en-US" dirty="0" smtClean="0"/>
              <a:t>time</a:t>
            </a:r>
            <a:endParaRPr lang="en-US" dirty="0"/>
          </a:p>
        </p:txBody>
      </p:sp>
      <p:sp>
        <p:nvSpPr>
          <p:cNvPr id="5" name="TextBox 4"/>
          <p:cNvSpPr txBox="1"/>
          <p:nvPr/>
        </p:nvSpPr>
        <p:spPr>
          <a:xfrm rot="16200000">
            <a:off x="10512" y="1036750"/>
            <a:ext cx="1133644" cy="369332"/>
          </a:xfrm>
          <a:prstGeom prst="rect">
            <a:avLst/>
          </a:prstGeom>
          <a:noFill/>
        </p:spPr>
        <p:txBody>
          <a:bodyPr wrap="none" rtlCol="0">
            <a:spAutoFit/>
          </a:bodyPr>
          <a:lstStyle/>
          <a:p>
            <a:r>
              <a:rPr lang="en-US" dirty="0" smtClean="0"/>
              <a:t>frequency</a:t>
            </a:r>
            <a:endParaRPr lang="en-US" dirty="0"/>
          </a:p>
        </p:txBody>
      </p:sp>
      <p:sp>
        <p:nvSpPr>
          <p:cNvPr id="6" name="TextBox 5"/>
          <p:cNvSpPr txBox="1"/>
          <p:nvPr/>
        </p:nvSpPr>
        <p:spPr>
          <a:xfrm>
            <a:off x="762000" y="5337215"/>
            <a:ext cx="3406552" cy="461665"/>
          </a:xfrm>
          <a:prstGeom prst="rect">
            <a:avLst/>
          </a:prstGeom>
          <a:noFill/>
        </p:spPr>
        <p:txBody>
          <a:bodyPr wrap="none" rtlCol="0">
            <a:spAutoFit/>
          </a:bodyPr>
          <a:lstStyle/>
          <a:p>
            <a:r>
              <a:rPr lang="en-US" sz="2400" b="1" dirty="0" smtClean="0"/>
              <a:t>Which frequency bands ?</a:t>
            </a:r>
            <a:endParaRPr lang="en-US" sz="2400" b="1" dirty="0"/>
          </a:p>
        </p:txBody>
      </p:sp>
    </p:spTree>
    <p:extLst>
      <p:ext uri="{BB962C8B-B14F-4D97-AF65-F5344CB8AC3E}">
        <p14:creationId xmlns:p14="http://schemas.microsoft.com/office/powerpoint/2010/main" val="1604230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1"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1"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3009" name="Line 2"/>
          <p:cNvSpPr>
            <a:spLocks noChangeShapeType="1"/>
          </p:cNvSpPr>
          <p:nvPr/>
        </p:nvSpPr>
        <p:spPr bwMode="auto">
          <a:xfrm flipV="1">
            <a:off x="2895600" y="2433638"/>
            <a:ext cx="0" cy="7302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0" name="Text Box 3"/>
          <p:cNvSpPr txBox="1">
            <a:spLocks noChangeArrowheads="1"/>
          </p:cNvSpPr>
          <p:nvPr/>
        </p:nvSpPr>
        <p:spPr bwMode="auto">
          <a:xfrm>
            <a:off x="2336800" y="3276600"/>
            <a:ext cx="868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Arial Narrow" charset="0"/>
              </a:rPr>
              <a:t>tone at f</a:t>
            </a:r>
          </a:p>
        </p:txBody>
      </p:sp>
      <p:sp>
        <p:nvSpPr>
          <p:cNvPr id="43011" name="Oval 4"/>
          <p:cNvSpPr>
            <a:spLocks noChangeArrowheads="1"/>
          </p:cNvSpPr>
          <p:nvPr/>
        </p:nvSpPr>
        <p:spPr bwMode="auto">
          <a:xfrm>
            <a:off x="1905000" y="5715000"/>
            <a:ext cx="152400" cy="152400"/>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5125" name="Line 5"/>
          <p:cNvSpPr>
            <a:spLocks noChangeShapeType="1"/>
          </p:cNvSpPr>
          <p:nvPr/>
        </p:nvSpPr>
        <p:spPr bwMode="auto">
          <a:xfrm flipV="1">
            <a:off x="2895600" y="2195513"/>
            <a:ext cx="0" cy="9461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3" name="Text Box 6"/>
          <p:cNvSpPr txBox="1">
            <a:spLocks noChangeArrowheads="1"/>
          </p:cNvSpPr>
          <p:nvPr/>
        </p:nvSpPr>
        <p:spPr bwMode="auto">
          <a:xfrm>
            <a:off x="0" y="4267200"/>
            <a:ext cx="11731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Arial Narrow" charset="0"/>
              </a:rPr>
              <a:t>threshold of</a:t>
            </a:r>
          </a:p>
          <a:p>
            <a:pPr eaLnBrk="1" hangingPunct="1"/>
            <a:r>
              <a:rPr lang="en-US" sz="1800">
                <a:latin typeface="Arial Narrow" charset="0"/>
              </a:rPr>
              <a:t>perception </a:t>
            </a:r>
          </a:p>
          <a:p>
            <a:pPr eaLnBrk="1" hangingPunct="1"/>
            <a:r>
              <a:rPr lang="en-US" sz="1800">
                <a:latin typeface="Arial Narrow" charset="0"/>
              </a:rPr>
              <a:t>of the tone</a:t>
            </a:r>
          </a:p>
        </p:txBody>
      </p:sp>
      <p:sp>
        <p:nvSpPr>
          <p:cNvPr id="43014" name="Line 7"/>
          <p:cNvSpPr>
            <a:spLocks noChangeShapeType="1"/>
          </p:cNvSpPr>
          <p:nvPr/>
        </p:nvSpPr>
        <p:spPr bwMode="auto">
          <a:xfrm flipV="1">
            <a:off x="838200" y="5638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Oval 8"/>
          <p:cNvSpPr>
            <a:spLocks noChangeArrowheads="1"/>
          </p:cNvSpPr>
          <p:nvPr/>
        </p:nvSpPr>
        <p:spPr bwMode="auto">
          <a:xfrm>
            <a:off x="2133600" y="5257800"/>
            <a:ext cx="152400" cy="152400"/>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5129" name="Line 9"/>
          <p:cNvSpPr>
            <a:spLocks noChangeShapeType="1"/>
          </p:cNvSpPr>
          <p:nvPr/>
        </p:nvSpPr>
        <p:spPr bwMode="auto">
          <a:xfrm>
            <a:off x="2284413" y="64008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Text Box 10"/>
          <p:cNvSpPr txBox="1">
            <a:spLocks noChangeArrowheads="1"/>
          </p:cNvSpPr>
          <p:nvPr/>
        </p:nvSpPr>
        <p:spPr bwMode="auto">
          <a:xfrm>
            <a:off x="3259138" y="6172200"/>
            <a:ext cx="1552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Arial Narrow" charset="0"/>
              </a:rPr>
              <a:t>noise bandwidth</a:t>
            </a:r>
          </a:p>
        </p:txBody>
      </p:sp>
      <p:sp>
        <p:nvSpPr>
          <p:cNvPr id="5131" name="Line 11"/>
          <p:cNvSpPr>
            <a:spLocks noChangeShapeType="1"/>
          </p:cNvSpPr>
          <p:nvPr/>
        </p:nvSpPr>
        <p:spPr bwMode="auto">
          <a:xfrm flipV="1">
            <a:off x="2895600" y="1900238"/>
            <a:ext cx="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Oval 12"/>
          <p:cNvSpPr>
            <a:spLocks noChangeArrowheads="1"/>
          </p:cNvSpPr>
          <p:nvPr/>
        </p:nvSpPr>
        <p:spPr bwMode="auto">
          <a:xfrm>
            <a:off x="2362200" y="4876800"/>
            <a:ext cx="152400" cy="152400"/>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5133" name="Oval 13"/>
          <p:cNvSpPr>
            <a:spLocks noChangeArrowheads="1"/>
          </p:cNvSpPr>
          <p:nvPr/>
        </p:nvSpPr>
        <p:spPr bwMode="auto">
          <a:xfrm>
            <a:off x="2819400" y="4876800"/>
            <a:ext cx="152400" cy="152400"/>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5134" name="Oval 14"/>
          <p:cNvSpPr>
            <a:spLocks noChangeArrowheads="1"/>
          </p:cNvSpPr>
          <p:nvPr/>
        </p:nvSpPr>
        <p:spPr bwMode="auto">
          <a:xfrm>
            <a:off x="3276600" y="4876800"/>
            <a:ext cx="152400" cy="152400"/>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nvGrpSpPr>
          <p:cNvPr id="2" name="Group 15"/>
          <p:cNvGrpSpPr>
            <a:grpSpLocks/>
          </p:cNvGrpSpPr>
          <p:nvPr/>
        </p:nvGrpSpPr>
        <p:grpSpPr bwMode="auto">
          <a:xfrm>
            <a:off x="3657600" y="4876800"/>
            <a:ext cx="1676400" cy="152400"/>
            <a:chOff x="2256" y="2236"/>
            <a:chExt cx="1056" cy="96"/>
          </a:xfrm>
        </p:grpSpPr>
        <p:sp>
          <p:nvSpPr>
            <p:cNvPr id="43035" name="Oval 16"/>
            <p:cNvSpPr>
              <a:spLocks noChangeArrowheads="1"/>
            </p:cNvSpPr>
            <p:nvPr/>
          </p:nvSpPr>
          <p:spPr bwMode="auto">
            <a:xfrm>
              <a:off x="2256" y="2236"/>
              <a:ext cx="96" cy="96"/>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43036" name="Oval 17"/>
            <p:cNvSpPr>
              <a:spLocks noChangeArrowheads="1"/>
            </p:cNvSpPr>
            <p:nvPr/>
          </p:nvSpPr>
          <p:spPr bwMode="auto">
            <a:xfrm>
              <a:off x="2496" y="2236"/>
              <a:ext cx="96" cy="96"/>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43037" name="Oval 18"/>
            <p:cNvSpPr>
              <a:spLocks noChangeArrowheads="1"/>
            </p:cNvSpPr>
            <p:nvPr/>
          </p:nvSpPr>
          <p:spPr bwMode="auto">
            <a:xfrm>
              <a:off x="2736" y="2236"/>
              <a:ext cx="96" cy="96"/>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43038" name="Oval 19"/>
            <p:cNvSpPr>
              <a:spLocks noChangeArrowheads="1"/>
            </p:cNvSpPr>
            <p:nvPr/>
          </p:nvSpPr>
          <p:spPr bwMode="auto">
            <a:xfrm>
              <a:off x="2976" y="2236"/>
              <a:ext cx="96" cy="96"/>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43039" name="Oval 20"/>
            <p:cNvSpPr>
              <a:spLocks noChangeArrowheads="1"/>
            </p:cNvSpPr>
            <p:nvPr/>
          </p:nvSpPr>
          <p:spPr bwMode="auto">
            <a:xfrm>
              <a:off x="3216" y="2236"/>
              <a:ext cx="96" cy="96"/>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sp>
        <p:nvSpPr>
          <p:cNvPr id="5141" name="Rectangle 21"/>
          <p:cNvSpPr>
            <a:spLocks noChangeArrowheads="1"/>
          </p:cNvSpPr>
          <p:nvPr/>
        </p:nvSpPr>
        <p:spPr bwMode="auto">
          <a:xfrm>
            <a:off x="533400" y="1747838"/>
            <a:ext cx="4800600" cy="1447800"/>
          </a:xfrm>
          <a:prstGeom prst="rect">
            <a:avLst/>
          </a:prstGeom>
          <a:solidFill>
            <a:schemeClr val="accent1">
              <a:alpha val="2588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5142" name="Rectangle 22"/>
          <p:cNvSpPr>
            <a:spLocks noChangeArrowheads="1"/>
          </p:cNvSpPr>
          <p:nvPr/>
        </p:nvSpPr>
        <p:spPr bwMode="auto">
          <a:xfrm>
            <a:off x="1295400" y="1747838"/>
            <a:ext cx="3200400" cy="1447800"/>
          </a:xfrm>
          <a:prstGeom prst="rect">
            <a:avLst/>
          </a:prstGeom>
          <a:solidFill>
            <a:schemeClr val="accent1">
              <a:alpha val="2588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5143" name="Rectangle 23"/>
          <p:cNvSpPr>
            <a:spLocks noChangeArrowheads="1"/>
          </p:cNvSpPr>
          <p:nvPr/>
        </p:nvSpPr>
        <p:spPr bwMode="auto">
          <a:xfrm>
            <a:off x="2286000" y="1747838"/>
            <a:ext cx="1143000" cy="1447800"/>
          </a:xfrm>
          <a:prstGeom prst="rect">
            <a:avLst/>
          </a:prstGeom>
          <a:solidFill>
            <a:schemeClr val="accent1">
              <a:alpha val="2588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5144" name="Rectangle 24"/>
          <p:cNvSpPr>
            <a:spLocks noChangeArrowheads="1"/>
          </p:cNvSpPr>
          <p:nvPr/>
        </p:nvSpPr>
        <p:spPr bwMode="auto">
          <a:xfrm>
            <a:off x="2703513" y="1747838"/>
            <a:ext cx="381000" cy="1447800"/>
          </a:xfrm>
          <a:prstGeom prst="rect">
            <a:avLst/>
          </a:prstGeom>
          <a:solidFill>
            <a:schemeClr val="accent1">
              <a:alpha val="2588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5145" name="Rectangle 25"/>
          <p:cNvSpPr>
            <a:spLocks noGrp="1" noChangeArrowheads="1"/>
          </p:cNvSpPr>
          <p:nvPr>
            <p:ph type="body" idx="4294967295"/>
          </p:nvPr>
        </p:nvSpPr>
        <p:spPr>
          <a:xfrm>
            <a:off x="5791200" y="1676400"/>
            <a:ext cx="3200400" cy="4038600"/>
          </a:xfrm>
        </p:spPr>
        <p:txBody>
          <a:bodyPr/>
          <a:lstStyle/>
          <a:p>
            <a:pPr eaLnBrk="1" hangingPunct="1">
              <a:lnSpc>
                <a:spcPct val="90000"/>
              </a:lnSpc>
              <a:buFontTx/>
              <a:buNone/>
            </a:pPr>
            <a:r>
              <a:rPr lang="en-US" sz="2400" b="1" dirty="0">
                <a:latin typeface="Calibri" charset="0"/>
                <a:ea typeface="ＭＳ Ｐゴシック" charset="0"/>
                <a:cs typeface="ＭＳ Ｐゴシック" charset="0"/>
              </a:rPr>
              <a:t>what happens outside the critical band does not affect decoding of the sound in the critical band</a:t>
            </a:r>
          </a:p>
          <a:p>
            <a:pPr eaLnBrk="1" hangingPunct="1">
              <a:lnSpc>
                <a:spcPct val="90000"/>
              </a:lnSpc>
              <a:buFontTx/>
              <a:buNone/>
            </a:pPr>
            <a:endParaRPr lang="en-US" sz="2400" b="1" dirty="0">
              <a:latin typeface="Calibri" charset="0"/>
              <a:ea typeface="ＭＳ Ｐゴシック" charset="0"/>
              <a:cs typeface="ＭＳ Ｐゴシック" charset="0"/>
            </a:endParaRPr>
          </a:p>
        </p:txBody>
      </p:sp>
      <p:sp>
        <p:nvSpPr>
          <p:cNvPr id="5146" name="Text Box 26"/>
          <p:cNvSpPr txBox="1">
            <a:spLocks noChangeArrowheads="1"/>
          </p:cNvSpPr>
          <p:nvPr/>
        </p:nvSpPr>
        <p:spPr bwMode="auto">
          <a:xfrm>
            <a:off x="1865313" y="909638"/>
            <a:ext cx="1743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Arial Narrow" charset="0"/>
              </a:rPr>
              <a:t>band-pass filtered</a:t>
            </a:r>
          </a:p>
          <a:p>
            <a:pPr eaLnBrk="1" hangingPunct="1"/>
            <a:r>
              <a:rPr lang="en-US" sz="1800">
                <a:latin typeface="Arial Narrow" charset="0"/>
              </a:rPr>
              <a:t>noise centered at f</a:t>
            </a:r>
          </a:p>
        </p:txBody>
      </p:sp>
      <p:sp>
        <p:nvSpPr>
          <p:cNvPr id="43029" name="Text Box 27"/>
          <p:cNvSpPr txBox="1">
            <a:spLocks noChangeArrowheads="1"/>
          </p:cNvSpPr>
          <p:nvPr/>
        </p:nvSpPr>
        <p:spPr bwMode="auto">
          <a:xfrm>
            <a:off x="990600" y="155575"/>
            <a:ext cx="678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a:latin typeface="Arial Narrow" charset="0"/>
              </a:rPr>
              <a:t>Simultaneous Masking (Fletcher 1940) </a:t>
            </a:r>
          </a:p>
        </p:txBody>
      </p:sp>
      <p:grpSp>
        <p:nvGrpSpPr>
          <p:cNvPr id="3" name="Group 28"/>
          <p:cNvGrpSpPr>
            <a:grpSpLocks/>
          </p:cNvGrpSpPr>
          <p:nvPr/>
        </p:nvGrpSpPr>
        <p:grpSpPr bwMode="auto">
          <a:xfrm>
            <a:off x="1830388" y="3886200"/>
            <a:ext cx="1131887" cy="914400"/>
            <a:chOff x="1168" y="2448"/>
            <a:chExt cx="713" cy="576"/>
          </a:xfrm>
        </p:grpSpPr>
        <p:sp>
          <p:nvSpPr>
            <p:cNvPr id="43033" name="Text Box 29"/>
            <p:cNvSpPr txBox="1">
              <a:spLocks noChangeArrowheads="1"/>
            </p:cNvSpPr>
            <p:nvPr/>
          </p:nvSpPr>
          <p:spPr bwMode="auto">
            <a:xfrm>
              <a:off x="1168" y="2448"/>
              <a:ext cx="713"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F3300"/>
                  </a:solidFill>
                  <a:latin typeface="Arial Narrow" charset="0"/>
                </a:rPr>
                <a:t>critical </a:t>
              </a:r>
            </a:p>
            <a:p>
              <a:pPr algn="ctr" eaLnBrk="1" hangingPunct="1"/>
              <a:r>
                <a:rPr lang="en-US" sz="1800" b="1">
                  <a:solidFill>
                    <a:srgbClr val="FF3300"/>
                  </a:solidFill>
                  <a:latin typeface="Arial Narrow" charset="0"/>
                </a:rPr>
                <a:t>bandwidth</a:t>
              </a:r>
            </a:p>
          </p:txBody>
        </p:sp>
        <p:sp>
          <p:nvSpPr>
            <p:cNvPr id="43034" name="Line 30"/>
            <p:cNvSpPr>
              <a:spLocks noChangeShapeType="1"/>
            </p:cNvSpPr>
            <p:nvPr/>
          </p:nvSpPr>
          <p:spPr bwMode="auto">
            <a:xfrm>
              <a:off x="1536" y="2928"/>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151" name="Line 31"/>
          <p:cNvSpPr>
            <a:spLocks noChangeShapeType="1"/>
          </p:cNvSpPr>
          <p:nvPr/>
        </p:nvSpPr>
        <p:spPr bwMode="auto">
          <a:xfrm flipV="1">
            <a:off x="3429000" y="1676400"/>
            <a:ext cx="0" cy="1752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2" name="Line 32"/>
          <p:cNvSpPr>
            <a:spLocks noChangeShapeType="1"/>
          </p:cNvSpPr>
          <p:nvPr/>
        </p:nvSpPr>
        <p:spPr bwMode="auto">
          <a:xfrm flipV="1">
            <a:off x="2362200" y="1676400"/>
            <a:ext cx="0" cy="1752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066296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44"/>
                                        </p:tgtEl>
                                        <p:attrNameLst>
                                          <p:attrName>style.visibility</p:attrName>
                                        </p:attrNameLst>
                                      </p:cBhvr>
                                      <p:to>
                                        <p:strVal val="visible"/>
                                      </p:to>
                                    </p:set>
                                    <p:anim calcmode="lin" valueType="num">
                                      <p:cBhvr additive="base">
                                        <p:cTn id="7" dur="500" fill="hold"/>
                                        <p:tgtEl>
                                          <p:spTgt spid="5144"/>
                                        </p:tgtEl>
                                        <p:attrNameLst>
                                          <p:attrName>ppt_x</p:attrName>
                                        </p:attrNameLst>
                                      </p:cBhvr>
                                      <p:tavLst>
                                        <p:tav tm="0">
                                          <p:val>
                                            <p:strVal val="0-#ppt_w/2"/>
                                          </p:val>
                                        </p:tav>
                                        <p:tav tm="100000">
                                          <p:val>
                                            <p:strVal val="#ppt_x"/>
                                          </p:val>
                                        </p:tav>
                                      </p:tavLst>
                                    </p:anim>
                                    <p:anim calcmode="lin" valueType="num">
                                      <p:cBhvr additive="base">
                                        <p:cTn id="8" dur="500" fill="hold"/>
                                        <p:tgtEl>
                                          <p:spTgt spid="514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146"/>
                                        </p:tgtEl>
                                        <p:attrNameLst>
                                          <p:attrName>style.visibility</p:attrName>
                                        </p:attrNameLst>
                                      </p:cBhvr>
                                      <p:to>
                                        <p:strVal val="visible"/>
                                      </p:to>
                                    </p:set>
                                    <p:anim calcmode="lin" valueType="num">
                                      <p:cBhvr additive="base">
                                        <p:cTn id="12" dur="500" fill="hold"/>
                                        <p:tgtEl>
                                          <p:spTgt spid="5146"/>
                                        </p:tgtEl>
                                        <p:attrNameLst>
                                          <p:attrName>ppt_x</p:attrName>
                                        </p:attrNameLst>
                                      </p:cBhvr>
                                      <p:tavLst>
                                        <p:tav tm="0">
                                          <p:val>
                                            <p:strVal val="0-#ppt_w/2"/>
                                          </p:val>
                                        </p:tav>
                                        <p:tav tm="100000">
                                          <p:val>
                                            <p:strVal val="#ppt_x"/>
                                          </p:val>
                                        </p:tav>
                                      </p:tavLst>
                                    </p:anim>
                                    <p:anim calcmode="lin" valueType="num">
                                      <p:cBhvr additive="base">
                                        <p:cTn id="13" dur="500" fill="hold"/>
                                        <p:tgtEl>
                                          <p:spTgt spid="514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125"/>
                                        </p:tgtEl>
                                        <p:attrNameLst>
                                          <p:attrName>style.visibility</p:attrName>
                                        </p:attrNameLst>
                                      </p:cBhvr>
                                      <p:to>
                                        <p:strVal val="visible"/>
                                      </p:to>
                                    </p:set>
                                    <p:anim calcmode="lin" valueType="num">
                                      <p:cBhvr additive="base">
                                        <p:cTn id="18" dur="500" fill="hold"/>
                                        <p:tgtEl>
                                          <p:spTgt spid="5125"/>
                                        </p:tgtEl>
                                        <p:attrNameLst>
                                          <p:attrName>ppt_x</p:attrName>
                                        </p:attrNameLst>
                                      </p:cBhvr>
                                      <p:tavLst>
                                        <p:tav tm="0">
                                          <p:val>
                                            <p:strVal val="0-#ppt_w/2"/>
                                          </p:val>
                                        </p:tav>
                                        <p:tav tm="100000">
                                          <p:val>
                                            <p:strVal val="#ppt_x"/>
                                          </p:val>
                                        </p:tav>
                                      </p:tavLst>
                                    </p:anim>
                                    <p:anim calcmode="lin" valueType="num">
                                      <p:cBhvr additive="base">
                                        <p:cTn id="19" dur="500" fill="hold"/>
                                        <p:tgtEl>
                                          <p:spTgt spid="5125"/>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5129"/>
                                        </p:tgtEl>
                                        <p:attrNameLst>
                                          <p:attrName>style.visibility</p:attrName>
                                        </p:attrNameLst>
                                      </p:cBhvr>
                                      <p:to>
                                        <p:strVal val="visible"/>
                                      </p:to>
                                    </p:set>
                                    <p:anim calcmode="lin" valueType="num">
                                      <p:cBhvr additive="base">
                                        <p:cTn id="23" dur="500" fill="hold"/>
                                        <p:tgtEl>
                                          <p:spTgt spid="5129"/>
                                        </p:tgtEl>
                                        <p:attrNameLst>
                                          <p:attrName>ppt_x</p:attrName>
                                        </p:attrNameLst>
                                      </p:cBhvr>
                                      <p:tavLst>
                                        <p:tav tm="0">
                                          <p:val>
                                            <p:strVal val="0-#ppt_w/2"/>
                                          </p:val>
                                        </p:tav>
                                        <p:tav tm="100000">
                                          <p:val>
                                            <p:strVal val="#ppt_x"/>
                                          </p:val>
                                        </p:tav>
                                      </p:tavLst>
                                    </p:anim>
                                    <p:anim calcmode="lin" valueType="num">
                                      <p:cBhvr additive="base">
                                        <p:cTn id="24" dur="500" fill="hold"/>
                                        <p:tgtEl>
                                          <p:spTgt spid="5129"/>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000"/>
                            </p:stCondLst>
                            <p:childTnLst>
                              <p:par>
                                <p:cTn id="26" presetID="2" presetClass="entr" presetSubtype="8" fill="hold" grpId="0" nodeType="afterEffect">
                                  <p:stCondLst>
                                    <p:cond delay="0"/>
                                  </p:stCondLst>
                                  <p:childTnLst>
                                    <p:set>
                                      <p:cBhvr>
                                        <p:cTn id="27" dur="1" fill="hold">
                                          <p:stCondLst>
                                            <p:cond delay="0"/>
                                          </p:stCondLst>
                                        </p:cTn>
                                        <p:tgtEl>
                                          <p:spTgt spid="5130"/>
                                        </p:tgtEl>
                                        <p:attrNameLst>
                                          <p:attrName>style.visibility</p:attrName>
                                        </p:attrNameLst>
                                      </p:cBhvr>
                                      <p:to>
                                        <p:strVal val="visible"/>
                                      </p:to>
                                    </p:set>
                                    <p:anim calcmode="lin" valueType="num">
                                      <p:cBhvr additive="base">
                                        <p:cTn id="28" dur="500" fill="hold"/>
                                        <p:tgtEl>
                                          <p:spTgt spid="5130"/>
                                        </p:tgtEl>
                                        <p:attrNameLst>
                                          <p:attrName>ppt_x</p:attrName>
                                        </p:attrNameLst>
                                      </p:cBhvr>
                                      <p:tavLst>
                                        <p:tav tm="0">
                                          <p:val>
                                            <p:strVal val="0-#ppt_w/2"/>
                                          </p:val>
                                        </p:tav>
                                        <p:tav tm="100000">
                                          <p:val>
                                            <p:strVal val="#ppt_x"/>
                                          </p:val>
                                        </p:tav>
                                      </p:tavLst>
                                    </p:anim>
                                    <p:anim calcmode="lin" valueType="num">
                                      <p:cBhvr additive="base">
                                        <p:cTn id="29" dur="500" fill="hold"/>
                                        <p:tgtEl>
                                          <p:spTgt spid="5130"/>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1500"/>
                            </p:stCondLst>
                            <p:childTnLst>
                              <p:par>
                                <p:cTn id="31" presetID="2" presetClass="entr" presetSubtype="8" fill="hold" grpId="0" nodeType="afterEffect">
                                  <p:stCondLst>
                                    <p:cond delay="0"/>
                                  </p:stCondLst>
                                  <p:childTnLst>
                                    <p:set>
                                      <p:cBhvr>
                                        <p:cTn id="32" dur="1" fill="hold">
                                          <p:stCondLst>
                                            <p:cond delay="0"/>
                                          </p:stCondLst>
                                        </p:cTn>
                                        <p:tgtEl>
                                          <p:spTgt spid="5128"/>
                                        </p:tgtEl>
                                        <p:attrNameLst>
                                          <p:attrName>style.visibility</p:attrName>
                                        </p:attrNameLst>
                                      </p:cBhvr>
                                      <p:to>
                                        <p:strVal val="visible"/>
                                      </p:to>
                                    </p:set>
                                    <p:anim calcmode="lin" valueType="num">
                                      <p:cBhvr additive="base">
                                        <p:cTn id="33" dur="500" fill="hold"/>
                                        <p:tgtEl>
                                          <p:spTgt spid="5128"/>
                                        </p:tgtEl>
                                        <p:attrNameLst>
                                          <p:attrName>ppt_x</p:attrName>
                                        </p:attrNameLst>
                                      </p:cBhvr>
                                      <p:tavLst>
                                        <p:tav tm="0">
                                          <p:val>
                                            <p:strVal val="0-#ppt_w/2"/>
                                          </p:val>
                                        </p:tav>
                                        <p:tav tm="100000">
                                          <p:val>
                                            <p:strVal val="#ppt_x"/>
                                          </p:val>
                                        </p:tav>
                                      </p:tavLst>
                                    </p:anim>
                                    <p:anim calcmode="lin" valueType="num">
                                      <p:cBhvr additive="base">
                                        <p:cTn id="34"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5143"/>
                                        </p:tgtEl>
                                        <p:attrNameLst>
                                          <p:attrName>style.visibility</p:attrName>
                                        </p:attrNameLst>
                                      </p:cBhvr>
                                      <p:to>
                                        <p:strVal val="visible"/>
                                      </p:to>
                                    </p:set>
                                    <p:anim calcmode="lin" valueType="num">
                                      <p:cBhvr additive="base">
                                        <p:cTn id="39" dur="500" fill="hold"/>
                                        <p:tgtEl>
                                          <p:spTgt spid="5143"/>
                                        </p:tgtEl>
                                        <p:attrNameLst>
                                          <p:attrName>ppt_x</p:attrName>
                                        </p:attrNameLst>
                                      </p:cBhvr>
                                      <p:tavLst>
                                        <p:tav tm="0">
                                          <p:val>
                                            <p:strVal val="0-#ppt_w/2"/>
                                          </p:val>
                                        </p:tav>
                                        <p:tav tm="100000">
                                          <p:val>
                                            <p:strVal val="#ppt_x"/>
                                          </p:val>
                                        </p:tav>
                                      </p:tavLst>
                                    </p:anim>
                                    <p:anim calcmode="lin" valueType="num">
                                      <p:cBhvr additive="base">
                                        <p:cTn id="40" dur="500" fill="hold"/>
                                        <p:tgtEl>
                                          <p:spTgt spid="5143"/>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500"/>
                            </p:stCondLst>
                            <p:childTnLst>
                              <p:par>
                                <p:cTn id="42" presetID="2" presetClass="entr" presetSubtype="8" fill="hold" grpId="0" nodeType="afterEffect">
                                  <p:stCondLst>
                                    <p:cond delay="0"/>
                                  </p:stCondLst>
                                  <p:childTnLst>
                                    <p:set>
                                      <p:cBhvr>
                                        <p:cTn id="43" dur="1" fill="hold">
                                          <p:stCondLst>
                                            <p:cond delay="0"/>
                                          </p:stCondLst>
                                        </p:cTn>
                                        <p:tgtEl>
                                          <p:spTgt spid="5131"/>
                                        </p:tgtEl>
                                        <p:attrNameLst>
                                          <p:attrName>style.visibility</p:attrName>
                                        </p:attrNameLst>
                                      </p:cBhvr>
                                      <p:to>
                                        <p:strVal val="visible"/>
                                      </p:to>
                                    </p:set>
                                    <p:anim calcmode="lin" valueType="num">
                                      <p:cBhvr additive="base">
                                        <p:cTn id="44" dur="500" fill="hold"/>
                                        <p:tgtEl>
                                          <p:spTgt spid="5131"/>
                                        </p:tgtEl>
                                        <p:attrNameLst>
                                          <p:attrName>ppt_x</p:attrName>
                                        </p:attrNameLst>
                                      </p:cBhvr>
                                      <p:tavLst>
                                        <p:tav tm="0">
                                          <p:val>
                                            <p:strVal val="0-#ppt_w/2"/>
                                          </p:val>
                                        </p:tav>
                                        <p:tav tm="100000">
                                          <p:val>
                                            <p:strVal val="#ppt_x"/>
                                          </p:val>
                                        </p:tav>
                                      </p:tavLst>
                                    </p:anim>
                                    <p:anim calcmode="lin" valueType="num">
                                      <p:cBhvr additive="base">
                                        <p:cTn id="45" dur="500" fill="hold"/>
                                        <p:tgtEl>
                                          <p:spTgt spid="5131"/>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1000"/>
                            </p:stCondLst>
                            <p:childTnLst>
                              <p:par>
                                <p:cTn id="47" presetID="2" presetClass="entr" presetSubtype="8" fill="hold" grpId="0" nodeType="afterEffect">
                                  <p:stCondLst>
                                    <p:cond delay="0"/>
                                  </p:stCondLst>
                                  <p:childTnLst>
                                    <p:set>
                                      <p:cBhvr>
                                        <p:cTn id="48" dur="1" fill="hold">
                                          <p:stCondLst>
                                            <p:cond delay="0"/>
                                          </p:stCondLst>
                                        </p:cTn>
                                        <p:tgtEl>
                                          <p:spTgt spid="5132"/>
                                        </p:tgtEl>
                                        <p:attrNameLst>
                                          <p:attrName>style.visibility</p:attrName>
                                        </p:attrNameLst>
                                      </p:cBhvr>
                                      <p:to>
                                        <p:strVal val="visible"/>
                                      </p:to>
                                    </p:set>
                                    <p:anim calcmode="lin" valueType="num">
                                      <p:cBhvr additive="base">
                                        <p:cTn id="49" dur="500" fill="hold"/>
                                        <p:tgtEl>
                                          <p:spTgt spid="5132"/>
                                        </p:tgtEl>
                                        <p:attrNameLst>
                                          <p:attrName>ppt_x</p:attrName>
                                        </p:attrNameLst>
                                      </p:cBhvr>
                                      <p:tavLst>
                                        <p:tav tm="0">
                                          <p:val>
                                            <p:strVal val="0-#ppt_w/2"/>
                                          </p:val>
                                        </p:tav>
                                        <p:tav tm="100000">
                                          <p:val>
                                            <p:strVal val="#ppt_x"/>
                                          </p:val>
                                        </p:tav>
                                      </p:tavLst>
                                    </p:anim>
                                    <p:anim calcmode="lin" valueType="num">
                                      <p:cBhvr additive="base">
                                        <p:cTn id="50" dur="500" fill="hold"/>
                                        <p:tgtEl>
                                          <p:spTgt spid="5132"/>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142"/>
                                        </p:tgtEl>
                                        <p:attrNameLst>
                                          <p:attrName>style.visibility</p:attrName>
                                        </p:attrNameLst>
                                      </p:cBhvr>
                                      <p:to>
                                        <p:strVal val="visible"/>
                                      </p:to>
                                    </p:set>
                                    <p:anim calcmode="lin" valueType="num">
                                      <p:cBhvr additive="base">
                                        <p:cTn id="55" dur="500" fill="hold"/>
                                        <p:tgtEl>
                                          <p:spTgt spid="5142"/>
                                        </p:tgtEl>
                                        <p:attrNameLst>
                                          <p:attrName>ppt_x</p:attrName>
                                        </p:attrNameLst>
                                      </p:cBhvr>
                                      <p:tavLst>
                                        <p:tav tm="0">
                                          <p:val>
                                            <p:strVal val="0-#ppt_w/2"/>
                                          </p:val>
                                        </p:tav>
                                        <p:tav tm="100000">
                                          <p:val>
                                            <p:strVal val="#ppt_x"/>
                                          </p:val>
                                        </p:tav>
                                      </p:tavLst>
                                    </p:anim>
                                    <p:anim calcmode="lin" valueType="num">
                                      <p:cBhvr additive="base">
                                        <p:cTn id="56" dur="500" fill="hold"/>
                                        <p:tgtEl>
                                          <p:spTgt spid="5142"/>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133"/>
                                        </p:tgtEl>
                                        <p:attrNameLst>
                                          <p:attrName>style.visibility</p:attrName>
                                        </p:attrNameLst>
                                      </p:cBhvr>
                                      <p:to>
                                        <p:strVal val="visible"/>
                                      </p:to>
                                    </p:set>
                                    <p:anim calcmode="lin" valueType="num">
                                      <p:cBhvr additive="base">
                                        <p:cTn id="61" dur="500" fill="hold"/>
                                        <p:tgtEl>
                                          <p:spTgt spid="5133"/>
                                        </p:tgtEl>
                                        <p:attrNameLst>
                                          <p:attrName>ppt_x</p:attrName>
                                        </p:attrNameLst>
                                      </p:cBhvr>
                                      <p:tavLst>
                                        <p:tav tm="0">
                                          <p:val>
                                            <p:strVal val="0-#ppt_w/2"/>
                                          </p:val>
                                        </p:tav>
                                        <p:tav tm="100000">
                                          <p:val>
                                            <p:strVal val="#ppt_x"/>
                                          </p:val>
                                        </p:tav>
                                      </p:tavLst>
                                    </p:anim>
                                    <p:anim calcmode="lin" valueType="num">
                                      <p:cBhvr additive="base">
                                        <p:cTn id="62" dur="500" fill="hold"/>
                                        <p:tgtEl>
                                          <p:spTgt spid="5133"/>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141"/>
                                        </p:tgtEl>
                                        <p:attrNameLst>
                                          <p:attrName>style.visibility</p:attrName>
                                        </p:attrNameLst>
                                      </p:cBhvr>
                                      <p:to>
                                        <p:strVal val="visible"/>
                                      </p:to>
                                    </p:set>
                                    <p:anim calcmode="lin" valueType="num">
                                      <p:cBhvr additive="base">
                                        <p:cTn id="67" dur="500" fill="hold"/>
                                        <p:tgtEl>
                                          <p:spTgt spid="5141"/>
                                        </p:tgtEl>
                                        <p:attrNameLst>
                                          <p:attrName>ppt_x</p:attrName>
                                        </p:attrNameLst>
                                      </p:cBhvr>
                                      <p:tavLst>
                                        <p:tav tm="0">
                                          <p:val>
                                            <p:strVal val="0-#ppt_w/2"/>
                                          </p:val>
                                        </p:tav>
                                        <p:tav tm="100000">
                                          <p:val>
                                            <p:strVal val="#ppt_x"/>
                                          </p:val>
                                        </p:tav>
                                      </p:tavLst>
                                    </p:anim>
                                    <p:anim calcmode="lin" valueType="num">
                                      <p:cBhvr additive="base">
                                        <p:cTn id="68" dur="500" fill="hold"/>
                                        <p:tgtEl>
                                          <p:spTgt spid="5141"/>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500"/>
                            </p:stCondLst>
                            <p:childTnLst>
                              <p:par>
                                <p:cTn id="70" presetID="2" presetClass="entr" presetSubtype="8" fill="hold" grpId="0" nodeType="afterEffect">
                                  <p:stCondLst>
                                    <p:cond delay="0"/>
                                  </p:stCondLst>
                                  <p:childTnLst>
                                    <p:set>
                                      <p:cBhvr>
                                        <p:cTn id="71" dur="1" fill="hold">
                                          <p:stCondLst>
                                            <p:cond delay="0"/>
                                          </p:stCondLst>
                                        </p:cTn>
                                        <p:tgtEl>
                                          <p:spTgt spid="5134"/>
                                        </p:tgtEl>
                                        <p:attrNameLst>
                                          <p:attrName>style.visibility</p:attrName>
                                        </p:attrNameLst>
                                      </p:cBhvr>
                                      <p:to>
                                        <p:strVal val="visible"/>
                                      </p:to>
                                    </p:set>
                                    <p:anim calcmode="lin" valueType="num">
                                      <p:cBhvr additive="base">
                                        <p:cTn id="72" dur="500" fill="hold"/>
                                        <p:tgtEl>
                                          <p:spTgt spid="5134"/>
                                        </p:tgtEl>
                                        <p:attrNameLst>
                                          <p:attrName>ppt_x</p:attrName>
                                        </p:attrNameLst>
                                      </p:cBhvr>
                                      <p:tavLst>
                                        <p:tav tm="0">
                                          <p:val>
                                            <p:strVal val="0-#ppt_w/2"/>
                                          </p:val>
                                        </p:tav>
                                        <p:tav tm="100000">
                                          <p:val>
                                            <p:strVal val="#ppt_x"/>
                                          </p:val>
                                        </p:tav>
                                      </p:tavLst>
                                    </p:anim>
                                    <p:anim calcmode="lin" valueType="num">
                                      <p:cBhvr additive="base">
                                        <p:cTn id="73" dur="500" fill="hold"/>
                                        <p:tgtEl>
                                          <p:spTgt spid="5134"/>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1000"/>
                            </p:stCondLst>
                            <p:childTnLst>
                              <p:par>
                                <p:cTn id="75" presetID="2" presetClass="entr" presetSubtype="8"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500" fill="hold"/>
                                        <p:tgtEl>
                                          <p:spTgt spid="2"/>
                                        </p:tgtEl>
                                        <p:attrNameLst>
                                          <p:attrName>ppt_x</p:attrName>
                                        </p:attrNameLst>
                                      </p:cBhvr>
                                      <p:tavLst>
                                        <p:tav tm="0">
                                          <p:val>
                                            <p:strVal val="0-#ppt_w/2"/>
                                          </p:val>
                                        </p:tav>
                                        <p:tav tm="100000">
                                          <p:val>
                                            <p:strVal val="#ppt_x"/>
                                          </p:val>
                                        </p:tav>
                                      </p:tavLst>
                                    </p:anim>
                                    <p:anim calcmode="lin" valueType="num">
                                      <p:cBhvr additive="base">
                                        <p:cTn id="7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8" fill="hold" nodeType="click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additive="base">
                                        <p:cTn id="83" dur="500" fill="hold"/>
                                        <p:tgtEl>
                                          <p:spTgt spid="3"/>
                                        </p:tgtEl>
                                        <p:attrNameLst>
                                          <p:attrName>ppt_x</p:attrName>
                                        </p:attrNameLst>
                                      </p:cBhvr>
                                      <p:tavLst>
                                        <p:tav tm="0">
                                          <p:val>
                                            <p:strVal val="0-#ppt_w/2"/>
                                          </p:val>
                                        </p:tav>
                                        <p:tav tm="100000">
                                          <p:val>
                                            <p:strVal val="#ppt_x"/>
                                          </p:val>
                                        </p:tav>
                                      </p:tavLst>
                                    </p:anim>
                                    <p:anim calcmode="lin" valueType="num">
                                      <p:cBhvr additive="base">
                                        <p:cTn id="84" dur="500" fill="hold"/>
                                        <p:tgtEl>
                                          <p:spTgt spid="3"/>
                                        </p:tgtEl>
                                        <p:attrNameLst>
                                          <p:attrName>ppt_y</p:attrName>
                                        </p:attrNameLst>
                                      </p:cBhvr>
                                      <p:tavLst>
                                        <p:tav tm="0">
                                          <p:val>
                                            <p:strVal val="#ppt_y"/>
                                          </p:val>
                                        </p:tav>
                                        <p:tav tm="100000">
                                          <p:val>
                                            <p:strVal val="#ppt_y"/>
                                          </p:val>
                                        </p:tav>
                                      </p:tavLst>
                                    </p:anim>
                                  </p:childTnLst>
                                </p:cTn>
                              </p:par>
                            </p:childTnLst>
                          </p:cTn>
                        </p:par>
                        <p:par>
                          <p:cTn id="85" fill="hold" nodeType="afterGroup">
                            <p:stCondLst>
                              <p:cond delay="500"/>
                            </p:stCondLst>
                            <p:childTnLst>
                              <p:par>
                                <p:cTn id="86" presetID="2" presetClass="entr" presetSubtype="8" fill="hold" grpId="0" nodeType="afterEffect">
                                  <p:stCondLst>
                                    <p:cond delay="0"/>
                                  </p:stCondLst>
                                  <p:childTnLst>
                                    <p:set>
                                      <p:cBhvr>
                                        <p:cTn id="87" dur="1" fill="hold">
                                          <p:stCondLst>
                                            <p:cond delay="0"/>
                                          </p:stCondLst>
                                        </p:cTn>
                                        <p:tgtEl>
                                          <p:spTgt spid="5151"/>
                                        </p:tgtEl>
                                        <p:attrNameLst>
                                          <p:attrName>style.visibility</p:attrName>
                                        </p:attrNameLst>
                                      </p:cBhvr>
                                      <p:to>
                                        <p:strVal val="visible"/>
                                      </p:to>
                                    </p:set>
                                    <p:anim calcmode="lin" valueType="num">
                                      <p:cBhvr additive="base">
                                        <p:cTn id="88" dur="500" fill="hold"/>
                                        <p:tgtEl>
                                          <p:spTgt spid="5151"/>
                                        </p:tgtEl>
                                        <p:attrNameLst>
                                          <p:attrName>ppt_x</p:attrName>
                                        </p:attrNameLst>
                                      </p:cBhvr>
                                      <p:tavLst>
                                        <p:tav tm="0">
                                          <p:val>
                                            <p:strVal val="0-#ppt_w/2"/>
                                          </p:val>
                                        </p:tav>
                                        <p:tav tm="100000">
                                          <p:val>
                                            <p:strVal val="#ppt_x"/>
                                          </p:val>
                                        </p:tav>
                                      </p:tavLst>
                                    </p:anim>
                                    <p:anim calcmode="lin" valueType="num">
                                      <p:cBhvr additive="base">
                                        <p:cTn id="89" dur="500" fill="hold"/>
                                        <p:tgtEl>
                                          <p:spTgt spid="5151"/>
                                        </p:tgtEl>
                                        <p:attrNameLst>
                                          <p:attrName>ppt_y</p:attrName>
                                        </p:attrNameLst>
                                      </p:cBhvr>
                                      <p:tavLst>
                                        <p:tav tm="0">
                                          <p:val>
                                            <p:strVal val="#ppt_y"/>
                                          </p:val>
                                        </p:tav>
                                        <p:tav tm="100000">
                                          <p:val>
                                            <p:strVal val="#ppt_y"/>
                                          </p:val>
                                        </p:tav>
                                      </p:tavLst>
                                    </p:anim>
                                  </p:childTnLst>
                                </p:cTn>
                              </p:par>
                            </p:childTnLst>
                          </p:cTn>
                        </p:par>
                        <p:par>
                          <p:cTn id="90" fill="hold" nodeType="afterGroup">
                            <p:stCondLst>
                              <p:cond delay="1000"/>
                            </p:stCondLst>
                            <p:childTnLst>
                              <p:par>
                                <p:cTn id="91" presetID="2" presetClass="entr" presetSubtype="8" fill="hold" grpId="0" nodeType="afterEffect">
                                  <p:stCondLst>
                                    <p:cond delay="0"/>
                                  </p:stCondLst>
                                  <p:childTnLst>
                                    <p:set>
                                      <p:cBhvr>
                                        <p:cTn id="92" dur="1" fill="hold">
                                          <p:stCondLst>
                                            <p:cond delay="0"/>
                                          </p:stCondLst>
                                        </p:cTn>
                                        <p:tgtEl>
                                          <p:spTgt spid="5152"/>
                                        </p:tgtEl>
                                        <p:attrNameLst>
                                          <p:attrName>style.visibility</p:attrName>
                                        </p:attrNameLst>
                                      </p:cBhvr>
                                      <p:to>
                                        <p:strVal val="visible"/>
                                      </p:to>
                                    </p:set>
                                    <p:anim calcmode="lin" valueType="num">
                                      <p:cBhvr additive="base">
                                        <p:cTn id="93" dur="500" fill="hold"/>
                                        <p:tgtEl>
                                          <p:spTgt spid="5152"/>
                                        </p:tgtEl>
                                        <p:attrNameLst>
                                          <p:attrName>ppt_x</p:attrName>
                                        </p:attrNameLst>
                                      </p:cBhvr>
                                      <p:tavLst>
                                        <p:tav tm="0">
                                          <p:val>
                                            <p:strVal val="0-#ppt_w/2"/>
                                          </p:val>
                                        </p:tav>
                                        <p:tav tm="100000">
                                          <p:val>
                                            <p:strVal val="#ppt_x"/>
                                          </p:val>
                                        </p:tav>
                                      </p:tavLst>
                                    </p:anim>
                                    <p:anim calcmode="lin" valueType="num">
                                      <p:cBhvr additive="base">
                                        <p:cTn id="94" dur="500" fill="hold"/>
                                        <p:tgtEl>
                                          <p:spTgt spid="5152"/>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5145">
                                            <p:txEl>
                                              <p:pRg st="0" end="0"/>
                                            </p:txEl>
                                          </p:spTgt>
                                        </p:tgtEl>
                                        <p:attrNameLst>
                                          <p:attrName>style.visibility</p:attrName>
                                        </p:attrNameLst>
                                      </p:cBhvr>
                                      <p:to>
                                        <p:strVal val="visible"/>
                                      </p:to>
                                    </p:set>
                                    <p:anim calcmode="lin" valueType="num">
                                      <p:cBhvr additive="base">
                                        <p:cTn id="97" dur="500" fill="hold"/>
                                        <p:tgtEl>
                                          <p:spTgt spid="5145">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51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8" grpId="0" animBg="1"/>
      <p:bldP spid="5129" grpId="0" animBg="1"/>
      <p:bldP spid="5130" grpId="0" autoUpdateAnimBg="0"/>
      <p:bldP spid="5131" grpId="0" animBg="1"/>
      <p:bldP spid="5132" grpId="0" animBg="1"/>
      <p:bldP spid="5133" grpId="0" animBg="1"/>
      <p:bldP spid="5134" grpId="0" animBg="1"/>
      <p:bldP spid="5141" grpId="0" animBg="1"/>
      <p:bldP spid="5142" grpId="0" animBg="1"/>
      <p:bldP spid="5143" grpId="0" animBg="1"/>
      <p:bldP spid="5144" grpId="0" animBg="1"/>
      <p:bldP spid="5145" grpId="0" build="p" autoUpdateAnimBg="0"/>
      <p:bldP spid="5146" grpId="0" autoUpdateAnimBg="0"/>
      <p:bldP spid="5151" grpId="0" animBg="1"/>
      <p:bldP spid="515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860</TotalTime>
  <Words>1627</Words>
  <Application>Microsoft Macintosh PowerPoint</Application>
  <PresentationFormat>On-screen Show (4:3)</PresentationFormat>
  <Paragraphs>470</Paragraphs>
  <Slides>31</Slides>
  <Notes>10</Notes>
  <HiddenSlides>4</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Office Theme</vt:lpstr>
      <vt:lpstr>Visio</vt:lpstr>
      <vt:lpstr>Equation</vt:lpstr>
      <vt:lpstr>Deep, Long, and Wide Artificial Neural Networks in ASR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Linear Discriminant Analysis (LDA)</vt:lpstr>
      <vt:lpstr>PowerPoint Presentation</vt:lpstr>
      <vt:lpstr>PowerPoint Presentation</vt:lpstr>
      <vt:lpstr>Masking in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Multi-stream speech recognition       Variani, Li and Hermansky 2013 </vt:lpstr>
      <vt:lpstr>Conclusions</vt:lpstr>
      <vt:lpstr>PowerPoint Presentation</vt:lpstr>
      <vt:lpstr>PowerPoint Presentation</vt:lpstr>
      <vt:lpstr>PowerPoint Presentation</vt:lpstr>
      <vt:lpstr>PowerPoint Presentation</vt:lpstr>
    </vt:vector>
  </TitlesOfParts>
  <Company>The Johns Hopkins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Hynek Hermansky</dc:creator>
  <cp:lastModifiedBy>Hynek Hermansky</cp:lastModifiedBy>
  <cp:revision>77</cp:revision>
  <dcterms:created xsi:type="dcterms:W3CDTF">2014-07-22T07:45:53Z</dcterms:created>
  <dcterms:modified xsi:type="dcterms:W3CDTF">2014-07-29T12:16:46Z</dcterms:modified>
</cp:coreProperties>
</file>